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Lst>
  <p:sldIdLst>
    <p:sldId id="290" r:id="rId2"/>
    <p:sldId id="257" r:id="rId3"/>
    <p:sldId id="258" r:id="rId4"/>
    <p:sldId id="259" r:id="rId5"/>
    <p:sldId id="260" r:id="rId6"/>
    <p:sldId id="261" r:id="rId7"/>
    <p:sldId id="262" r:id="rId8"/>
    <p:sldId id="263" r:id="rId9"/>
    <p:sldId id="264" r:id="rId10"/>
    <p:sldId id="265" r:id="rId11"/>
    <p:sldId id="266" r:id="rId12"/>
    <p:sldId id="267" r:id="rId13"/>
    <p:sldId id="268" r:id="rId14"/>
    <p:sldId id="291" r:id="rId15"/>
    <p:sldId id="270" r:id="rId16"/>
    <p:sldId id="271" r:id="rId17"/>
    <p:sldId id="272" r:id="rId18"/>
    <p:sldId id="273" r:id="rId19"/>
    <p:sldId id="274" r:id="rId20"/>
    <p:sldId id="277" r:id="rId21"/>
    <p:sldId id="278" r:id="rId22"/>
    <p:sldId id="279" r:id="rId23"/>
    <p:sldId id="280" r:id="rId24"/>
    <p:sldId id="281" r:id="rId25"/>
    <p:sldId id="282" r:id="rId26"/>
    <p:sldId id="283" r:id="rId27"/>
    <p:sldId id="284" r:id="rId28"/>
    <p:sldId id="285" r:id="rId29"/>
    <p:sldId id="286" r:id="rId30"/>
    <p:sldId id="288" r:id="rId31"/>
    <p:sldId id="289" r:id="rId32"/>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91" autoAdjust="0"/>
  </p:normalViewPr>
  <p:slideViewPr>
    <p:cSldViewPr>
      <p:cViewPr varScale="1">
        <p:scale>
          <a:sx n="156" d="100"/>
          <a:sy n="156" d="100"/>
        </p:scale>
        <p:origin x="1944" y="13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1249460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584884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02212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4262333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47845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24158744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169739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4305274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1/5/2026</a:t>
            </a:fld>
            <a:endParaRPr lang="en-US"/>
          </a:p>
        </p:txBody>
      </p:sp>
      <p:sp>
        <p:nvSpPr>
          <p:cNvPr id="4" name="Holder 4"/>
          <p:cNvSpPr>
            <a:spLocks noGrp="1"/>
          </p:cNvSpPr>
          <p:nvPr>
            <p:ph type="sldNum" sz="quarter" idx="7"/>
          </p:nvPr>
        </p:nvSpPr>
        <p:spPr/>
        <p:txBody>
          <a:bodyPr lIns="0" tIns="0" rIns="0" bIns="0"/>
          <a:lstStyle>
            <a:lvl1pPr>
              <a:defRPr sz="1200" b="1" i="0">
                <a:solidFill>
                  <a:schemeClr val="tx1"/>
                </a:solidFill>
                <a:latin typeface="Times New Roman"/>
                <a:cs typeface="Times New Roman"/>
              </a:defRPr>
            </a:lvl1pPr>
          </a:lstStyle>
          <a:p>
            <a:pPr marL="114300">
              <a:lnSpc>
                <a:spcPts val="1410"/>
              </a:lnSpc>
            </a:pPr>
            <a:fld id="{81D60167-4931-47E6-BA6A-407CBD079E47}" type="slidenum">
              <a:rPr dirty="0"/>
              <a:t>‹#›</a:t>
            </a:fld>
            <a:endParaRPr dirty="0"/>
          </a:p>
        </p:txBody>
      </p:sp>
    </p:spTree>
    <p:extLst>
      <p:ext uri="{BB962C8B-B14F-4D97-AF65-F5344CB8AC3E}">
        <p14:creationId xmlns:p14="http://schemas.microsoft.com/office/powerpoint/2010/main" val="41330408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575757"/>
                </a:solidFill>
                <a:latin typeface="Microsoft JhengHei"/>
                <a:cs typeface="Microsoft JhengHe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1/5/2026</a:t>
            </a:fld>
            <a:endParaRPr lang="en-US"/>
          </a:p>
        </p:txBody>
      </p:sp>
      <p:sp>
        <p:nvSpPr>
          <p:cNvPr id="5" name="Holder 5"/>
          <p:cNvSpPr>
            <a:spLocks noGrp="1"/>
          </p:cNvSpPr>
          <p:nvPr>
            <p:ph type="sldNum" sz="quarter" idx="7"/>
          </p:nvPr>
        </p:nvSpPr>
        <p:spPr/>
        <p:txBody>
          <a:bodyPr lIns="0" tIns="0" rIns="0" bIns="0"/>
          <a:lstStyle>
            <a:lvl1pPr>
              <a:defRPr sz="1200" b="1" i="0">
                <a:solidFill>
                  <a:schemeClr val="tx1"/>
                </a:solidFill>
                <a:latin typeface="Times New Roman"/>
                <a:cs typeface="Times New Roman"/>
              </a:defRPr>
            </a:lvl1pPr>
          </a:lstStyle>
          <a:p>
            <a:pPr marL="114300">
              <a:lnSpc>
                <a:spcPts val="1410"/>
              </a:lnSpc>
            </a:pPr>
            <a:fld id="{81D60167-4931-47E6-BA6A-407CBD079E47}" type="slidenum">
              <a:rPr dirty="0"/>
              <a:t>‹#›</a:t>
            </a:fld>
            <a:endParaRPr dirty="0"/>
          </a:p>
        </p:txBody>
      </p:sp>
    </p:spTree>
    <p:extLst>
      <p:ext uri="{BB962C8B-B14F-4D97-AF65-F5344CB8AC3E}">
        <p14:creationId xmlns:p14="http://schemas.microsoft.com/office/powerpoint/2010/main" val="3233391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575757"/>
                </a:solidFill>
                <a:latin typeface="Microsoft JhengHei"/>
                <a:cs typeface="Microsoft JhengHe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1/5/2026</a:t>
            </a:fld>
            <a:endParaRPr lang="en-US"/>
          </a:p>
        </p:txBody>
      </p:sp>
      <p:sp>
        <p:nvSpPr>
          <p:cNvPr id="7" name="Holder 7"/>
          <p:cNvSpPr>
            <a:spLocks noGrp="1"/>
          </p:cNvSpPr>
          <p:nvPr>
            <p:ph type="sldNum" sz="quarter" idx="7"/>
          </p:nvPr>
        </p:nvSpPr>
        <p:spPr/>
        <p:txBody>
          <a:bodyPr lIns="0" tIns="0" rIns="0" bIns="0"/>
          <a:lstStyle>
            <a:lvl1pPr>
              <a:defRPr sz="1200" b="1" i="0">
                <a:solidFill>
                  <a:schemeClr val="tx1"/>
                </a:solidFill>
                <a:latin typeface="Times New Roman"/>
                <a:cs typeface="Times New Roman"/>
              </a:defRPr>
            </a:lvl1pPr>
          </a:lstStyle>
          <a:p>
            <a:pPr marL="114300">
              <a:lnSpc>
                <a:spcPts val="1410"/>
              </a:lnSpc>
            </a:pPr>
            <a:fld id="{81D60167-4931-47E6-BA6A-407CBD079E47}" type="slidenum">
              <a:rPr dirty="0"/>
              <a:t>‹#›</a:t>
            </a:fld>
            <a:endParaRPr dirty="0"/>
          </a:p>
        </p:txBody>
      </p:sp>
    </p:spTree>
    <p:extLst>
      <p:ext uri="{BB962C8B-B14F-4D97-AF65-F5344CB8AC3E}">
        <p14:creationId xmlns:p14="http://schemas.microsoft.com/office/powerpoint/2010/main" val="1024603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1211140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3067447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74859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1/5/2026</a:t>
            </a:fld>
            <a:endParaRPr 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2369638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1/5/2026</a:t>
            </a:fld>
            <a:endParaRPr 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299232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1/5/2026</a:t>
            </a:fld>
            <a:endParaRPr 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1525129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Date Placeholder 4"/>
          <p:cNvSpPr>
            <a:spLocks noGrp="1"/>
          </p:cNvSpPr>
          <p:nvPr>
            <p:ph type="dt" sz="half" idx="10"/>
          </p:nvPr>
        </p:nvSpPr>
        <p:spPr/>
        <p:txBody>
          <a:bodyPr/>
          <a:lstStyle/>
          <a:p>
            <a:fld id="{1D8BD707-D9CF-40AE-B4C6-C98DA3205C09}"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247325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1D8BD707-D9CF-40AE-B4C6-C98DA3205C09}" type="datetimeFigureOut">
              <a:rPr lang="en-US" smtClean="0"/>
              <a:t>1/5/2026</a:t>
            </a:fld>
            <a:endParaRPr 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3403649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t>1/5/2026</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marL="114300">
              <a:lnSpc>
                <a:spcPts val="1410"/>
              </a:lnSpc>
            </a:pPr>
            <a:fld id="{81D60167-4931-47E6-BA6A-407CBD079E47}" type="slidenum">
              <a:rPr lang="en-US" altLang="zh-TW" smtClean="0"/>
              <a:t>‹#›</a:t>
            </a:fld>
            <a:endParaRPr lang="en-US" altLang="zh-TW" dirty="0"/>
          </a:p>
        </p:txBody>
      </p:sp>
    </p:spTree>
    <p:extLst>
      <p:ext uri="{BB962C8B-B14F-4D97-AF65-F5344CB8AC3E}">
        <p14:creationId xmlns:p14="http://schemas.microsoft.com/office/powerpoint/2010/main" val="1870577589"/>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 id="2147483684" r:id="rId18"/>
    <p:sldLayoutId id="2147483685" r:id="rId19"/>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studyabroad.moe.gov.tw/" TargetMode="Externa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hyperlink" Target="https://oia.ncnu.edu.tw/"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標題 11"/>
          <p:cNvSpPr>
            <a:spLocks noGrp="1"/>
          </p:cNvSpPr>
          <p:nvPr>
            <p:ph type="title"/>
          </p:nvPr>
        </p:nvSpPr>
        <p:spPr>
          <a:xfrm>
            <a:off x="609600" y="914400"/>
            <a:ext cx="2964079" cy="782574"/>
          </a:xfrm>
        </p:spPr>
        <p:txBody>
          <a:bodyPr>
            <a:scene3d>
              <a:camera prst="orthographicFront"/>
              <a:lightRig rig="soft" dir="t">
                <a:rot lat="0" lon="0" rev="15600000"/>
              </a:lightRig>
            </a:scene3d>
            <a:sp3d extrusionH="57150" prstMaterial="softEdge">
              <a:bevelT w="25400" h="38100"/>
            </a:sp3d>
          </a:bodyPr>
          <a:lstStyle/>
          <a:p>
            <a:r>
              <a:rPr lang="en-US" altLang="zh-TW" dirty="0">
                <a:ln/>
                <a:solidFill>
                  <a:schemeClr val="accent4"/>
                </a:solidFill>
                <a:latin typeface="華康棒棒體W5(P)" panose="040F0500000000000000" pitchFamily="82" charset="-120"/>
                <a:ea typeface="華康棒棒體W5(P)" panose="040F0500000000000000" pitchFamily="82" charset="-120"/>
              </a:rPr>
              <a:t>115</a:t>
            </a:r>
            <a:r>
              <a:rPr lang="zh-TW" altLang="en-US" dirty="0">
                <a:ln/>
                <a:solidFill>
                  <a:schemeClr val="accent4"/>
                </a:solidFill>
                <a:latin typeface="華康棒棒體W5(P)" panose="040F0500000000000000" pitchFamily="82" charset="-120"/>
                <a:ea typeface="華康棒棒體W5(P)" panose="040F0500000000000000" pitchFamily="82" charset="-120"/>
              </a:rPr>
              <a:t>年度</a:t>
            </a:r>
          </a:p>
        </p:txBody>
      </p:sp>
      <p:sp>
        <p:nvSpPr>
          <p:cNvPr id="15" name="object 10"/>
          <p:cNvSpPr/>
          <p:nvPr/>
        </p:nvSpPr>
        <p:spPr>
          <a:xfrm rot="21215573">
            <a:off x="425007" y="806812"/>
            <a:ext cx="6693785" cy="5138663"/>
          </a:xfrm>
          <a:custGeom>
            <a:avLst/>
            <a:gdLst/>
            <a:ahLst/>
            <a:cxnLst/>
            <a:rect l="l" t="t" r="r" b="b"/>
            <a:pathLst>
              <a:path w="4387850" h="3766820">
                <a:moveTo>
                  <a:pt x="544245" y="3395129"/>
                </a:moveTo>
                <a:lnTo>
                  <a:pt x="543229" y="3378250"/>
                </a:lnTo>
                <a:lnTo>
                  <a:pt x="541616" y="3374618"/>
                </a:lnTo>
                <a:lnTo>
                  <a:pt x="536168" y="3362388"/>
                </a:lnTo>
                <a:lnTo>
                  <a:pt x="515772" y="3353054"/>
                </a:lnTo>
                <a:lnTo>
                  <a:pt x="515772" y="3403739"/>
                </a:lnTo>
                <a:lnTo>
                  <a:pt x="510324" y="3411156"/>
                </a:lnTo>
                <a:lnTo>
                  <a:pt x="383628" y="3508184"/>
                </a:lnTo>
                <a:lnTo>
                  <a:pt x="460336" y="3663251"/>
                </a:lnTo>
                <a:lnTo>
                  <a:pt x="460336" y="3692334"/>
                </a:lnTo>
                <a:lnTo>
                  <a:pt x="450634" y="3696525"/>
                </a:lnTo>
                <a:lnTo>
                  <a:pt x="440944" y="3696055"/>
                </a:lnTo>
                <a:lnTo>
                  <a:pt x="431241" y="3693731"/>
                </a:lnTo>
                <a:lnTo>
                  <a:pt x="421551" y="3692334"/>
                </a:lnTo>
                <a:lnTo>
                  <a:pt x="342963" y="3605212"/>
                </a:lnTo>
                <a:lnTo>
                  <a:pt x="307797" y="3566223"/>
                </a:lnTo>
                <a:lnTo>
                  <a:pt x="168186" y="3663251"/>
                </a:lnTo>
                <a:lnTo>
                  <a:pt x="194043" y="3731196"/>
                </a:lnTo>
                <a:lnTo>
                  <a:pt x="178612" y="3722128"/>
                </a:lnTo>
                <a:lnTo>
                  <a:pt x="157302" y="3702177"/>
                </a:lnTo>
                <a:lnTo>
                  <a:pt x="138404" y="3682238"/>
                </a:lnTo>
                <a:lnTo>
                  <a:pt x="130263" y="3673157"/>
                </a:lnTo>
                <a:lnTo>
                  <a:pt x="118084" y="3665537"/>
                </a:lnTo>
                <a:lnTo>
                  <a:pt x="90398" y="3648773"/>
                </a:lnTo>
                <a:lnTo>
                  <a:pt x="60452" y="3632022"/>
                </a:lnTo>
                <a:lnTo>
                  <a:pt x="41503" y="3624389"/>
                </a:lnTo>
                <a:lnTo>
                  <a:pt x="130263" y="3644074"/>
                </a:lnTo>
                <a:lnTo>
                  <a:pt x="155994" y="3624389"/>
                </a:lnTo>
                <a:lnTo>
                  <a:pt x="168109" y="3615118"/>
                </a:lnTo>
                <a:lnTo>
                  <a:pt x="269875" y="3537267"/>
                </a:lnTo>
                <a:lnTo>
                  <a:pt x="104406" y="3439604"/>
                </a:lnTo>
                <a:lnTo>
                  <a:pt x="102704" y="3438004"/>
                </a:lnTo>
                <a:lnTo>
                  <a:pt x="99872" y="3433737"/>
                </a:lnTo>
                <a:lnTo>
                  <a:pt x="99314" y="3427603"/>
                </a:lnTo>
                <a:lnTo>
                  <a:pt x="104406" y="3420427"/>
                </a:lnTo>
                <a:lnTo>
                  <a:pt x="143192" y="3420427"/>
                </a:lnTo>
                <a:lnTo>
                  <a:pt x="345719" y="3478466"/>
                </a:lnTo>
                <a:lnTo>
                  <a:pt x="382739" y="3450145"/>
                </a:lnTo>
                <a:lnTo>
                  <a:pt x="472401" y="3381565"/>
                </a:lnTo>
                <a:lnTo>
                  <a:pt x="482079" y="3376358"/>
                </a:lnTo>
                <a:lnTo>
                  <a:pt x="491680" y="3374618"/>
                </a:lnTo>
                <a:lnTo>
                  <a:pt x="501116" y="3376358"/>
                </a:lnTo>
                <a:lnTo>
                  <a:pt x="510324" y="3381565"/>
                </a:lnTo>
                <a:lnTo>
                  <a:pt x="512140" y="3388931"/>
                </a:lnTo>
                <a:lnTo>
                  <a:pt x="515162" y="3396323"/>
                </a:lnTo>
                <a:lnTo>
                  <a:pt x="515772" y="3403739"/>
                </a:lnTo>
                <a:lnTo>
                  <a:pt x="515772" y="3353054"/>
                </a:lnTo>
                <a:lnTo>
                  <a:pt x="514908" y="3352647"/>
                </a:lnTo>
                <a:lnTo>
                  <a:pt x="491464" y="3351250"/>
                </a:lnTo>
                <a:lnTo>
                  <a:pt x="468185" y="3355429"/>
                </a:lnTo>
                <a:lnTo>
                  <a:pt x="447408" y="3362388"/>
                </a:lnTo>
                <a:lnTo>
                  <a:pt x="345719" y="3450145"/>
                </a:lnTo>
                <a:lnTo>
                  <a:pt x="243357" y="3420427"/>
                </a:lnTo>
                <a:lnTo>
                  <a:pt x="143192" y="3391344"/>
                </a:lnTo>
                <a:lnTo>
                  <a:pt x="131279" y="3390125"/>
                </a:lnTo>
                <a:lnTo>
                  <a:pt x="115824" y="3388918"/>
                </a:lnTo>
                <a:lnTo>
                  <a:pt x="98094" y="3391408"/>
                </a:lnTo>
                <a:lnTo>
                  <a:pt x="79413" y="3401250"/>
                </a:lnTo>
                <a:lnTo>
                  <a:pt x="68630" y="3410432"/>
                </a:lnTo>
                <a:lnTo>
                  <a:pt x="60350" y="3423145"/>
                </a:lnTo>
                <a:lnTo>
                  <a:pt x="61595" y="3439452"/>
                </a:lnTo>
                <a:lnTo>
                  <a:pt x="79413" y="3459416"/>
                </a:lnTo>
                <a:lnTo>
                  <a:pt x="219024" y="3547173"/>
                </a:lnTo>
                <a:lnTo>
                  <a:pt x="130263" y="3615118"/>
                </a:lnTo>
                <a:lnTo>
                  <a:pt x="41503" y="3595306"/>
                </a:lnTo>
                <a:lnTo>
                  <a:pt x="33820" y="3595471"/>
                </a:lnTo>
                <a:lnTo>
                  <a:pt x="28575" y="3596551"/>
                </a:lnTo>
                <a:lnTo>
                  <a:pt x="23317" y="3599497"/>
                </a:lnTo>
                <a:lnTo>
                  <a:pt x="15646" y="3605212"/>
                </a:lnTo>
                <a:lnTo>
                  <a:pt x="11938" y="3607066"/>
                </a:lnTo>
                <a:lnTo>
                  <a:pt x="4762" y="3612553"/>
                </a:lnTo>
                <a:lnTo>
                  <a:pt x="0" y="3621608"/>
                </a:lnTo>
                <a:lnTo>
                  <a:pt x="3581" y="3634168"/>
                </a:lnTo>
                <a:lnTo>
                  <a:pt x="104406" y="3692334"/>
                </a:lnTo>
                <a:lnTo>
                  <a:pt x="181114" y="3760914"/>
                </a:lnTo>
                <a:lnTo>
                  <a:pt x="190665" y="3765981"/>
                </a:lnTo>
                <a:lnTo>
                  <a:pt x="200063" y="3766629"/>
                </a:lnTo>
                <a:lnTo>
                  <a:pt x="209461" y="3761956"/>
                </a:lnTo>
                <a:lnTo>
                  <a:pt x="219024" y="3751008"/>
                </a:lnTo>
                <a:lnTo>
                  <a:pt x="226288" y="3749306"/>
                </a:lnTo>
                <a:lnTo>
                  <a:pt x="228714" y="3744823"/>
                </a:lnTo>
                <a:lnTo>
                  <a:pt x="226288" y="3738473"/>
                </a:lnTo>
                <a:lnTo>
                  <a:pt x="219024" y="3731196"/>
                </a:lnTo>
                <a:lnTo>
                  <a:pt x="206108" y="3673157"/>
                </a:lnTo>
                <a:lnTo>
                  <a:pt x="294868" y="3605212"/>
                </a:lnTo>
                <a:lnTo>
                  <a:pt x="409486" y="3712146"/>
                </a:lnTo>
                <a:lnTo>
                  <a:pt x="435508" y="3720185"/>
                </a:lnTo>
                <a:lnTo>
                  <a:pt x="456780" y="3719296"/>
                </a:lnTo>
                <a:lnTo>
                  <a:pt x="473354" y="3714826"/>
                </a:lnTo>
                <a:lnTo>
                  <a:pt x="485330" y="3712146"/>
                </a:lnTo>
                <a:lnTo>
                  <a:pt x="498055" y="3672294"/>
                </a:lnTo>
                <a:lnTo>
                  <a:pt x="498259" y="3663251"/>
                </a:lnTo>
                <a:lnTo>
                  <a:pt x="421551" y="3508184"/>
                </a:lnTo>
                <a:lnTo>
                  <a:pt x="523240" y="3420427"/>
                </a:lnTo>
                <a:lnTo>
                  <a:pt x="537984" y="3410153"/>
                </a:lnTo>
                <a:lnTo>
                  <a:pt x="544245" y="3395129"/>
                </a:lnTo>
                <a:close/>
              </a:path>
              <a:path w="4387850" h="3766820">
                <a:moveTo>
                  <a:pt x="4387786" y="59524"/>
                </a:moveTo>
                <a:lnTo>
                  <a:pt x="4385945" y="36588"/>
                </a:lnTo>
                <a:lnTo>
                  <a:pt x="4383011" y="31661"/>
                </a:lnTo>
                <a:lnTo>
                  <a:pt x="4373169" y="15049"/>
                </a:lnTo>
                <a:lnTo>
                  <a:pt x="4336415" y="2438"/>
                </a:lnTo>
                <a:lnTo>
                  <a:pt x="4336415" y="71259"/>
                </a:lnTo>
                <a:lnTo>
                  <a:pt x="4326560" y="81343"/>
                </a:lnTo>
                <a:lnTo>
                  <a:pt x="4098086" y="212788"/>
                </a:lnTo>
                <a:lnTo>
                  <a:pt x="4236390" y="423100"/>
                </a:lnTo>
                <a:lnTo>
                  <a:pt x="4236390" y="462470"/>
                </a:lnTo>
                <a:lnTo>
                  <a:pt x="4218876" y="468096"/>
                </a:lnTo>
                <a:lnTo>
                  <a:pt x="4201401" y="467474"/>
                </a:lnTo>
                <a:lnTo>
                  <a:pt x="4183913" y="464350"/>
                </a:lnTo>
                <a:lnTo>
                  <a:pt x="4166412" y="462470"/>
                </a:lnTo>
                <a:lnTo>
                  <a:pt x="4024604" y="344360"/>
                </a:lnTo>
                <a:lnTo>
                  <a:pt x="3961180" y="291528"/>
                </a:lnTo>
                <a:lnTo>
                  <a:pt x="3709466" y="423100"/>
                </a:lnTo>
                <a:lnTo>
                  <a:pt x="3756075" y="515175"/>
                </a:lnTo>
                <a:lnTo>
                  <a:pt x="3728237" y="502881"/>
                </a:lnTo>
                <a:lnTo>
                  <a:pt x="3689781" y="475805"/>
                </a:lnTo>
                <a:lnTo>
                  <a:pt x="3655695" y="448741"/>
                </a:lnTo>
                <a:lnTo>
                  <a:pt x="3641013" y="436435"/>
                </a:lnTo>
                <a:lnTo>
                  <a:pt x="3619055" y="426097"/>
                </a:lnTo>
                <a:lnTo>
                  <a:pt x="3569131" y="403352"/>
                </a:lnTo>
                <a:lnTo>
                  <a:pt x="3515093" y="380619"/>
                </a:lnTo>
                <a:lnTo>
                  <a:pt x="3480866" y="370268"/>
                </a:lnTo>
                <a:lnTo>
                  <a:pt x="3641013" y="397065"/>
                </a:lnTo>
                <a:lnTo>
                  <a:pt x="3687584" y="370268"/>
                </a:lnTo>
                <a:lnTo>
                  <a:pt x="3709428" y="357695"/>
                </a:lnTo>
                <a:lnTo>
                  <a:pt x="3892854" y="252158"/>
                </a:lnTo>
                <a:lnTo>
                  <a:pt x="3594404" y="119824"/>
                </a:lnTo>
                <a:lnTo>
                  <a:pt x="3591331" y="117652"/>
                </a:lnTo>
                <a:lnTo>
                  <a:pt x="3586213" y="111861"/>
                </a:lnTo>
                <a:lnTo>
                  <a:pt x="3585184" y="103543"/>
                </a:lnTo>
                <a:lnTo>
                  <a:pt x="3594404" y="93789"/>
                </a:lnTo>
                <a:lnTo>
                  <a:pt x="3664381" y="93789"/>
                </a:lnTo>
                <a:lnTo>
                  <a:pt x="4029633" y="172529"/>
                </a:lnTo>
                <a:lnTo>
                  <a:pt x="4096512" y="134048"/>
                </a:lnTo>
                <a:lnTo>
                  <a:pt x="4258107" y="41084"/>
                </a:lnTo>
                <a:lnTo>
                  <a:pt x="4275594" y="34023"/>
                </a:lnTo>
                <a:lnTo>
                  <a:pt x="4292943" y="31661"/>
                </a:lnTo>
                <a:lnTo>
                  <a:pt x="4309986" y="34023"/>
                </a:lnTo>
                <a:lnTo>
                  <a:pt x="4326560" y="41084"/>
                </a:lnTo>
                <a:lnTo>
                  <a:pt x="4329836" y="51117"/>
                </a:lnTo>
                <a:lnTo>
                  <a:pt x="4335323" y="61175"/>
                </a:lnTo>
                <a:lnTo>
                  <a:pt x="4336415" y="71259"/>
                </a:lnTo>
                <a:lnTo>
                  <a:pt x="4336415" y="2438"/>
                </a:lnTo>
                <a:lnTo>
                  <a:pt x="4334815" y="1879"/>
                </a:lnTo>
                <a:lnTo>
                  <a:pt x="4292524" y="0"/>
                </a:lnTo>
                <a:lnTo>
                  <a:pt x="4250499" y="5664"/>
                </a:lnTo>
                <a:lnTo>
                  <a:pt x="4213022" y="15049"/>
                </a:lnTo>
                <a:lnTo>
                  <a:pt x="4029633" y="134048"/>
                </a:lnTo>
                <a:lnTo>
                  <a:pt x="3844963" y="93789"/>
                </a:lnTo>
                <a:lnTo>
                  <a:pt x="3664381" y="54419"/>
                </a:lnTo>
                <a:lnTo>
                  <a:pt x="3642880" y="52755"/>
                </a:lnTo>
                <a:lnTo>
                  <a:pt x="3614991" y="51104"/>
                </a:lnTo>
                <a:lnTo>
                  <a:pt x="3583025" y="54483"/>
                </a:lnTo>
                <a:lnTo>
                  <a:pt x="3549319" y="67881"/>
                </a:lnTo>
                <a:lnTo>
                  <a:pt x="3529825" y="80327"/>
                </a:lnTo>
                <a:lnTo>
                  <a:pt x="3514877" y="97536"/>
                </a:lnTo>
                <a:lnTo>
                  <a:pt x="3517150" y="119608"/>
                </a:lnTo>
                <a:lnTo>
                  <a:pt x="3549319" y="146621"/>
                </a:lnTo>
                <a:lnTo>
                  <a:pt x="3801160" y="265620"/>
                </a:lnTo>
                <a:lnTo>
                  <a:pt x="3641013" y="357695"/>
                </a:lnTo>
                <a:lnTo>
                  <a:pt x="3480866" y="330898"/>
                </a:lnTo>
                <a:lnTo>
                  <a:pt x="3467062" y="331114"/>
                </a:lnTo>
                <a:lnTo>
                  <a:pt x="3457600" y="332587"/>
                </a:lnTo>
                <a:lnTo>
                  <a:pt x="3448126" y="336588"/>
                </a:lnTo>
                <a:lnTo>
                  <a:pt x="3434257" y="344360"/>
                </a:lnTo>
                <a:lnTo>
                  <a:pt x="3427577" y="346862"/>
                </a:lnTo>
                <a:lnTo>
                  <a:pt x="3414636" y="354291"/>
                </a:lnTo>
                <a:lnTo>
                  <a:pt x="3406063" y="366598"/>
                </a:lnTo>
                <a:lnTo>
                  <a:pt x="3412540" y="383730"/>
                </a:lnTo>
                <a:lnTo>
                  <a:pt x="3594404" y="462470"/>
                </a:lnTo>
                <a:lnTo>
                  <a:pt x="3732707" y="555434"/>
                </a:lnTo>
                <a:lnTo>
                  <a:pt x="3749967" y="562305"/>
                </a:lnTo>
                <a:lnTo>
                  <a:pt x="3766934" y="563206"/>
                </a:lnTo>
                <a:lnTo>
                  <a:pt x="3783888" y="556882"/>
                </a:lnTo>
                <a:lnTo>
                  <a:pt x="3801160" y="542099"/>
                </a:lnTo>
                <a:lnTo>
                  <a:pt x="3814229" y="539788"/>
                </a:lnTo>
                <a:lnTo>
                  <a:pt x="3818585" y="533692"/>
                </a:lnTo>
                <a:lnTo>
                  <a:pt x="3814229" y="525068"/>
                </a:lnTo>
                <a:lnTo>
                  <a:pt x="3801160" y="515175"/>
                </a:lnTo>
                <a:lnTo>
                  <a:pt x="3777792" y="436435"/>
                </a:lnTo>
                <a:lnTo>
                  <a:pt x="3937939" y="344360"/>
                </a:lnTo>
                <a:lnTo>
                  <a:pt x="4144695" y="489267"/>
                </a:lnTo>
                <a:lnTo>
                  <a:pt x="4191597" y="500202"/>
                </a:lnTo>
                <a:lnTo>
                  <a:pt x="4229938" y="498983"/>
                </a:lnTo>
                <a:lnTo>
                  <a:pt x="4259846" y="492912"/>
                </a:lnTo>
                <a:lnTo>
                  <a:pt x="4281475" y="489267"/>
                </a:lnTo>
                <a:lnTo>
                  <a:pt x="4301922" y="451142"/>
                </a:lnTo>
                <a:lnTo>
                  <a:pt x="4304843" y="423100"/>
                </a:lnTo>
                <a:lnTo>
                  <a:pt x="4166412" y="212788"/>
                </a:lnTo>
                <a:lnTo>
                  <a:pt x="4349928" y="93789"/>
                </a:lnTo>
                <a:lnTo>
                  <a:pt x="4376496" y="79908"/>
                </a:lnTo>
                <a:lnTo>
                  <a:pt x="4387786" y="59524"/>
                </a:lnTo>
                <a:close/>
              </a:path>
            </a:pathLst>
          </a:custGeom>
          <a:solidFill>
            <a:srgbClr val="92CDDD"/>
          </a:solidFill>
        </p:spPr>
        <p:txBody>
          <a:bodyPr wrap="square" lIns="0" tIns="0" rIns="0" bIns="0" rtlCol="0"/>
          <a:lstStyle/>
          <a:p>
            <a:endParaRPr/>
          </a:p>
        </p:txBody>
      </p:sp>
      <p:sp>
        <p:nvSpPr>
          <p:cNvPr id="18" name="矩形 17"/>
          <p:cNvSpPr/>
          <p:nvPr/>
        </p:nvSpPr>
        <p:spPr>
          <a:xfrm>
            <a:off x="539408" y="1637206"/>
            <a:ext cx="7222440" cy="2800767"/>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zh-TW" altLang="en-US" sz="4400" b="1" dirty="0">
                <a:ln/>
                <a:solidFill>
                  <a:schemeClr val="accent4"/>
                </a:solidFill>
                <a:latin typeface="華康棒棒體W5(P)" panose="040F0500000000000000" pitchFamily="82" charset="-120"/>
                <a:ea typeface="華康棒棒體W5(P)" panose="040F0500000000000000" pitchFamily="82" charset="-120"/>
              </a:rPr>
              <a:t>學海築夢</a:t>
            </a:r>
            <a:endParaRPr lang="en-US" altLang="zh-TW" sz="4400" b="1" dirty="0">
              <a:ln/>
              <a:solidFill>
                <a:schemeClr val="accent4"/>
              </a:solidFill>
              <a:latin typeface="華康棒棒體W5(P)" panose="040F0500000000000000" pitchFamily="82" charset="-120"/>
              <a:ea typeface="華康棒棒體W5(P)" panose="040F0500000000000000" pitchFamily="82" charset="-120"/>
            </a:endParaRPr>
          </a:p>
          <a:p>
            <a:pPr algn="ctr"/>
            <a:r>
              <a:rPr lang="zh-TW" altLang="en-US" sz="4400" b="1" dirty="0">
                <a:ln/>
                <a:solidFill>
                  <a:schemeClr val="accent4"/>
                </a:solidFill>
                <a:latin typeface="華康棒棒體W5(P)" panose="040F0500000000000000" pitchFamily="82" charset="-120"/>
                <a:ea typeface="華康棒棒體W5(P)" panose="040F0500000000000000" pitchFamily="82" charset="-120"/>
              </a:rPr>
              <a:t>＆</a:t>
            </a:r>
            <a:endParaRPr lang="en-US" altLang="zh-TW" sz="4400" b="1" dirty="0">
              <a:ln/>
              <a:solidFill>
                <a:schemeClr val="accent4"/>
              </a:solidFill>
              <a:latin typeface="華康棒棒體W5(P)" panose="040F0500000000000000" pitchFamily="82" charset="-120"/>
              <a:ea typeface="華康棒棒體W5(P)" panose="040F0500000000000000" pitchFamily="82" charset="-120"/>
            </a:endParaRPr>
          </a:p>
          <a:p>
            <a:pPr algn="ctr"/>
            <a:r>
              <a:rPr lang="zh-TW" altLang="en-US" sz="4400" b="1" dirty="0">
                <a:ln/>
                <a:solidFill>
                  <a:schemeClr val="accent4"/>
                </a:solidFill>
                <a:latin typeface="華康棒棒體W5(P)" panose="040F0500000000000000" pitchFamily="82" charset="-120"/>
                <a:ea typeface="華康棒棒體W5(P)" panose="040F0500000000000000" pitchFamily="82" charset="-120"/>
              </a:rPr>
              <a:t>新南向學海築夢計畫</a:t>
            </a:r>
            <a:endParaRPr lang="en-US" altLang="zh-TW" sz="4400" b="1" dirty="0">
              <a:ln/>
              <a:solidFill>
                <a:schemeClr val="accent4"/>
              </a:solidFill>
              <a:latin typeface="華康棒棒體W5(P)" panose="040F0500000000000000" pitchFamily="82" charset="-120"/>
              <a:ea typeface="華康棒棒體W5(P)" panose="040F0500000000000000" pitchFamily="82" charset="-120"/>
            </a:endParaRPr>
          </a:p>
          <a:p>
            <a:pPr algn="ctr"/>
            <a:r>
              <a:rPr lang="zh-TW" altLang="en-US" sz="4400" b="1" dirty="0">
                <a:ln/>
                <a:solidFill>
                  <a:schemeClr val="accent4"/>
                </a:solidFill>
                <a:latin typeface="華康棒棒體W5(P)" panose="040F0500000000000000" pitchFamily="82" charset="-120"/>
                <a:ea typeface="華康棒棒體W5(P)" panose="040F0500000000000000" pitchFamily="82" charset="-120"/>
              </a:rPr>
              <a:t>校內徵件說明簡報</a:t>
            </a:r>
          </a:p>
        </p:txBody>
      </p:sp>
      <p:sp>
        <p:nvSpPr>
          <p:cNvPr id="20" name="矩形 19"/>
          <p:cNvSpPr/>
          <p:nvPr/>
        </p:nvSpPr>
        <p:spPr>
          <a:xfrm>
            <a:off x="3020350" y="5348808"/>
            <a:ext cx="2260555" cy="52322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zh-TW" altLang="en-US" sz="2800" b="1" dirty="0">
                <a:ln/>
                <a:solidFill>
                  <a:schemeClr val="accent4"/>
                </a:solidFill>
                <a:latin typeface="華康棒棒體W5(P)" panose="040F0500000000000000" pitchFamily="82" charset="-120"/>
                <a:ea typeface="華康棒棒體W5(P)" panose="040F0500000000000000" pitchFamily="82" charset="-120"/>
              </a:rPr>
              <a:t>國際處</a:t>
            </a:r>
            <a:r>
              <a:rPr lang="en-US" altLang="zh-TW" sz="2800" b="1" dirty="0">
                <a:ln/>
                <a:solidFill>
                  <a:schemeClr val="accent4"/>
                </a:solidFill>
                <a:latin typeface="華康棒棒體W5(P)" panose="040F0500000000000000" pitchFamily="82" charset="-120"/>
                <a:ea typeface="華康棒棒體W5(P)" panose="040F0500000000000000" pitchFamily="82" charset="-120"/>
              </a:rPr>
              <a:t>115</a:t>
            </a:r>
            <a:r>
              <a:rPr lang="zh-TW" altLang="en-US" sz="2800" b="1" dirty="0">
                <a:ln/>
                <a:solidFill>
                  <a:schemeClr val="accent4"/>
                </a:solidFill>
                <a:latin typeface="華康棒棒體W5(P)" panose="040F0500000000000000" pitchFamily="82" charset="-120"/>
                <a:ea typeface="華康棒棒體W5(P)" panose="040F0500000000000000" pitchFamily="82" charset="-120"/>
              </a:rPr>
              <a:t>年</a:t>
            </a:r>
          </a:p>
        </p:txBody>
      </p:sp>
    </p:spTree>
    <p:extLst>
      <p:ext uri="{BB962C8B-B14F-4D97-AF65-F5344CB8AC3E}">
        <p14:creationId xmlns:p14="http://schemas.microsoft.com/office/powerpoint/2010/main" val="4290030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79475" y="3378708"/>
            <a:ext cx="8308975" cy="3251200"/>
          </a:xfrm>
          <a:custGeom>
            <a:avLst/>
            <a:gdLst/>
            <a:ahLst/>
            <a:cxnLst/>
            <a:rect l="l" t="t" r="r" b="b"/>
            <a:pathLst>
              <a:path w="8308975" h="3251200">
                <a:moveTo>
                  <a:pt x="8308848" y="0"/>
                </a:moveTo>
                <a:lnTo>
                  <a:pt x="541794" y="0"/>
                </a:lnTo>
                <a:lnTo>
                  <a:pt x="495046" y="1988"/>
                </a:lnTo>
                <a:lnTo>
                  <a:pt x="449402" y="7846"/>
                </a:lnTo>
                <a:lnTo>
                  <a:pt x="405025" y="17410"/>
                </a:lnTo>
                <a:lnTo>
                  <a:pt x="362078" y="30518"/>
                </a:lnTo>
                <a:lnTo>
                  <a:pt x="320723" y="47007"/>
                </a:lnTo>
                <a:lnTo>
                  <a:pt x="281122" y="66714"/>
                </a:lnTo>
                <a:lnTo>
                  <a:pt x="243439" y="89477"/>
                </a:lnTo>
                <a:lnTo>
                  <a:pt x="207836" y="115133"/>
                </a:lnTo>
                <a:lnTo>
                  <a:pt x="174476" y="143520"/>
                </a:lnTo>
                <a:lnTo>
                  <a:pt x="143521" y="174474"/>
                </a:lnTo>
                <a:lnTo>
                  <a:pt x="115134" y="207834"/>
                </a:lnTo>
                <a:lnTo>
                  <a:pt x="89477" y="243436"/>
                </a:lnTo>
                <a:lnTo>
                  <a:pt x="66714" y="281118"/>
                </a:lnTo>
                <a:lnTo>
                  <a:pt x="47007" y="320718"/>
                </a:lnTo>
                <a:lnTo>
                  <a:pt x="30518" y="362072"/>
                </a:lnTo>
                <a:lnTo>
                  <a:pt x="17410" y="405018"/>
                </a:lnTo>
                <a:lnTo>
                  <a:pt x="7846" y="449393"/>
                </a:lnTo>
                <a:lnTo>
                  <a:pt x="1988" y="495035"/>
                </a:lnTo>
                <a:lnTo>
                  <a:pt x="0" y="541781"/>
                </a:lnTo>
                <a:lnTo>
                  <a:pt x="0" y="3250691"/>
                </a:lnTo>
                <a:lnTo>
                  <a:pt x="7767066" y="3250691"/>
                </a:lnTo>
                <a:lnTo>
                  <a:pt x="7813812" y="3248703"/>
                </a:lnTo>
                <a:lnTo>
                  <a:pt x="7859454" y="3242845"/>
                </a:lnTo>
                <a:lnTo>
                  <a:pt x="7903829" y="3233281"/>
                </a:lnTo>
                <a:lnTo>
                  <a:pt x="7946775" y="3220173"/>
                </a:lnTo>
                <a:lnTo>
                  <a:pt x="7988129" y="3203684"/>
                </a:lnTo>
                <a:lnTo>
                  <a:pt x="8027729" y="3183977"/>
                </a:lnTo>
                <a:lnTo>
                  <a:pt x="8065411" y="3161214"/>
                </a:lnTo>
                <a:lnTo>
                  <a:pt x="8101013" y="3135557"/>
                </a:lnTo>
                <a:lnTo>
                  <a:pt x="8134373" y="3107170"/>
                </a:lnTo>
                <a:lnTo>
                  <a:pt x="8165327" y="3076215"/>
                </a:lnTo>
                <a:lnTo>
                  <a:pt x="8193714" y="3042855"/>
                </a:lnTo>
                <a:lnTo>
                  <a:pt x="8219370" y="3007252"/>
                </a:lnTo>
                <a:lnTo>
                  <a:pt x="8242133" y="2969569"/>
                </a:lnTo>
                <a:lnTo>
                  <a:pt x="8261840" y="2929968"/>
                </a:lnTo>
                <a:lnTo>
                  <a:pt x="8278329" y="2888613"/>
                </a:lnTo>
                <a:lnTo>
                  <a:pt x="8291437" y="2845666"/>
                </a:lnTo>
                <a:lnTo>
                  <a:pt x="8301001" y="2801289"/>
                </a:lnTo>
                <a:lnTo>
                  <a:pt x="8306859" y="2755645"/>
                </a:lnTo>
                <a:lnTo>
                  <a:pt x="8308848" y="2708897"/>
                </a:lnTo>
                <a:lnTo>
                  <a:pt x="8308848" y="0"/>
                </a:lnTo>
                <a:close/>
              </a:path>
            </a:pathLst>
          </a:custGeom>
          <a:solidFill>
            <a:srgbClr val="DCE6F1"/>
          </a:solidFill>
        </p:spPr>
        <p:txBody>
          <a:bodyPr wrap="square" lIns="0" tIns="0" rIns="0" bIns="0" rtlCol="0"/>
          <a:lstStyle/>
          <a:p>
            <a:endParaRPr/>
          </a:p>
        </p:txBody>
      </p:sp>
      <p:pic>
        <p:nvPicPr>
          <p:cNvPr id="3" name="object 3"/>
          <p:cNvPicPr/>
          <p:nvPr/>
        </p:nvPicPr>
        <p:blipFill>
          <a:blip r:embed="rId2" cstate="print"/>
          <a:stretch>
            <a:fillRect/>
          </a:stretch>
        </p:blipFill>
        <p:spPr>
          <a:xfrm>
            <a:off x="3326891" y="2241804"/>
            <a:ext cx="182879" cy="129539"/>
          </a:xfrm>
          <a:prstGeom prst="rect">
            <a:avLst/>
          </a:prstGeom>
        </p:spPr>
      </p:pic>
      <p:sp>
        <p:nvSpPr>
          <p:cNvPr id="4" name="object 4"/>
          <p:cNvSpPr txBox="1">
            <a:spLocks noGrp="1"/>
          </p:cNvSpPr>
          <p:nvPr>
            <p:ph type="title"/>
          </p:nvPr>
        </p:nvSpPr>
        <p:spPr>
          <a:xfrm>
            <a:off x="1371346" y="284225"/>
            <a:ext cx="4594860" cy="635000"/>
          </a:xfrm>
          <a:prstGeom prst="rect">
            <a:avLst/>
          </a:prstGeom>
        </p:spPr>
        <p:txBody>
          <a:bodyPr vert="horz" wrap="square" lIns="0" tIns="12065" rIns="0" bIns="0" rtlCol="0">
            <a:spAutoFit/>
          </a:bodyPr>
          <a:lstStyle/>
          <a:p>
            <a:pPr marL="12700">
              <a:lnSpc>
                <a:spcPct val="100000"/>
              </a:lnSpc>
              <a:spcBef>
                <a:spcPts val="95"/>
              </a:spcBef>
            </a:pPr>
            <a:r>
              <a:rPr sz="4000" spc="-40" dirty="0">
                <a:solidFill>
                  <a:srgbClr val="001F5F"/>
                </a:solidFill>
                <a:latin typeface="華康棒棒體W5" panose="040F0509000000000000" pitchFamily="81" charset="-120"/>
                <a:ea typeface="華康棒棒體W5" panose="040F0509000000000000" pitchFamily="81" charset="-120"/>
              </a:rPr>
              <a:t>補助類型＆補</a:t>
            </a:r>
            <a:r>
              <a:rPr sz="4000" spc="-35" dirty="0">
                <a:solidFill>
                  <a:srgbClr val="001F5F"/>
                </a:solidFill>
                <a:latin typeface="華康棒棒體W5" panose="040F0509000000000000" pitchFamily="81" charset="-120"/>
                <a:ea typeface="華康棒棒體W5" panose="040F0509000000000000" pitchFamily="81" charset="-120"/>
              </a:rPr>
              <a:t>助期</a:t>
            </a:r>
            <a:r>
              <a:rPr sz="4000" spc="-50" dirty="0">
                <a:solidFill>
                  <a:srgbClr val="001F5F"/>
                </a:solidFill>
                <a:latin typeface="華康棒棒體W5" panose="040F0509000000000000" pitchFamily="81" charset="-120"/>
                <a:ea typeface="華康棒棒體W5" panose="040F0509000000000000" pitchFamily="81" charset="-120"/>
              </a:rPr>
              <a:t>限</a:t>
            </a:r>
            <a:endParaRPr sz="4000" dirty="0">
              <a:latin typeface="華康棒棒體W5" panose="040F0509000000000000" pitchFamily="81" charset="-120"/>
              <a:ea typeface="華康棒棒體W5" panose="040F0509000000000000" pitchFamily="81" charset="-120"/>
            </a:endParaRPr>
          </a:p>
        </p:txBody>
      </p:sp>
      <p:sp>
        <p:nvSpPr>
          <p:cNvPr id="19" name="object 19"/>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10</a:t>
            </a:fld>
            <a:endParaRPr spc="-25" dirty="0"/>
          </a:p>
        </p:txBody>
      </p:sp>
      <p:grpSp>
        <p:nvGrpSpPr>
          <p:cNvPr id="5" name="object 5"/>
          <p:cNvGrpSpPr/>
          <p:nvPr/>
        </p:nvGrpSpPr>
        <p:grpSpPr>
          <a:xfrm>
            <a:off x="409955" y="1281683"/>
            <a:ext cx="614045" cy="561340"/>
            <a:chOff x="409955" y="1281683"/>
            <a:chExt cx="614045" cy="561340"/>
          </a:xfrm>
        </p:grpSpPr>
        <p:sp>
          <p:nvSpPr>
            <p:cNvPr id="6" name="object 6"/>
            <p:cNvSpPr/>
            <p:nvPr/>
          </p:nvSpPr>
          <p:spPr>
            <a:xfrm>
              <a:off x="423671" y="1295399"/>
              <a:ext cx="585470" cy="532130"/>
            </a:xfrm>
            <a:custGeom>
              <a:avLst/>
              <a:gdLst/>
              <a:ahLst/>
              <a:cxnLst/>
              <a:rect l="l" t="t" r="r" b="b"/>
              <a:pathLst>
                <a:path w="585469" h="532130">
                  <a:moveTo>
                    <a:pt x="292455" y="0"/>
                  </a:moveTo>
                  <a:lnTo>
                    <a:pt x="233489" y="5461"/>
                  </a:lnTo>
                  <a:lnTo>
                    <a:pt x="178587" y="20954"/>
                  </a:lnTo>
                  <a:lnTo>
                    <a:pt x="128904" y="45465"/>
                  </a:lnTo>
                  <a:lnTo>
                    <a:pt x="85623" y="77850"/>
                  </a:lnTo>
                  <a:lnTo>
                    <a:pt x="49923" y="117221"/>
                  </a:lnTo>
                  <a:lnTo>
                    <a:pt x="22974" y="162433"/>
                  </a:lnTo>
                  <a:lnTo>
                    <a:pt x="5943" y="212344"/>
                  </a:lnTo>
                  <a:lnTo>
                    <a:pt x="0" y="265938"/>
                  </a:lnTo>
                  <a:lnTo>
                    <a:pt x="5943" y="319532"/>
                  </a:lnTo>
                  <a:lnTo>
                    <a:pt x="22974" y="369442"/>
                  </a:lnTo>
                  <a:lnTo>
                    <a:pt x="49923" y="414654"/>
                  </a:lnTo>
                  <a:lnTo>
                    <a:pt x="85623" y="454025"/>
                  </a:lnTo>
                  <a:lnTo>
                    <a:pt x="128904" y="486410"/>
                  </a:lnTo>
                  <a:lnTo>
                    <a:pt x="178587" y="510921"/>
                  </a:lnTo>
                  <a:lnTo>
                    <a:pt x="233489" y="526414"/>
                  </a:lnTo>
                  <a:lnTo>
                    <a:pt x="292455" y="531876"/>
                  </a:lnTo>
                  <a:lnTo>
                    <a:pt x="351409" y="526414"/>
                  </a:lnTo>
                  <a:lnTo>
                    <a:pt x="406323" y="510921"/>
                  </a:lnTo>
                  <a:lnTo>
                    <a:pt x="455993" y="486410"/>
                  </a:lnTo>
                  <a:lnTo>
                    <a:pt x="499275" y="454025"/>
                  </a:lnTo>
                  <a:lnTo>
                    <a:pt x="534974" y="414654"/>
                  </a:lnTo>
                  <a:lnTo>
                    <a:pt x="561936" y="369442"/>
                  </a:lnTo>
                  <a:lnTo>
                    <a:pt x="578967" y="319532"/>
                  </a:lnTo>
                  <a:lnTo>
                    <a:pt x="584911" y="265938"/>
                  </a:lnTo>
                  <a:lnTo>
                    <a:pt x="578967" y="212344"/>
                  </a:lnTo>
                  <a:lnTo>
                    <a:pt x="561936" y="162433"/>
                  </a:lnTo>
                  <a:lnTo>
                    <a:pt x="534974" y="117221"/>
                  </a:lnTo>
                  <a:lnTo>
                    <a:pt x="499275" y="77850"/>
                  </a:lnTo>
                  <a:lnTo>
                    <a:pt x="455993" y="45465"/>
                  </a:lnTo>
                  <a:lnTo>
                    <a:pt x="406323" y="20954"/>
                  </a:lnTo>
                  <a:lnTo>
                    <a:pt x="351409" y="5461"/>
                  </a:lnTo>
                  <a:lnTo>
                    <a:pt x="292455" y="0"/>
                  </a:lnTo>
                  <a:close/>
                </a:path>
              </a:pathLst>
            </a:custGeom>
            <a:solidFill>
              <a:srgbClr val="FFC000"/>
            </a:solidFill>
          </p:spPr>
          <p:txBody>
            <a:bodyPr wrap="square" lIns="0" tIns="0" rIns="0" bIns="0" rtlCol="0"/>
            <a:lstStyle/>
            <a:p>
              <a:endParaRPr/>
            </a:p>
          </p:txBody>
        </p:sp>
        <p:sp>
          <p:nvSpPr>
            <p:cNvPr id="7" name="object 7"/>
            <p:cNvSpPr/>
            <p:nvPr/>
          </p:nvSpPr>
          <p:spPr>
            <a:xfrm>
              <a:off x="424433" y="1296161"/>
              <a:ext cx="585470" cy="532130"/>
            </a:xfrm>
            <a:custGeom>
              <a:avLst/>
              <a:gdLst/>
              <a:ahLst/>
              <a:cxnLst/>
              <a:rect l="l" t="t" r="r" b="b"/>
              <a:pathLst>
                <a:path w="585469" h="532130">
                  <a:moveTo>
                    <a:pt x="0" y="265938"/>
                  </a:moveTo>
                  <a:lnTo>
                    <a:pt x="5943" y="212343"/>
                  </a:lnTo>
                  <a:lnTo>
                    <a:pt x="22974" y="162433"/>
                  </a:lnTo>
                  <a:lnTo>
                    <a:pt x="49923" y="117221"/>
                  </a:lnTo>
                  <a:lnTo>
                    <a:pt x="85623" y="77850"/>
                  </a:lnTo>
                  <a:lnTo>
                    <a:pt x="128904" y="45465"/>
                  </a:lnTo>
                  <a:lnTo>
                    <a:pt x="178587" y="20954"/>
                  </a:lnTo>
                  <a:lnTo>
                    <a:pt x="233489" y="5461"/>
                  </a:lnTo>
                  <a:lnTo>
                    <a:pt x="292455" y="0"/>
                  </a:lnTo>
                  <a:lnTo>
                    <a:pt x="351409" y="5461"/>
                  </a:lnTo>
                  <a:lnTo>
                    <a:pt x="406323" y="20954"/>
                  </a:lnTo>
                  <a:lnTo>
                    <a:pt x="456006" y="45465"/>
                  </a:lnTo>
                  <a:lnTo>
                    <a:pt x="499275" y="77850"/>
                  </a:lnTo>
                  <a:lnTo>
                    <a:pt x="534974" y="117221"/>
                  </a:lnTo>
                  <a:lnTo>
                    <a:pt x="561936" y="162433"/>
                  </a:lnTo>
                  <a:lnTo>
                    <a:pt x="578967" y="212343"/>
                  </a:lnTo>
                  <a:lnTo>
                    <a:pt x="584911" y="265938"/>
                  </a:lnTo>
                  <a:lnTo>
                    <a:pt x="578967" y="319532"/>
                  </a:lnTo>
                  <a:lnTo>
                    <a:pt x="561936" y="369442"/>
                  </a:lnTo>
                  <a:lnTo>
                    <a:pt x="534974" y="414654"/>
                  </a:lnTo>
                  <a:lnTo>
                    <a:pt x="499275" y="454025"/>
                  </a:lnTo>
                  <a:lnTo>
                    <a:pt x="456006" y="486410"/>
                  </a:lnTo>
                  <a:lnTo>
                    <a:pt x="406323" y="510921"/>
                  </a:lnTo>
                  <a:lnTo>
                    <a:pt x="351409" y="526414"/>
                  </a:lnTo>
                  <a:lnTo>
                    <a:pt x="292455" y="531876"/>
                  </a:lnTo>
                  <a:lnTo>
                    <a:pt x="233489" y="526414"/>
                  </a:lnTo>
                  <a:lnTo>
                    <a:pt x="178587" y="510921"/>
                  </a:lnTo>
                  <a:lnTo>
                    <a:pt x="128904" y="486410"/>
                  </a:lnTo>
                  <a:lnTo>
                    <a:pt x="85623" y="454025"/>
                  </a:lnTo>
                  <a:lnTo>
                    <a:pt x="49923" y="414654"/>
                  </a:lnTo>
                  <a:lnTo>
                    <a:pt x="22974" y="369442"/>
                  </a:lnTo>
                  <a:lnTo>
                    <a:pt x="5943" y="319532"/>
                  </a:lnTo>
                  <a:lnTo>
                    <a:pt x="0" y="265938"/>
                  </a:lnTo>
                  <a:close/>
                </a:path>
              </a:pathLst>
            </a:custGeom>
            <a:ln w="28956">
              <a:solidFill>
                <a:srgbClr val="FFFFFF"/>
              </a:solidFill>
            </a:ln>
          </p:spPr>
          <p:txBody>
            <a:bodyPr wrap="square" lIns="0" tIns="0" rIns="0" bIns="0" rtlCol="0"/>
            <a:lstStyle/>
            <a:p>
              <a:endParaRPr/>
            </a:p>
          </p:txBody>
        </p:sp>
      </p:grpSp>
      <p:sp>
        <p:nvSpPr>
          <p:cNvPr id="8" name="object 8"/>
          <p:cNvSpPr txBox="1"/>
          <p:nvPr/>
        </p:nvSpPr>
        <p:spPr>
          <a:xfrm>
            <a:off x="609091" y="1338453"/>
            <a:ext cx="177800" cy="391160"/>
          </a:xfrm>
          <a:prstGeom prst="rect">
            <a:avLst/>
          </a:prstGeom>
        </p:spPr>
        <p:txBody>
          <a:bodyPr vert="horz" wrap="square" lIns="0" tIns="12700" rIns="0" bIns="0" rtlCol="0">
            <a:spAutoFit/>
          </a:bodyPr>
          <a:lstStyle/>
          <a:p>
            <a:pPr marL="12700">
              <a:lnSpc>
                <a:spcPct val="100000"/>
              </a:lnSpc>
              <a:spcBef>
                <a:spcPts val="100"/>
              </a:spcBef>
            </a:pPr>
            <a:r>
              <a:rPr sz="2400" b="1" dirty="0">
                <a:solidFill>
                  <a:srgbClr val="FFFFFF"/>
                </a:solidFill>
                <a:latin typeface="Times New Roman"/>
                <a:cs typeface="Times New Roman"/>
              </a:rPr>
              <a:t>1</a:t>
            </a:r>
            <a:endParaRPr sz="2400">
              <a:latin typeface="Times New Roman"/>
              <a:cs typeface="Times New Roman"/>
            </a:endParaRPr>
          </a:p>
        </p:txBody>
      </p:sp>
      <p:sp>
        <p:nvSpPr>
          <p:cNvPr id="9" name="object 9"/>
          <p:cNvSpPr txBox="1"/>
          <p:nvPr/>
        </p:nvSpPr>
        <p:spPr>
          <a:xfrm>
            <a:off x="1011732" y="1266824"/>
            <a:ext cx="7245984" cy="1979388"/>
          </a:xfrm>
          <a:prstGeom prst="rect">
            <a:avLst/>
          </a:prstGeom>
        </p:spPr>
        <p:txBody>
          <a:bodyPr vert="horz" wrap="square" lIns="0" tIns="12065" rIns="0" bIns="0" rtlCol="0">
            <a:spAutoFit/>
          </a:bodyPr>
          <a:lstStyle/>
          <a:p>
            <a:pPr marL="12700">
              <a:lnSpc>
                <a:spcPct val="100000"/>
              </a:lnSpc>
              <a:spcBef>
                <a:spcPts val="95"/>
              </a:spcBef>
            </a:pPr>
            <a:r>
              <a:rPr sz="2800" b="1" spc="-35" dirty="0" err="1">
                <a:solidFill>
                  <a:srgbClr val="C00000"/>
                </a:solidFill>
                <a:latin typeface="華康棒棒體W5" panose="040F0509000000000000" pitchFamily="81" charset="-120"/>
                <a:ea typeface="華康棒棒體W5" panose="040F0509000000000000" pitchFamily="81" charset="-120"/>
                <a:cs typeface="Microsoft JhengHei"/>
              </a:rPr>
              <a:t>學海築</a:t>
            </a:r>
            <a:r>
              <a:rPr sz="2800" b="1" spc="-50" dirty="0" err="1">
                <a:solidFill>
                  <a:srgbClr val="C00000"/>
                </a:solidFill>
                <a:latin typeface="華康棒棒體W5" panose="040F0509000000000000" pitchFamily="81" charset="-120"/>
                <a:ea typeface="華康棒棒體W5" panose="040F0509000000000000" pitchFamily="81" charset="-120"/>
                <a:cs typeface="Microsoft JhengHei"/>
              </a:rPr>
              <a:t>夢</a:t>
            </a:r>
            <a:r>
              <a:rPr lang="en-US" altLang="zh-TW" sz="2000" b="1" spc="-50" dirty="0">
                <a:solidFill>
                  <a:srgbClr val="0070C0"/>
                </a:solidFill>
                <a:latin typeface="華康棒棒體W5" panose="040F0509000000000000" pitchFamily="81" charset="-120"/>
                <a:ea typeface="華康棒棒體W5" panose="040F0509000000000000" pitchFamily="81" charset="-120"/>
                <a:cs typeface="Microsoft JhengHei"/>
              </a:rPr>
              <a:t>(</a:t>
            </a:r>
            <a:r>
              <a:rPr lang="zh-TW" altLang="en-US" sz="2000" b="1" spc="-50" dirty="0">
                <a:solidFill>
                  <a:srgbClr val="0070C0"/>
                </a:solidFill>
                <a:latin typeface="華康棒棒體W5" panose="040F0509000000000000" pitchFamily="81" charset="-120"/>
                <a:ea typeface="華康棒棒體W5" panose="040F0509000000000000" pitchFamily="81" charset="-120"/>
                <a:cs typeface="Microsoft JhengHei"/>
              </a:rPr>
              <a:t>每校申請子計畫不可超過</a:t>
            </a:r>
            <a:r>
              <a:rPr lang="en-US" altLang="zh-TW" sz="2000" b="1" spc="-50" dirty="0">
                <a:solidFill>
                  <a:srgbClr val="0070C0"/>
                </a:solidFill>
                <a:latin typeface="華康棒棒體W5" panose="040F0509000000000000" pitchFamily="81" charset="-120"/>
                <a:ea typeface="華康棒棒體W5" panose="040F0509000000000000" pitchFamily="81" charset="-120"/>
                <a:cs typeface="Microsoft JhengHei"/>
              </a:rPr>
              <a:t>10</a:t>
            </a:r>
            <a:r>
              <a:rPr lang="zh-TW" altLang="en-US" sz="2000" b="1" spc="-50" dirty="0">
                <a:solidFill>
                  <a:srgbClr val="0070C0"/>
                </a:solidFill>
                <a:latin typeface="華康棒棒體W5" panose="040F0509000000000000" pitchFamily="81" charset="-120"/>
                <a:ea typeface="華康棒棒體W5" panose="040F0509000000000000" pitchFamily="81" charset="-120"/>
                <a:cs typeface="Microsoft JhengHei"/>
              </a:rPr>
              <a:t>件</a:t>
            </a:r>
            <a:r>
              <a:rPr lang="en-US" altLang="zh-TW" sz="2000" b="1" spc="-50" dirty="0">
                <a:solidFill>
                  <a:srgbClr val="0070C0"/>
                </a:solidFill>
                <a:latin typeface="華康棒棒體W5" panose="040F0509000000000000" pitchFamily="81" charset="-120"/>
                <a:ea typeface="華康棒棒體W5" panose="040F0509000000000000" pitchFamily="81" charset="-120"/>
                <a:cs typeface="Microsoft JhengHei"/>
              </a:rPr>
              <a:t>)</a:t>
            </a:r>
            <a:endParaRPr sz="2000" dirty="0">
              <a:solidFill>
                <a:srgbClr val="0070C0"/>
              </a:solidFill>
              <a:latin typeface="華康棒棒體W5" panose="040F0509000000000000" pitchFamily="81" charset="-120"/>
              <a:ea typeface="華康棒棒體W5" panose="040F0509000000000000" pitchFamily="81" charset="-120"/>
              <a:cs typeface="Microsoft JhengHei"/>
            </a:endParaRPr>
          </a:p>
          <a:p>
            <a:pPr marL="354965" indent="-342900">
              <a:lnSpc>
                <a:spcPct val="100000"/>
              </a:lnSpc>
              <a:spcBef>
                <a:spcPts val="110"/>
              </a:spcBef>
              <a:buFont typeface="Arial"/>
              <a:buChar char="•"/>
              <a:tabLst>
                <a:tab pos="354965" algn="l"/>
                <a:tab pos="355600" algn="l"/>
              </a:tabLst>
            </a:pPr>
            <a:r>
              <a:rPr sz="2000" dirty="0">
                <a:latin typeface="華康棒棒體W5" panose="040F0509000000000000" pitchFamily="81" charset="-120"/>
                <a:ea typeface="華康棒棒體W5" panose="040F0509000000000000" pitchFamily="81" charset="-120"/>
                <a:cs typeface="Microsoft JhengHei"/>
              </a:rPr>
              <a:t>選送學生赴</a:t>
            </a:r>
            <a:r>
              <a:rPr sz="2000" u="sng" dirty="0">
                <a:uFill>
                  <a:solidFill>
                    <a:srgbClr val="000000"/>
                  </a:solidFill>
                </a:uFill>
                <a:latin typeface="華康棒棒體W5" panose="040F0509000000000000" pitchFamily="81" charset="-120"/>
                <a:ea typeface="華康棒棒體W5" panose="040F0509000000000000" pitchFamily="81" charset="-120"/>
                <a:cs typeface="Microsoft JhengHei"/>
              </a:rPr>
              <a:t>國外</a:t>
            </a:r>
            <a:r>
              <a:rPr sz="2400" b="1" u="sng" dirty="0">
                <a:uFill>
                  <a:solidFill>
                    <a:srgbClr val="000000"/>
                  </a:solidFill>
                </a:uFill>
                <a:latin typeface="華康棒棒體W5" panose="040F0509000000000000" pitchFamily="81" charset="-120"/>
                <a:ea typeface="華康棒棒體W5" panose="040F0509000000000000" pitchFamily="81" charset="-120"/>
                <a:cs typeface="Microsoft JhengHei"/>
              </a:rPr>
              <a:t>非</a:t>
            </a:r>
            <a:r>
              <a:rPr sz="2000" b="1" u="sng" dirty="0">
                <a:uFill>
                  <a:solidFill>
                    <a:srgbClr val="000000"/>
                  </a:solidFill>
                </a:uFill>
                <a:latin typeface="華康棒棒體W5" panose="040F0509000000000000" pitchFamily="81" charset="-120"/>
                <a:ea typeface="華康棒棒體W5" panose="040F0509000000000000" pitchFamily="81" charset="-120"/>
                <a:cs typeface="Microsoft JhengHei"/>
              </a:rPr>
              <a:t>新南向</a:t>
            </a:r>
            <a:r>
              <a:rPr sz="2000" spc="-20" dirty="0">
                <a:latin typeface="華康棒棒體W5" panose="040F0509000000000000" pitchFamily="81" charset="-120"/>
                <a:ea typeface="華康棒棒體W5" panose="040F0509000000000000" pitchFamily="81" charset="-120"/>
                <a:cs typeface="Microsoft JhengHei"/>
              </a:rPr>
              <a:t>國家之企業、機構進行職場實習</a:t>
            </a:r>
            <a:endParaRPr sz="20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605"/>
              </a:spcBef>
            </a:pPr>
            <a:r>
              <a:rPr sz="2000" dirty="0">
                <a:latin typeface="華康棒棒體W5" panose="040F0509000000000000" pitchFamily="81" charset="-120"/>
                <a:ea typeface="華康棒棒體W5" panose="040F0509000000000000" pitchFamily="81" charset="-120"/>
                <a:cs typeface="Microsoft JhengHei"/>
              </a:rPr>
              <a:t>（</a:t>
            </a:r>
            <a:r>
              <a:rPr lang="zh-TW" altLang="en-US" sz="2000" spc="-5" dirty="0">
                <a:latin typeface="華康棒棒體W5" panose="040F0509000000000000" pitchFamily="81" charset="-120"/>
                <a:ea typeface="華康棒棒體W5" panose="040F0509000000000000" pitchFamily="81" charset="-120"/>
                <a:cs typeface="Microsoft JhengHei"/>
              </a:rPr>
              <a:t>不</a:t>
            </a:r>
            <a:r>
              <a:rPr sz="2000" spc="-5" dirty="0" err="1">
                <a:latin typeface="華康棒棒體W5" panose="040F0509000000000000" pitchFamily="81" charset="-120"/>
                <a:ea typeface="華康棒棒體W5" panose="040F0509000000000000" pitchFamily="81" charset="-120"/>
                <a:cs typeface="Microsoft JhengHei"/>
              </a:rPr>
              <a:t>包括大</a:t>
            </a:r>
            <a:r>
              <a:rPr lang="zh-TW" altLang="en-US" sz="2000" spc="-5" dirty="0">
                <a:latin typeface="華康棒棒體W5" panose="040F0509000000000000" pitchFamily="81" charset="-120"/>
                <a:ea typeface="華康棒棒體W5" panose="040F0509000000000000" pitchFamily="81" charset="-120"/>
                <a:cs typeface="Microsoft JhengHei"/>
              </a:rPr>
              <a:t>陸</a:t>
            </a:r>
            <a:r>
              <a:rPr sz="2000" spc="-5" dirty="0" err="1">
                <a:latin typeface="華康棒棒體W5" panose="040F0509000000000000" pitchFamily="81" charset="-120"/>
                <a:ea typeface="華康棒棒體W5" panose="040F0509000000000000" pitchFamily="81" charset="-120"/>
                <a:cs typeface="Microsoft JhengHei"/>
              </a:rPr>
              <a:t>及港、澳</a:t>
            </a:r>
            <a:r>
              <a:rPr sz="2000" spc="-50" dirty="0">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a:p>
            <a:pPr marL="329565" marR="5080" indent="-317500">
              <a:lnSpc>
                <a:spcPct val="125000"/>
              </a:lnSpc>
              <a:spcBef>
                <a:spcPts val="5"/>
              </a:spcBef>
              <a:buFont typeface="Arial"/>
              <a:buChar char="•"/>
              <a:tabLst>
                <a:tab pos="354965" algn="l"/>
                <a:tab pos="355600" algn="l"/>
              </a:tabLst>
            </a:pPr>
            <a:r>
              <a:rPr dirty="0">
                <a:latin typeface="華康棒棒體W5" panose="040F0509000000000000" pitchFamily="81" charset="-120"/>
                <a:ea typeface="華康棒棒體W5" panose="040F0509000000000000" pitchFamily="81" charset="-120"/>
              </a:rPr>
              <a:t>	</a:t>
            </a:r>
            <a:r>
              <a:rPr sz="2000" spc="-5" dirty="0">
                <a:latin typeface="華康棒棒體W5" panose="040F0509000000000000" pitchFamily="81" charset="-120"/>
                <a:ea typeface="華康棒棒體W5" panose="040F0509000000000000" pitchFamily="81" charset="-120"/>
                <a:cs typeface="Microsoft JhengHei"/>
              </a:rPr>
              <a:t>選送生赴國外實習期間</a:t>
            </a:r>
            <a:r>
              <a:rPr sz="2000" b="1" spc="-10" dirty="0">
                <a:solidFill>
                  <a:srgbClr val="FF0000"/>
                </a:solidFill>
                <a:latin typeface="華康棒棒體W5" panose="040F0509000000000000" pitchFamily="81" charset="-120"/>
                <a:ea typeface="華康棒棒體W5" panose="040F0509000000000000" pitchFamily="81" charset="-120"/>
                <a:cs typeface="Microsoft JhengHei"/>
              </a:rPr>
              <a:t>至少連續</a:t>
            </a:r>
            <a:r>
              <a:rPr lang="en-US" altLang="zh-TW" sz="2000" b="1" spc="-10" dirty="0">
                <a:solidFill>
                  <a:srgbClr val="FF0000"/>
                </a:solidFill>
                <a:latin typeface="華康棒棒體W5" panose="040F0509000000000000" pitchFamily="81" charset="-120"/>
                <a:ea typeface="華康棒棒體W5" panose="040F0509000000000000" pitchFamily="81" charset="-120"/>
                <a:cs typeface="Times New Roman"/>
              </a:rPr>
              <a:t>28</a:t>
            </a:r>
            <a:r>
              <a:rPr sz="2000" b="1" dirty="0">
                <a:solidFill>
                  <a:srgbClr val="FF0000"/>
                </a:solidFill>
                <a:latin typeface="華康棒棒體W5" panose="040F0509000000000000" pitchFamily="81" charset="-120"/>
                <a:ea typeface="華康棒棒體W5" panose="040F0509000000000000" pitchFamily="81" charset="-120"/>
                <a:cs typeface="Microsoft JhengHei"/>
              </a:rPr>
              <a:t>天</a:t>
            </a:r>
            <a:r>
              <a:rPr sz="2000" spc="-25" dirty="0">
                <a:latin typeface="華康棒棒體W5" panose="040F0509000000000000" pitchFamily="81" charset="-120"/>
                <a:ea typeface="華康棒棒體W5" panose="040F0509000000000000" pitchFamily="81" charset="-120"/>
                <a:cs typeface="Microsoft JhengHei"/>
              </a:rPr>
              <a:t>（不包括來回途程交通時程</a:t>
            </a:r>
            <a:r>
              <a:rPr sz="2000" dirty="0">
                <a:latin typeface="華康棒棒體W5" panose="040F0509000000000000" pitchFamily="81" charset="-120"/>
                <a:ea typeface="華康棒棒體W5" panose="040F0509000000000000" pitchFamily="81" charset="-120"/>
                <a:cs typeface="Times New Roman"/>
              </a:rPr>
              <a:t>) </a:t>
            </a:r>
            <a:r>
              <a:rPr sz="2000" spc="-50" dirty="0">
                <a:latin typeface="華康棒棒體W5" panose="040F0509000000000000" pitchFamily="81" charset="-120"/>
                <a:ea typeface="華康棒棒體W5" panose="040F0509000000000000" pitchFamily="81" charset="-120"/>
                <a:cs typeface="Microsoft JhengHei"/>
              </a:rPr>
              <a:t>，</a:t>
            </a:r>
            <a:r>
              <a:rPr sz="2000" spc="-15" dirty="0">
                <a:latin typeface="華康棒棒體W5" panose="040F0509000000000000" pitchFamily="81" charset="-120"/>
                <a:ea typeface="華康棒棒體W5" panose="040F0509000000000000" pitchFamily="81" charset="-120"/>
                <a:cs typeface="Microsoft JhengHei"/>
              </a:rPr>
              <a:t>且至多補助期限以一學年為限。</a:t>
            </a:r>
            <a:endParaRPr sz="2000" dirty="0">
              <a:latin typeface="華康棒棒體W5" panose="040F0509000000000000" pitchFamily="81" charset="-120"/>
              <a:ea typeface="華康棒棒體W5" panose="040F0509000000000000" pitchFamily="81" charset="-120"/>
              <a:cs typeface="Microsoft JhengHei"/>
            </a:endParaRPr>
          </a:p>
        </p:txBody>
      </p:sp>
      <p:sp>
        <p:nvSpPr>
          <p:cNvPr id="10" name="object 10"/>
          <p:cNvSpPr/>
          <p:nvPr/>
        </p:nvSpPr>
        <p:spPr>
          <a:xfrm>
            <a:off x="486155" y="3735323"/>
            <a:ext cx="522605" cy="532130"/>
          </a:xfrm>
          <a:custGeom>
            <a:avLst/>
            <a:gdLst/>
            <a:ahLst/>
            <a:cxnLst/>
            <a:rect l="l" t="t" r="r" b="b"/>
            <a:pathLst>
              <a:path w="522605" h="532129">
                <a:moveTo>
                  <a:pt x="261226" y="0"/>
                </a:moveTo>
                <a:lnTo>
                  <a:pt x="208559" y="5461"/>
                </a:lnTo>
                <a:lnTo>
                  <a:pt x="159512" y="20955"/>
                </a:lnTo>
                <a:lnTo>
                  <a:pt x="115138" y="45465"/>
                </a:lnTo>
                <a:lnTo>
                  <a:pt x="76479" y="77850"/>
                </a:lnTo>
                <a:lnTo>
                  <a:pt x="44589" y="117220"/>
                </a:lnTo>
                <a:lnTo>
                  <a:pt x="20523" y="162432"/>
                </a:lnTo>
                <a:lnTo>
                  <a:pt x="5308" y="212344"/>
                </a:lnTo>
                <a:lnTo>
                  <a:pt x="0" y="265938"/>
                </a:lnTo>
                <a:lnTo>
                  <a:pt x="5308" y="319531"/>
                </a:lnTo>
                <a:lnTo>
                  <a:pt x="20523" y="369443"/>
                </a:lnTo>
                <a:lnTo>
                  <a:pt x="44589" y="414655"/>
                </a:lnTo>
                <a:lnTo>
                  <a:pt x="76479" y="454025"/>
                </a:lnTo>
                <a:lnTo>
                  <a:pt x="115138" y="486409"/>
                </a:lnTo>
                <a:lnTo>
                  <a:pt x="159512" y="510920"/>
                </a:lnTo>
                <a:lnTo>
                  <a:pt x="208559" y="526414"/>
                </a:lnTo>
                <a:lnTo>
                  <a:pt x="261226" y="531876"/>
                </a:lnTo>
                <a:lnTo>
                  <a:pt x="313893" y="526414"/>
                </a:lnTo>
                <a:lnTo>
                  <a:pt x="362940" y="510920"/>
                </a:lnTo>
                <a:lnTo>
                  <a:pt x="407314" y="486409"/>
                </a:lnTo>
                <a:lnTo>
                  <a:pt x="445973" y="454025"/>
                </a:lnTo>
                <a:lnTo>
                  <a:pt x="477862" y="414655"/>
                </a:lnTo>
                <a:lnTo>
                  <a:pt x="501942" y="369443"/>
                </a:lnTo>
                <a:lnTo>
                  <a:pt x="517156" y="319531"/>
                </a:lnTo>
                <a:lnTo>
                  <a:pt x="522452" y="265938"/>
                </a:lnTo>
                <a:lnTo>
                  <a:pt x="517156" y="212344"/>
                </a:lnTo>
                <a:lnTo>
                  <a:pt x="501942" y="162432"/>
                </a:lnTo>
                <a:lnTo>
                  <a:pt x="477862" y="117220"/>
                </a:lnTo>
                <a:lnTo>
                  <a:pt x="445973" y="77850"/>
                </a:lnTo>
                <a:lnTo>
                  <a:pt x="407314" y="45465"/>
                </a:lnTo>
                <a:lnTo>
                  <a:pt x="362940" y="20955"/>
                </a:lnTo>
                <a:lnTo>
                  <a:pt x="313893" y="5461"/>
                </a:lnTo>
                <a:lnTo>
                  <a:pt x="261226" y="0"/>
                </a:lnTo>
                <a:close/>
              </a:path>
            </a:pathLst>
          </a:custGeom>
          <a:solidFill>
            <a:srgbClr val="FFC000"/>
          </a:solidFill>
        </p:spPr>
        <p:txBody>
          <a:bodyPr wrap="square" lIns="0" tIns="0" rIns="0" bIns="0" rtlCol="0"/>
          <a:lstStyle/>
          <a:p>
            <a:endParaRPr/>
          </a:p>
        </p:txBody>
      </p:sp>
      <p:sp>
        <p:nvSpPr>
          <p:cNvPr id="11" name="object 11"/>
          <p:cNvSpPr txBox="1"/>
          <p:nvPr/>
        </p:nvSpPr>
        <p:spPr>
          <a:xfrm>
            <a:off x="653592" y="3778758"/>
            <a:ext cx="161290" cy="351155"/>
          </a:xfrm>
          <a:prstGeom prst="rect">
            <a:avLst/>
          </a:prstGeom>
        </p:spPr>
        <p:txBody>
          <a:bodyPr vert="horz" wrap="square" lIns="0" tIns="17145" rIns="0" bIns="0" rtlCol="0">
            <a:spAutoFit/>
          </a:bodyPr>
          <a:lstStyle/>
          <a:p>
            <a:pPr marL="12700">
              <a:lnSpc>
                <a:spcPct val="100000"/>
              </a:lnSpc>
              <a:spcBef>
                <a:spcPts val="135"/>
              </a:spcBef>
            </a:pPr>
            <a:r>
              <a:rPr sz="2100" spc="15" dirty="0">
                <a:solidFill>
                  <a:srgbClr val="FFFFFF"/>
                </a:solidFill>
                <a:latin typeface="Times New Roman"/>
                <a:cs typeface="Times New Roman"/>
              </a:rPr>
              <a:t>2</a:t>
            </a:r>
            <a:endParaRPr sz="2100">
              <a:latin typeface="Times New Roman"/>
              <a:cs typeface="Times New Roman"/>
            </a:endParaRPr>
          </a:p>
        </p:txBody>
      </p:sp>
      <p:sp>
        <p:nvSpPr>
          <p:cNvPr id="12" name="object 12"/>
          <p:cNvSpPr txBox="1"/>
          <p:nvPr/>
        </p:nvSpPr>
        <p:spPr>
          <a:xfrm>
            <a:off x="1047089" y="3568627"/>
            <a:ext cx="7259320" cy="1981953"/>
          </a:xfrm>
          <a:prstGeom prst="rect">
            <a:avLst/>
          </a:prstGeom>
        </p:spPr>
        <p:txBody>
          <a:bodyPr vert="horz" wrap="square" lIns="0" tIns="103505" rIns="0" bIns="0" rtlCol="0">
            <a:spAutoFit/>
          </a:bodyPr>
          <a:lstStyle/>
          <a:p>
            <a:pPr marL="15240">
              <a:lnSpc>
                <a:spcPct val="100000"/>
              </a:lnSpc>
              <a:spcBef>
                <a:spcPts val="815"/>
              </a:spcBef>
            </a:pPr>
            <a:r>
              <a:rPr sz="2800" b="1" spc="-35" dirty="0">
                <a:solidFill>
                  <a:srgbClr val="C00000"/>
                </a:solidFill>
                <a:latin typeface="華康棒棒體W5" panose="040F0509000000000000" pitchFamily="81" charset="-120"/>
                <a:ea typeface="華康棒棒體W5" panose="040F0509000000000000" pitchFamily="81" charset="-120"/>
                <a:cs typeface="Microsoft JhengHei"/>
              </a:rPr>
              <a:t>新南向學海築</a:t>
            </a:r>
            <a:r>
              <a:rPr sz="2800" b="1" spc="-50" dirty="0">
                <a:solidFill>
                  <a:srgbClr val="C00000"/>
                </a:solidFill>
                <a:latin typeface="華康棒棒體W5" panose="040F0509000000000000" pitchFamily="81" charset="-120"/>
                <a:ea typeface="華康棒棒體W5" panose="040F0509000000000000" pitchFamily="81" charset="-120"/>
                <a:cs typeface="Microsoft JhengHei"/>
              </a:rPr>
              <a:t>夢</a:t>
            </a:r>
            <a:endParaRPr sz="2800" dirty="0">
              <a:latin typeface="華康棒棒體W5" panose="040F0509000000000000" pitchFamily="81" charset="-120"/>
              <a:ea typeface="華康棒棒體W5" panose="040F0509000000000000" pitchFamily="81" charset="-120"/>
              <a:cs typeface="Microsoft JhengHei"/>
            </a:endParaRPr>
          </a:p>
          <a:p>
            <a:pPr marL="355600" indent="-343535" algn="just">
              <a:lnSpc>
                <a:spcPct val="100000"/>
              </a:lnSpc>
              <a:spcBef>
                <a:spcPts val="615"/>
              </a:spcBef>
              <a:buFont typeface="Arial"/>
              <a:buChar char="•"/>
              <a:tabLst>
                <a:tab pos="356235" algn="l"/>
              </a:tabLst>
            </a:pPr>
            <a:r>
              <a:rPr sz="2000" spc="-5" dirty="0" err="1">
                <a:latin typeface="華康棒棒體W5" panose="040F0509000000000000" pitchFamily="81" charset="-120"/>
                <a:ea typeface="華康棒棒體W5" panose="040F0509000000000000" pitchFamily="81" charset="-120"/>
                <a:cs typeface="Microsoft JhengHei"/>
              </a:rPr>
              <a:t>選送學生赴</a:t>
            </a:r>
            <a:r>
              <a:rPr sz="2000" u="sng" spc="-5" dirty="0" err="1">
                <a:uFill>
                  <a:solidFill>
                    <a:srgbClr val="000000"/>
                  </a:solidFill>
                </a:uFill>
                <a:latin typeface="華康棒棒體W5" panose="040F0509000000000000" pitchFamily="81" charset="-120"/>
                <a:ea typeface="華康棒棒體W5" panose="040F0509000000000000" pitchFamily="81" charset="-120"/>
                <a:cs typeface="Microsoft JhengHei"/>
              </a:rPr>
              <a:t>國外</a:t>
            </a:r>
            <a:r>
              <a:rPr sz="2400" b="1" u="sng" dirty="0" err="1">
                <a:uFill>
                  <a:solidFill>
                    <a:srgbClr val="000000"/>
                  </a:solidFill>
                </a:uFill>
                <a:latin typeface="華康棒棒體W5" panose="040F0509000000000000" pitchFamily="81" charset="-120"/>
                <a:ea typeface="華康棒棒體W5" panose="040F0509000000000000" pitchFamily="81" charset="-120"/>
                <a:cs typeface="Microsoft JhengHei"/>
              </a:rPr>
              <a:t>新南向</a:t>
            </a:r>
            <a:r>
              <a:rPr sz="2000" spc="-20" dirty="0" err="1">
                <a:latin typeface="華康棒棒體W5" panose="040F0509000000000000" pitchFamily="81" charset="-120"/>
                <a:ea typeface="華康棒棒體W5" panose="040F0509000000000000" pitchFamily="81" charset="-120"/>
                <a:cs typeface="Microsoft JhengHei"/>
              </a:rPr>
              <a:t>國家之企業、機構進行職場實習</a:t>
            </a:r>
            <a:r>
              <a:rPr lang="zh-TW" altLang="en-US" sz="2000" spc="-20" dirty="0">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a:p>
            <a:pPr marL="355600" marR="5080" indent="-343535" algn="just">
              <a:lnSpc>
                <a:spcPct val="100000"/>
              </a:lnSpc>
              <a:spcBef>
                <a:spcPts val="605"/>
              </a:spcBef>
              <a:buFont typeface="Arial"/>
              <a:buChar char="•"/>
              <a:tabLst>
                <a:tab pos="356235" algn="l"/>
              </a:tabLst>
            </a:pPr>
            <a:r>
              <a:rPr sz="2000" spc="-10" dirty="0">
                <a:latin typeface="華康棒棒體W5" panose="040F0509000000000000" pitchFamily="81" charset="-120"/>
                <a:ea typeface="華康棒棒體W5" panose="040F0509000000000000" pitchFamily="81" charset="-120"/>
                <a:cs typeface="Microsoft JhengHei"/>
              </a:rPr>
              <a:t>選送生赴國外實習期間</a:t>
            </a:r>
            <a:r>
              <a:rPr sz="2000" b="1" spc="-15" dirty="0">
                <a:solidFill>
                  <a:srgbClr val="FF0000"/>
                </a:solidFill>
                <a:latin typeface="華康棒棒體W5" panose="040F0509000000000000" pitchFamily="81" charset="-120"/>
                <a:ea typeface="華康棒棒體W5" panose="040F0509000000000000" pitchFamily="81" charset="-120"/>
                <a:cs typeface="Microsoft JhengHei"/>
              </a:rPr>
              <a:t>至少連續</a:t>
            </a:r>
            <a:r>
              <a:rPr lang="en-US" altLang="zh-TW" sz="2000" b="1" spc="-10" dirty="0">
                <a:solidFill>
                  <a:srgbClr val="FF0000"/>
                </a:solidFill>
                <a:latin typeface="華康棒棒體W5" panose="040F0509000000000000" pitchFamily="81" charset="-120"/>
                <a:ea typeface="華康棒棒體W5" panose="040F0509000000000000" pitchFamily="81" charset="-120"/>
                <a:cs typeface="Times New Roman"/>
              </a:rPr>
              <a:t>28</a:t>
            </a:r>
            <a:r>
              <a:rPr sz="2000" b="1" spc="-10" dirty="0">
                <a:solidFill>
                  <a:srgbClr val="FF0000"/>
                </a:solidFill>
                <a:latin typeface="華康棒棒體W5" panose="040F0509000000000000" pitchFamily="81" charset="-120"/>
                <a:ea typeface="華康棒棒體W5" panose="040F0509000000000000" pitchFamily="81" charset="-120"/>
                <a:cs typeface="Microsoft JhengHei"/>
              </a:rPr>
              <a:t>天</a:t>
            </a:r>
            <a:r>
              <a:rPr sz="1600" spc="-25" dirty="0">
                <a:latin typeface="華康棒棒體W5" panose="040F0509000000000000" pitchFamily="81" charset="-120"/>
                <a:ea typeface="華康棒棒體W5" panose="040F0509000000000000" pitchFamily="81" charset="-120"/>
                <a:cs typeface="Microsoft JhengHei"/>
              </a:rPr>
              <a:t>（不包括來回途程交通時日</a:t>
            </a:r>
            <a:r>
              <a:rPr sz="1600" dirty="0">
                <a:latin typeface="華康棒棒體W5" panose="040F0509000000000000" pitchFamily="81" charset="-120"/>
                <a:ea typeface="華康棒棒體W5" panose="040F0509000000000000" pitchFamily="81" charset="-120"/>
                <a:cs typeface="Times New Roman"/>
              </a:rPr>
              <a:t>) </a:t>
            </a:r>
            <a:r>
              <a:rPr sz="2000" spc="-50" dirty="0">
                <a:latin typeface="華康棒棒體W5" panose="040F0509000000000000" pitchFamily="81" charset="-120"/>
                <a:ea typeface="華康棒棒體W5" panose="040F0509000000000000" pitchFamily="81" charset="-120"/>
                <a:cs typeface="Microsoft JhengHei"/>
              </a:rPr>
              <a:t>，</a:t>
            </a:r>
            <a:r>
              <a:rPr sz="2000" dirty="0">
                <a:latin typeface="華康棒棒體W5" panose="040F0509000000000000" pitchFamily="81" charset="-120"/>
                <a:ea typeface="華康棒棒體W5" panose="040F0509000000000000" pitchFamily="81" charset="-120"/>
                <a:cs typeface="Microsoft JhengHei"/>
              </a:rPr>
              <a:t>但赴</a:t>
            </a:r>
            <a:r>
              <a:rPr sz="2000" b="1" dirty="0">
                <a:latin typeface="華康棒棒體W5" panose="040F0509000000000000" pitchFamily="81" charset="-120"/>
                <a:ea typeface="華康棒棒體W5" panose="040F0509000000000000" pitchFamily="81" charset="-120"/>
                <a:cs typeface="Microsoft JhengHei"/>
              </a:rPr>
              <a:t>印尼</a:t>
            </a:r>
            <a:r>
              <a:rPr sz="2000" dirty="0">
                <a:latin typeface="華康棒棒體W5" panose="040F0509000000000000" pitchFamily="81" charset="-120"/>
                <a:ea typeface="華康棒棒體W5" panose="040F0509000000000000" pitchFamily="81" charset="-120"/>
                <a:cs typeface="Microsoft JhengHei"/>
              </a:rPr>
              <a:t>實習者</a:t>
            </a:r>
            <a:r>
              <a:rPr sz="2000" b="1" spc="-5" dirty="0">
                <a:latin typeface="華康棒棒體W5" panose="040F0509000000000000" pitchFamily="81" charset="-120"/>
                <a:ea typeface="華康棒棒體W5" panose="040F0509000000000000" pitchFamily="81" charset="-120"/>
                <a:cs typeface="Microsoft JhengHei"/>
              </a:rPr>
              <a:t>至少連續</a:t>
            </a:r>
            <a:r>
              <a:rPr sz="2000" b="1" dirty="0">
                <a:latin typeface="華康棒棒體W5" panose="040F0509000000000000" pitchFamily="81" charset="-120"/>
                <a:ea typeface="華康棒棒體W5" panose="040F0509000000000000" pitchFamily="81" charset="-120"/>
                <a:cs typeface="Times New Roman"/>
              </a:rPr>
              <a:t>25</a:t>
            </a:r>
            <a:r>
              <a:rPr sz="2000" b="1" dirty="0">
                <a:latin typeface="華康棒棒體W5" panose="040F0509000000000000" pitchFamily="81" charset="-120"/>
                <a:ea typeface="華康棒棒體W5" panose="040F0509000000000000" pitchFamily="81" charset="-120"/>
                <a:cs typeface="Microsoft JhengHei"/>
              </a:rPr>
              <a:t>天</a:t>
            </a:r>
            <a:r>
              <a:rPr sz="1600" spc="-25" dirty="0">
                <a:latin typeface="華康棒棒體W5" panose="040F0509000000000000" pitchFamily="81" charset="-120"/>
                <a:ea typeface="華康棒棒體W5" panose="040F0509000000000000" pitchFamily="81" charset="-120"/>
                <a:cs typeface="Microsoft JhengHei"/>
              </a:rPr>
              <a:t>（不包括來回途程交通時日</a:t>
            </a:r>
            <a:r>
              <a:rPr sz="1600" dirty="0">
                <a:latin typeface="華康棒棒體W5" panose="040F0509000000000000" pitchFamily="81" charset="-120"/>
                <a:ea typeface="華康棒棒體W5" panose="040F0509000000000000" pitchFamily="81" charset="-120"/>
                <a:cs typeface="Times New Roman"/>
              </a:rPr>
              <a:t>)</a:t>
            </a:r>
            <a:r>
              <a:rPr sz="2000" spc="-15" dirty="0">
                <a:latin typeface="華康棒棒體W5" panose="040F0509000000000000" pitchFamily="81" charset="-120"/>
                <a:ea typeface="華康棒棒體W5" panose="040F0509000000000000" pitchFamily="81" charset="-120"/>
                <a:cs typeface="Microsoft JhengHei"/>
              </a:rPr>
              <a:t>，且至多</a:t>
            </a:r>
            <a:r>
              <a:rPr sz="2000" spc="-5" dirty="0">
                <a:latin typeface="華康棒棒體W5" panose="040F0509000000000000" pitchFamily="81" charset="-120"/>
                <a:ea typeface="華康棒棒體W5" panose="040F0509000000000000" pitchFamily="81" charset="-120"/>
                <a:cs typeface="Microsoft JhengHei"/>
              </a:rPr>
              <a:t>補助期限以一學年為限。</a:t>
            </a:r>
            <a:endParaRPr sz="2000" dirty="0">
              <a:latin typeface="華康棒棒體W5" panose="040F0509000000000000" pitchFamily="81" charset="-120"/>
              <a:ea typeface="華康棒棒體W5" panose="040F0509000000000000" pitchFamily="81" charset="-120"/>
              <a:cs typeface="Microsoft JhengHei"/>
            </a:endParaRPr>
          </a:p>
        </p:txBody>
      </p:sp>
      <p:sp>
        <p:nvSpPr>
          <p:cNvPr id="13" name="object 13"/>
          <p:cNvSpPr txBox="1"/>
          <p:nvPr/>
        </p:nvSpPr>
        <p:spPr>
          <a:xfrm>
            <a:off x="537971" y="5728300"/>
            <a:ext cx="7878445" cy="513080"/>
          </a:xfrm>
          <a:prstGeom prst="rect">
            <a:avLst/>
          </a:prstGeom>
        </p:spPr>
        <p:txBody>
          <a:bodyPr vert="horz" wrap="square" lIns="0" tIns="12065" rIns="0" bIns="0" rtlCol="0">
            <a:spAutoFit/>
          </a:bodyPr>
          <a:lstStyle/>
          <a:p>
            <a:pPr marL="184785" marR="5080" indent="-172720">
              <a:lnSpc>
                <a:spcPct val="100000"/>
              </a:lnSpc>
              <a:spcBef>
                <a:spcPts val="95"/>
              </a:spcBef>
              <a:buFont typeface="Wingdings"/>
              <a:buChar char=""/>
              <a:tabLst>
                <a:tab pos="185420" algn="l"/>
              </a:tabLst>
            </a:pPr>
            <a:r>
              <a:rPr sz="1600" b="1" spc="-40" dirty="0">
                <a:solidFill>
                  <a:srgbClr val="001F5F"/>
                </a:solidFill>
                <a:latin typeface="華康棒棒體W5" panose="040F0509000000000000" pitchFamily="81" charset="-120"/>
                <a:ea typeface="華康棒棒體W5" panose="040F0509000000000000" pitchFamily="81" charset="-120"/>
                <a:cs typeface="Microsoft JhengHei"/>
              </a:rPr>
              <a:t>新南向國家：印</a:t>
            </a:r>
            <a:r>
              <a:rPr sz="1600" b="1" spc="-35" dirty="0">
                <a:solidFill>
                  <a:srgbClr val="001F5F"/>
                </a:solidFill>
                <a:latin typeface="華康棒棒體W5" panose="040F0509000000000000" pitchFamily="81" charset="-120"/>
                <a:ea typeface="華康棒棒體W5" panose="040F0509000000000000" pitchFamily="81" charset="-120"/>
                <a:cs typeface="Microsoft JhengHei"/>
              </a:rPr>
              <a:t>尼</a:t>
            </a:r>
            <a:r>
              <a:rPr sz="1600" b="1" spc="-40" dirty="0">
                <a:solidFill>
                  <a:srgbClr val="001F5F"/>
                </a:solidFill>
                <a:latin typeface="華康棒棒體W5" panose="040F0509000000000000" pitchFamily="81" charset="-120"/>
                <a:ea typeface="華康棒棒體W5" panose="040F0509000000000000" pitchFamily="81" charset="-120"/>
                <a:cs typeface="Microsoft JhengHei"/>
              </a:rPr>
              <a:t>、越</a:t>
            </a:r>
            <a:r>
              <a:rPr sz="1600" b="1" spc="-25" dirty="0">
                <a:solidFill>
                  <a:srgbClr val="001F5F"/>
                </a:solidFill>
                <a:latin typeface="華康棒棒體W5" panose="040F0509000000000000" pitchFamily="81" charset="-120"/>
                <a:ea typeface="華康棒棒體W5" panose="040F0509000000000000" pitchFamily="81" charset="-120"/>
                <a:cs typeface="Microsoft JhengHei"/>
              </a:rPr>
              <a:t>南、</a:t>
            </a:r>
            <a:r>
              <a:rPr sz="1600" b="1" spc="-40" dirty="0">
                <a:solidFill>
                  <a:srgbClr val="001F5F"/>
                </a:solidFill>
                <a:latin typeface="華康棒棒體W5" panose="040F0509000000000000" pitchFamily="81" charset="-120"/>
                <a:ea typeface="華康棒棒體W5" panose="040F0509000000000000" pitchFamily="81" charset="-120"/>
                <a:cs typeface="Microsoft JhengHei"/>
              </a:rPr>
              <a:t>寮</a:t>
            </a:r>
            <a:r>
              <a:rPr sz="1600" b="1" spc="-25" dirty="0">
                <a:solidFill>
                  <a:srgbClr val="001F5F"/>
                </a:solidFill>
                <a:latin typeface="華康棒棒體W5" panose="040F0509000000000000" pitchFamily="81" charset="-120"/>
                <a:ea typeface="華康棒棒體W5" panose="040F0509000000000000" pitchFamily="81" charset="-120"/>
                <a:cs typeface="Microsoft JhengHei"/>
              </a:rPr>
              <a:t>國、汶萊、</a:t>
            </a:r>
            <a:r>
              <a:rPr sz="1600" b="1" spc="-40" dirty="0">
                <a:solidFill>
                  <a:srgbClr val="001F5F"/>
                </a:solidFill>
                <a:latin typeface="華康棒棒體W5" panose="040F0509000000000000" pitchFamily="81" charset="-120"/>
                <a:ea typeface="華康棒棒體W5" panose="040F0509000000000000" pitchFamily="81" charset="-120"/>
                <a:cs typeface="Microsoft JhengHei"/>
              </a:rPr>
              <a:t>泰國</a:t>
            </a:r>
            <a:r>
              <a:rPr sz="1600" b="1" spc="-25" dirty="0">
                <a:solidFill>
                  <a:srgbClr val="001F5F"/>
                </a:solidFill>
                <a:latin typeface="華康棒棒體W5" panose="040F0509000000000000" pitchFamily="81" charset="-120"/>
                <a:ea typeface="華康棒棒體W5" panose="040F0509000000000000" pitchFamily="81" charset="-120"/>
                <a:cs typeface="Microsoft JhengHei"/>
              </a:rPr>
              <a:t>、緬甸、菲律賓</a:t>
            </a:r>
            <a:r>
              <a:rPr sz="1600" b="1" spc="-30" dirty="0">
                <a:solidFill>
                  <a:srgbClr val="001F5F"/>
                </a:solidFill>
                <a:latin typeface="華康棒棒體W5" panose="040F0509000000000000" pitchFamily="81" charset="-120"/>
                <a:ea typeface="華康棒棒體W5" panose="040F0509000000000000" pitchFamily="81" charset="-120"/>
                <a:cs typeface="Microsoft JhengHei"/>
              </a:rPr>
              <a:t>、柬埔</a:t>
            </a:r>
            <a:r>
              <a:rPr sz="1600" b="1" spc="-40" dirty="0">
                <a:solidFill>
                  <a:srgbClr val="001F5F"/>
                </a:solidFill>
                <a:latin typeface="華康棒棒體W5" panose="040F0509000000000000" pitchFamily="81" charset="-120"/>
                <a:ea typeface="華康棒棒體W5" panose="040F0509000000000000" pitchFamily="81" charset="-120"/>
                <a:cs typeface="Microsoft JhengHei"/>
              </a:rPr>
              <a:t>寨、</a:t>
            </a:r>
            <a:r>
              <a:rPr sz="1600" b="1" spc="-25" dirty="0">
                <a:solidFill>
                  <a:srgbClr val="001F5F"/>
                </a:solidFill>
                <a:latin typeface="華康棒棒體W5" panose="040F0509000000000000" pitchFamily="81" charset="-120"/>
                <a:ea typeface="華康棒棒體W5" panose="040F0509000000000000" pitchFamily="81" charset="-120"/>
                <a:cs typeface="Microsoft JhengHei"/>
              </a:rPr>
              <a:t>新加</a:t>
            </a:r>
            <a:r>
              <a:rPr sz="1600" b="1" spc="-30" dirty="0">
                <a:solidFill>
                  <a:srgbClr val="001F5F"/>
                </a:solidFill>
                <a:latin typeface="華康棒棒體W5" panose="040F0509000000000000" pitchFamily="81" charset="-120"/>
                <a:ea typeface="華康棒棒體W5" panose="040F0509000000000000" pitchFamily="81" charset="-120"/>
                <a:cs typeface="Microsoft JhengHei"/>
              </a:rPr>
              <a:t>坡</a:t>
            </a:r>
            <a:r>
              <a:rPr sz="1600" b="1" spc="-25" dirty="0">
                <a:solidFill>
                  <a:srgbClr val="001F5F"/>
                </a:solidFill>
                <a:latin typeface="華康棒棒體W5" panose="040F0509000000000000" pitchFamily="81" charset="-120"/>
                <a:ea typeface="華康棒棒體W5" panose="040F0509000000000000" pitchFamily="81" charset="-120"/>
                <a:cs typeface="Microsoft JhengHei"/>
              </a:rPr>
              <a:t>、馬</a:t>
            </a:r>
            <a:r>
              <a:rPr sz="1600" b="1" spc="-50" dirty="0">
                <a:solidFill>
                  <a:srgbClr val="001F5F"/>
                </a:solidFill>
                <a:latin typeface="華康棒棒體W5" panose="040F0509000000000000" pitchFamily="81" charset="-120"/>
                <a:ea typeface="華康棒棒體W5" panose="040F0509000000000000" pitchFamily="81" charset="-120"/>
                <a:cs typeface="Microsoft JhengHei"/>
              </a:rPr>
              <a:t>來</a:t>
            </a:r>
            <a:r>
              <a:rPr sz="1600" b="1" spc="-25" dirty="0">
                <a:solidFill>
                  <a:srgbClr val="001F5F"/>
                </a:solidFill>
                <a:latin typeface="華康棒棒體W5" panose="040F0509000000000000" pitchFamily="81" charset="-120"/>
                <a:ea typeface="華康棒棒體W5" panose="040F0509000000000000" pitchFamily="81" charset="-120"/>
                <a:cs typeface="Microsoft JhengHei"/>
              </a:rPr>
              <a:t>西亞、印度、巴基斯坦、孟加拉、尼泊爾、不丹、斯里蘭卡、紐</a:t>
            </a:r>
            <a:r>
              <a:rPr sz="1600" b="1" dirty="0">
                <a:solidFill>
                  <a:srgbClr val="001F5F"/>
                </a:solidFill>
                <a:latin typeface="華康棒棒體W5" panose="040F0509000000000000" pitchFamily="81" charset="-120"/>
                <a:ea typeface="華康棒棒體W5" panose="040F0509000000000000" pitchFamily="81" charset="-120"/>
                <a:cs typeface="Microsoft JhengHei"/>
              </a:rPr>
              <a:t>西</a:t>
            </a:r>
            <a:r>
              <a:rPr sz="1600" b="1" spc="150" dirty="0">
                <a:solidFill>
                  <a:srgbClr val="001F5F"/>
                </a:solidFill>
                <a:latin typeface="華康棒棒體W5" panose="040F0509000000000000" pitchFamily="81" charset="-120"/>
                <a:ea typeface="華康棒棒體W5" panose="040F0509000000000000" pitchFamily="81" charset="-120"/>
                <a:cs typeface="Microsoft JhengHei"/>
              </a:rPr>
              <a:t> 蘭</a:t>
            </a:r>
            <a:r>
              <a:rPr sz="1600" b="1" spc="-25" dirty="0">
                <a:solidFill>
                  <a:srgbClr val="001F5F"/>
                </a:solidFill>
                <a:latin typeface="華康棒棒體W5" panose="040F0509000000000000" pitchFamily="81" charset="-120"/>
                <a:ea typeface="華康棒棒體W5" panose="040F0509000000000000" pitchFamily="81" charset="-120"/>
                <a:cs typeface="Microsoft JhengHei"/>
              </a:rPr>
              <a:t>及澳洲等十八</a:t>
            </a:r>
            <a:r>
              <a:rPr sz="1600" b="1" spc="-50" dirty="0">
                <a:solidFill>
                  <a:srgbClr val="001F5F"/>
                </a:solidFill>
                <a:latin typeface="華康棒棒體W5" panose="040F0509000000000000" pitchFamily="81" charset="-120"/>
                <a:ea typeface="華康棒棒體W5" panose="040F0509000000000000" pitchFamily="81" charset="-120"/>
                <a:cs typeface="Microsoft JhengHei"/>
              </a:rPr>
              <a:t>國</a:t>
            </a:r>
            <a:endParaRPr sz="1600" dirty="0">
              <a:latin typeface="華康棒棒體W5" panose="040F0509000000000000" pitchFamily="81" charset="-120"/>
              <a:ea typeface="華康棒棒體W5" panose="040F0509000000000000" pitchFamily="81" charset="-120"/>
              <a:cs typeface="Microsoft JhengHei"/>
            </a:endParaRPr>
          </a:p>
        </p:txBody>
      </p:sp>
      <p:grpSp>
        <p:nvGrpSpPr>
          <p:cNvPr id="14" name="object 14"/>
          <p:cNvGrpSpPr/>
          <p:nvPr/>
        </p:nvGrpSpPr>
        <p:grpSpPr>
          <a:xfrm>
            <a:off x="452627" y="228600"/>
            <a:ext cx="739140" cy="668020"/>
            <a:chOff x="452627" y="228600"/>
            <a:chExt cx="739140" cy="668020"/>
          </a:xfrm>
        </p:grpSpPr>
        <p:sp>
          <p:nvSpPr>
            <p:cNvPr id="15" name="object 15"/>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16" name="object 16"/>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FFD34A"/>
            </a:solidFill>
          </p:spPr>
          <p:txBody>
            <a:bodyPr wrap="square" lIns="0" tIns="0" rIns="0" bIns="0" rtlCol="0"/>
            <a:lstStyle/>
            <a:p>
              <a:endParaRPr/>
            </a:p>
          </p:txBody>
        </p:sp>
        <p:sp>
          <p:nvSpPr>
            <p:cNvPr id="17" name="object 17"/>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8" name="object 18"/>
          <p:cNvSpPr txBox="1"/>
          <p:nvPr/>
        </p:nvSpPr>
        <p:spPr>
          <a:xfrm>
            <a:off x="623417" y="330200"/>
            <a:ext cx="447675" cy="513715"/>
          </a:xfrm>
          <a:prstGeom prst="rect">
            <a:avLst/>
          </a:prstGeom>
        </p:spPr>
        <p:txBody>
          <a:bodyPr vert="horz" wrap="square" lIns="0" tIns="12700" rIns="0" bIns="0" rtlCol="0">
            <a:spAutoFit/>
          </a:bodyPr>
          <a:lstStyle/>
          <a:p>
            <a:pPr marL="12700">
              <a:lnSpc>
                <a:spcPct val="100000"/>
              </a:lnSpc>
              <a:spcBef>
                <a:spcPts val="100"/>
              </a:spcBef>
            </a:pPr>
            <a:r>
              <a:rPr sz="3200" spc="-25" dirty="0">
                <a:solidFill>
                  <a:srgbClr val="FFFFFF"/>
                </a:solidFill>
                <a:latin typeface="Impact"/>
                <a:cs typeface="Impact"/>
              </a:rPr>
              <a:t>02</a:t>
            </a:r>
            <a:endParaRPr sz="3200">
              <a:latin typeface="Impact"/>
              <a:cs typeface="Impac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537971" y="4114800"/>
            <a:ext cx="7905115" cy="2057400"/>
            <a:chOff x="630173" y="4357750"/>
            <a:chExt cx="7905115" cy="1891664"/>
          </a:xfrm>
        </p:grpSpPr>
        <p:sp>
          <p:nvSpPr>
            <p:cNvPr id="3" name="object 3"/>
            <p:cNvSpPr/>
            <p:nvPr/>
          </p:nvSpPr>
          <p:spPr>
            <a:xfrm>
              <a:off x="630173" y="4357750"/>
              <a:ext cx="7905115" cy="1625238"/>
            </a:xfrm>
            <a:custGeom>
              <a:avLst/>
              <a:gdLst/>
              <a:ahLst/>
              <a:cxnLst/>
              <a:rect l="l" t="t" r="r" b="b"/>
              <a:pathLst>
                <a:path w="7905115" h="1891664">
                  <a:moveTo>
                    <a:pt x="7663687" y="443611"/>
                  </a:moveTo>
                  <a:lnTo>
                    <a:pt x="241312" y="443611"/>
                  </a:lnTo>
                  <a:lnTo>
                    <a:pt x="192679" y="448515"/>
                  </a:lnTo>
                  <a:lnTo>
                    <a:pt x="147382" y="462579"/>
                  </a:lnTo>
                  <a:lnTo>
                    <a:pt x="106392" y="484832"/>
                  </a:lnTo>
                  <a:lnTo>
                    <a:pt x="70678" y="514302"/>
                  </a:lnTo>
                  <a:lnTo>
                    <a:pt x="41212" y="550016"/>
                  </a:lnTo>
                  <a:lnTo>
                    <a:pt x="18963" y="591004"/>
                  </a:lnTo>
                  <a:lnTo>
                    <a:pt x="4902" y="636293"/>
                  </a:lnTo>
                  <a:lnTo>
                    <a:pt x="0" y="684911"/>
                  </a:lnTo>
                  <a:lnTo>
                    <a:pt x="0" y="1650098"/>
                  </a:lnTo>
                  <a:lnTo>
                    <a:pt x="4902" y="1698731"/>
                  </a:lnTo>
                  <a:lnTo>
                    <a:pt x="18963" y="1744028"/>
                  </a:lnTo>
                  <a:lnTo>
                    <a:pt x="41212" y="1785018"/>
                  </a:lnTo>
                  <a:lnTo>
                    <a:pt x="70678" y="1820732"/>
                  </a:lnTo>
                  <a:lnTo>
                    <a:pt x="106392" y="1850198"/>
                  </a:lnTo>
                  <a:lnTo>
                    <a:pt x="147382" y="1872447"/>
                  </a:lnTo>
                  <a:lnTo>
                    <a:pt x="192679" y="1886508"/>
                  </a:lnTo>
                  <a:lnTo>
                    <a:pt x="241312" y="1891411"/>
                  </a:lnTo>
                  <a:lnTo>
                    <a:pt x="7663687" y="1891411"/>
                  </a:lnTo>
                  <a:lnTo>
                    <a:pt x="7712305" y="1886508"/>
                  </a:lnTo>
                  <a:lnTo>
                    <a:pt x="7757594" y="1872447"/>
                  </a:lnTo>
                  <a:lnTo>
                    <a:pt x="7798582" y="1850198"/>
                  </a:lnTo>
                  <a:lnTo>
                    <a:pt x="7834296" y="1820732"/>
                  </a:lnTo>
                  <a:lnTo>
                    <a:pt x="7863766" y="1785018"/>
                  </a:lnTo>
                  <a:lnTo>
                    <a:pt x="7886019" y="1744028"/>
                  </a:lnTo>
                  <a:lnTo>
                    <a:pt x="7900083" y="1698731"/>
                  </a:lnTo>
                  <a:lnTo>
                    <a:pt x="7904987" y="1650098"/>
                  </a:lnTo>
                  <a:lnTo>
                    <a:pt x="7904987" y="684911"/>
                  </a:lnTo>
                  <a:lnTo>
                    <a:pt x="7900083" y="636293"/>
                  </a:lnTo>
                  <a:lnTo>
                    <a:pt x="7886019" y="591004"/>
                  </a:lnTo>
                  <a:lnTo>
                    <a:pt x="7863766" y="550016"/>
                  </a:lnTo>
                  <a:lnTo>
                    <a:pt x="7834296" y="514302"/>
                  </a:lnTo>
                  <a:lnTo>
                    <a:pt x="7798582" y="484832"/>
                  </a:lnTo>
                  <a:lnTo>
                    <a:pt x="7757594" y="462579"/>
                  </a:lnTo>
                  <a:lnTo>
                    <a:pt x="7712305" y="448515"/>
                  </a:lnTo>
                  <a:lnTo>
                    <a:pt x="7663687" y="443611"/>
                  </a:lnTo>
                  <a:close/>
                </a:path>
                <a:path w="7905115" h="1891664">
                  <a:moveTo>
                    <a:pt x="4392803" y="0"/>
                  </a:moveTo>
                  <a:lnTo>
                    <a:pt x="4611243" y="443611"/>
                  </a:lnTo>
                  <a:lnTo>
                    <a:pt x="6587490" y="443611"/>
                  </a:lnTo>
                  <a:lnTo>
                    <a:pt x="4392803" y="0"/>
                  </a:lnTo>
                  <a:close/>
                </a:path>
              </a:pathLst>
            </a:custGeom>
            <a:solidFill>
              <a:srgbClr val="F5E3E2"/>
            </a:solidFill>
          </p:spPr>
          <p:txBody>
            <a:bodyPr wrap="square" lIns="0" tIns="0" rIns="0" bIns="0" rtlCol="0"/>
            <a:lstStyle/>
            <a:p>
              <a:endParaRPr/>
            </a:p>
          </p:txBody>
        </p:sp>
        <p:sp>
          <p:nvSpPr>
            <p:cNvPr id="4" name="object 4"/>
            <p:cNvSpPr/>
            <p:nvPr/>
          </p:nvSpPr>
          <p:spPr>
            <a:xfrm>
              <a:off x="630173" y="4357750"/>
              <a:ext cx="7905115" cy="1891664"/>
            </a:xfrm>
            <a:custGeom>
              <a:avLst/>
              <a:gdLst/>
              <a:ahLst/>
              <a:cxnLst/>
              <a:rect l="l" t="t" r="r" b="b"/>
              <a:pathLst>
                <a:path w="7905115" h="1891664">
                  <a:moveTo>
                    <a:pt x="0" y="684911"/>
                  </a:moveTo>
                  <a:lnTo>
                    <a:pt x="4902" y="636293"/>
                  </a:lnTo>
                  <a:lnTo>
                    <a:pt x="18963" y="591004"/>
                  </a:lnTo>
                  <a:lnTo>
                    <a:pt x="41212" y="550016"/>
                  </a:lnTo>
                  <a:lnTo>
                    <a:pt x="70678" y="514302"/>
                  </a:lnTo>
                  <a:lnTo>
                    <a:pt x="106392" y="484832"/>
                  </a:lnTo>
                  <a:lnTo>
                    <a:pt x="147382" y="462579"/>
                  </a:lnTo>
                  <a:lnTo>
                    <a:pt x="192679" y="448515"/>
                  </a:lnTo>
                  <a:lnTo>
                    <a:pt x="241312" y="443611"/>
                  </a:lnTo>
                  <a:lnTo>
                    <a:pt x="4611243" y="443611"/>
                  </a:lnTo>
                  <a:lnTo>
                    <a:pt x="4392803" y="0"/>
                  </a:lnTo>
                  <a:lnTo>
                    <a:pt x="6587490" y="443611"/>
                  </a:lnTo>
                  <a:lnTo>
                    <a:pt x="7663687" y="443611"/>
                  </a:lnTo>
                  <a:lnTo>
                    <a:pt x="7712305" y="448515"/>
                  </a:lnTo>
                  <a:lnTo>
                    <a:pt x="7757594" y="462579"/>
                  </a:lnTo>
                  <a:lnTo>
                    <a:pt x="7798582" y="484832"/>
                  </a:lnTo>
                  <a:lnTo>
                    <a:pt x="7834296" y="514302"/>
                  </a:lnTo>
                  <a:lnTo>
                    <a:pt x="7863766" y="550016"/>
                  </a:lnTo>
                  <a:lnTo>
                    <a:pt x="7886019" y="591004"/>
                  </a:lnTo>
                  <a:lnTo>
                    <a:pt x="7900083" y="636293"/>
                  </a:lnTo>
                  <a:lnTo>
                    <a:pt x="7904987" y="684911"/>
                  </a:lnTo>
                  <a:lnTo>
                    <a:pt x="7904987" y="1046861"/>
                  </a:lnTo>
                  <a:lnTo>
                    <a:pt x="7904987" y="1650098"/>
                  </a:lnTo>
                  <a:lnTo>
                    <a:pt x="7900083" y="1698731"/>
                  </a:lnTo>
                  <a:lnTo>
                    <a:pt x="7886019" y="1744028"/>
                  </a:lnTo>
                  <a:lnTo>
                    <a:pt x="7863766" y="1785018"/>
                  </a:lnTo>
                  <a:lnTo>
                    <a:pt x="7834296" y="1820732"/>
                  </a:lnTo>
                  <a:lnTo>
                    <a:pt x="7798582" y="1850198"/>
                  </a:lnTo>
                  <a:lnTo>
                    <a:pt x="7757594" y="1872447"/>
                  </a:lnTo>
                  <a:lnTo>
                    <a:pt x="7712305" y="1886508"/>
                  </a:lnTo>
                  <a:lnTo>
                    <a:pt x="7663687" y="1891411"/>
                  </a:lnTo>
                  <a:lnTo>
                    <a:pt x="6587490" y="1891411"/>
                  </a:lnTo>
                  <a:lnTo>
                    <a:pt x="4611243" y="1891411"/>
                  </a:lnTo>
                  <a:lnTo>
                    <a:pt x="241312" y="1891411"/>
                  </a:lnTo>
                  <a:lnTo>
                    <a:pt x="192679" y="1886508"/>
                  </a:lnTo>
                  <a:lnTo>
                    <a:pt x="147382" y="1872447"/>
                  </a:lnTo>
                  <a:lnTo>
                    <a:pt x="106392" y="1850198"/>
                  </a:lnTo>
                  <a:lnTo>
                    <a:pt x="70678" y="1820732"/>
                  </a:lnTo>
                  <a:lnTo>
                    <a:pt x="41212" y="1785018"/>
                  </a:lnTo>
                  <a:lnTo>
                    <a:pt x="18963" y="1744028"/>
                  </a:lnTo>
                  <a:lnTo>
                    <a:pt x="4902" y="1698731"/>
                  </a:lnTo>
                  <a:lnTo>
                    <a:pt x="0" y="1650098"/>
                  </a:lnTo>
                  <a:lnTo>
                    <a:pt x="0" y="1046861"/>
                  </a:lnTo>
                  <a:lnTo>
                    <a:pt x="0" y="684911"/>
                  </a:lnTo>
                  <a:close/>
                </a:path>
              </a:pathLst>
            </a:custGeom>
            <a:ln w="25908">
              <a:solidFill>
                <a:srgbClr val="FF0000"/>
              </a:solidFill>
            </a:ln>
          </p:spPr>
          <p:txBody>
            <a:bodyPr wrap="square" lIns="0" tIns="0" rIns="0" bIns="0" rtlCol="0"/>
            <a:lstStyle/>
            <a:p>
              <a:endParaRPr/>
            </a:p>
          </p:txBody>
        </p:sp>
      </p:grpSp>
      <p:sp>
        <p:nvSpPr>
          <p:cNvPr id="5" name="object 5"/>
          <p:cNvSpPr txBox="1"/>
          <p:nvPr/>
        </p:nvSpPr>
        <p:spPr>
          <a:xfrm>
            <a:off x="520700" y="1176063"/>
            <a:ext cx="8147050" cy="4499950"/>
          </a:xfrm>
          <a:prstGeom prst="rect">
            <a:avLst/>
          </a:prstGeom>
        </p:spPr>
        <p:txBody>
          <a:bodyPr vert="horz" wrap="square" lIns="0" tIns="138430" rIns="0" bIns="0" rtlCol="0">
            <a:spAutoFit/>
          </a:bodyPr>
          <a:lstStyle/>
          <a:p>
            <a:pPr marL="355600" indent="-343535">
              <a:lnSpc>
                <a:spcPct val="100000"/>
              </a:lnSpc>
              <a:spcBef>
                <a:spcPts val="1090"/>
              </a:spcBef>
              <a:buFont typeface="Wingdings"/>
              <a:buChar char=""/>
              <a:tabLst>
                <a:tab pos="355600" algn="l"/>
                <a:tab pos="356235" algn="l"/>
              </a:tabLst>
            </a:pPr>
            <a:r>
              <a:rPr sz="2000" spc="-20" dirty="0" err="1">
                <a:latin typeface="華康棒棒體W5" panose="040F0509000000000000" pitchFamily="81" charset="-120"/>
                <a:ea typeface="華康棒棒體W5" panose="040F0509000000000000" pitchFamily="81" charset="-120"/>
                <a:cs typeface="Microsoft JhengHei"/>
              </a:rPr>
              <a:t>具中華民國國籍</a:t>
            </a:r>
            <a:r>
              <a:rPr lang="zh-TW" altLang="en-US" sz="2000" spc="-20" dirty="0">
                <a:latin typeface="華康棒棒體W5" panose="040F0509000000000000" pitchFamily="81" charset="-120"/>
                <a:ea typeface="華康棒棒體W5" panose="040F0509000000000000" pitchFamily="81" charset="-120"/>
                <a:cs typeface="Microsoft JhengHei"/>
              </a:rPr>
              <a:t>且在</a:t>
            </a:r>
            <a:r>
              <a:rPr sz="2000" spc="-20" dirty="0" err="1">
                <a:latin typeface="華康棒棒體W5" panose="040F0509000000000000" pitchFamily="81" charset="-120"/>
                <a:ea typeface="華康棒棒體W5" panose="040F0509000000000000" pitchFamily="81" charset="-120"/>
                <a:cs typeface="Microsoft JhengHei"/>
              </a:rPr>
              <a:t>臺灣地區設有戶籍</a:t>
            </a:r>
            <a:r>
              <a:rPr lang="zh-TW" altLang="en-US" sz="2000" spc="-20" dirty="0">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a:p>
            <a:pPr marL="367665" marR="5080" indent="-343535">
              <a:lnSpc>
                <a:spcPct val="100400"/>
              </a:lnSpc>
              <a:spcBef>
                <a:spcPts val="1355"/>
              </a:spcBef>
              <a:buFont typeface="Wingdings"/>
              <a:buChar char=""/>
              <a:tabLst>
                <a:tab pos="367665" algn="l"/>
                <a:tab pos="368300" algn="l"/>
              </a:tabLst>
            </a:pPr>
            <a:r>
              <a:rPr sz="2000" spc="-5" dirty="0" err="1">
                <a:latin typeface="華康棒棒體W5" panose="040F0509000000000000" pitchFamily="81" charset="-120"/>
                <a:ea typeface="華康棒棒體W5" panose="040F0509000000000000" pitchFamily="81" charset="-120"/>
                <a:cs typeface="Microsoft JhengHei"/>
              </a:rPr>
              <a:t>於薦送學校</a:t>
            </a:r>
            <a:r>
              <a:rPr sz="2000" b="1" spc="-15" dirty="0" err="1">
                <a:solidFill>
                  <a:srgbClr val="FF0000"/>
                </a:solidFill>
                <a:latin typeface="華康棒棒體W5" panose="040F0509000000000000" pitchFamily="81" charset="-120"/>
                <a:ea typeface="華康棒棒體W5" panose="040F0509000000000000" pitchFamily="81" charset="-120"/>
                <a:cs typeface="Microsoft JhengHei"/>
              </a:rPr>
              <a:t>同一教育階段就讀一學期以上之</a:t>
            </a:r>
            <a:r>
              <a:rPr sz="2800" b="1" spc="-35" dirty="0" err="1">
                <a:solidFill>
                  <a:srgbClr val="FF0000"/>
                </a:solidFill>
                <a:latin typeface="華康棒棒體W5" panose="040F0509000000000000" pitchFamily="81" charset="-120"/>
                <a:ea typeface="華康棒棒體W5" panose="040F0509000000000000" pitchFamily="81" charset="-120"/>
                <a:cs typeface="Microsoft JhengHei"/>
              </a:rPr>
              <a:t>在學學生</a:t>
            </a:r>
            <a:r>
              <a:rPr sz="2000" spc="-25" dirty="0" err="1">
                <a:latin typeface="華康棒棒體W5" panose="040F0509000000000000" pitchFamily="81" charset="-120"/>
                <a:ea typeface="華康棒棒體W5" panose="040F0509000000000000" pitchFamily="81" charset="-120"/>
                <a:cs typeface="Microsoft JhengHei"/>
              </a:rPr>
              <a:t>，不包含國內及境外在職專班生</a:t>
            </a:r>
            <a:r>
              <a:rPr sz="2000" spc="-25" dirty="0">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a:p>
            <a:pPr marL="367665" indent="-343535">
              <a:lnSpc>
                <a:spcPct val="100000"/>
              </a:lnSpc>
              <a:spcBef>
                <a:spcPts val="1405"/>
              </a:spcBef>
              <a:buFont typeface="Wingdings"/>
              <a:buChar char=""/>
              <a:tabLst>
                <a:tab pos="367665" algn="l"/>
                <a:tab pos="368300" algn="l"/>
              </a:tabLst>
            </a:pPr>
            <a:r>
              <a:rPr sz="2000" spc="-20" dirty="0" err="1">
                <a:latin typeface="華康棒棒體W5" panose="040F0509000000000000" pitchFamily="81" charset="-120"/>
                <a:ea typeface="華康棒棒體W5" panose="040F0509000000000000" pitchFamily="81" charset="-120"/>
                <a:cs typeface="Microsoft JhengHei"/>
              </a:rPr>
              <a:t>參與學生</a:t>
            </a:r>
            <a:r>
              <a:rPr lang="zh-TW" altLang="en-US" sz="2000" spc="-20" dirty="0">
                <a:latin typeface="華康棒棒體W5" panose="040F0509000000000000" pitchFamily="81" charset="-120"/>
                <a:ea typeface="華康棒棒體W5" panose="040F0509000000000000" pitchFamily="81" charset="-120"/>
                <a:cs typeface="Microsoft JhengHei"/>
              </a:rPr>
              <a:t>，</a:t>
            </a:r>
            <a:r>
              <a:rPr sz="2000" spc="-20" dirty="0" err="1">
                <a:latin typeface="華康棒棒體W5" panose="040F0509000000000000" pitchFamily="81" charset="-120"/>
                <a:ea typeface="華康棒棒體W5" panose="040F0509000000000000" pitchFamily="81" charset="-120"/>
                <a:cs typeface="Microsoft JhengHei"/>
              </a:rPr>
              <a:t>應通過薦送學校規定之專業及語言能力條件</a:t>
            </a:r>
            <a:r>
              <a:rPr lang="zh-TW" altLang="en-US" sz="2000" spc="-20" dirty="0">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a:p>
            <a:pPr marL="367665" marR="100965" indent="-343535" algn="just">
              <a:lnSpc>
                <a:spcPct val="100000"/>
              </a:lnSpc>
              <a:spcBef>
                <a:spcPts val="1200"/>
              </a:spcBef>
              <a:buFont typeface="Wingdings"/>
              <a:buChar char=""/>
              <a:tabLst>
                <a:tab pos="368300" algn="l"/>
              </a:tabLst>
            </a:pPr>
            <a:r>
              <a:rPr sz="2000" spc="-20" dirty="0" err="1">
                <a:latin typeface="華康棒棒體W5" panose="040F0509000000000000" pitchFamily="81" charset="-120"/>
                <a:ea typeface="華康棒棒體W5" panose="040F0509000000000000" pitchFamily="81" charset="-120"/>
                <a:cs typeface="Microsoft JhengHei"/>
              </a:rPr>
              <a:t>依本要點規定申請計畫補助者，</a:t>
            </a:r>
            <a:r>
              <a:rPr sz="2000" b="1" u="sng" spc="-25" dirty="0" err="1">
                <a:solidFill>
                  <a:srgbClr val="C00000"/>
                </a:solidFill>
                <a:uFill>
                  <a:solidFill>
                    <a:srgbClr val="C00000"/>
                  </a:solidFill>
                </a:uFill>
                <a:latin typeface="華康棒棒體W5" panose="040F0509000000000000" pitchFamily="81" charset="-120"/>
                <a:ea typeface="華康棒棒體W5" panose="040F0509000000000000" pitchFamily="81" charset="-120"/>
                <a:cs typeface="Microsoft JhengHei"/>
              </a:rPr>
              <a:t>同一申請人，同一教育階段，以補助</a:t>
            </a:r>
            <a:r>
              <a:rPr sz="2000" b="1" u="sng" spc="500" dirty="0">
                <a:solidFill>
                  <a:srgbClr val="C00000"/>
                </a:solidFill>
                <a:uFill>
                  <a:solidFill>
                    <a:srgbClr val="C00000"/>
                  </a:solidFill>
                </a:uFill>
                <a:latin typeface="華康棒棒體W5" panose="040F0509000000000000" pitchFamily="81" charset="-120"/>
                <a:ea typeface="華康棒棒體W5" panose="040F0509000000000000" pitchFamily="81" charset="-120"/>
                <a:cs typeface="Microsoft JhengHei"/>
              </a:rPr>
              <a:t> </a:t>
            </a:r>
            <a:r>
              <a:rPr lang="en-US" altLang="zh-TW" sz="2000" b="1" u="sng" spc="-15" dirty="0">
                <a:solidFill>
                  <a:srgbClr val="C00000"/>
                </a:solidFill>
                <a:uFill>
                  <a:solidFill>
                    <a:srgbClr val="C00000"/>
                  </a:solidFill>
                </a:uFill>
                <a:latin typeface="華康棒棒體W5" panose="040F0509000000000000" pitchFamily="81" charset="-120"/>
                <a:ea typeface="華康棒棒體W5" panose="040F0509000000000000" pitchFamily="81" charset="-120"/>
                <a:cs typeface="Microsoft JhengHei"/>
              </a:rPr>
              <a:t>1</a:t>
            </a:r>
            <a:r>
              <a:rPr sz="2000" b="1" u="sng" spc="-15" dirty="0">
                <a:solidFill>
                  <a:srgbClr val="C00000"/>
                </a:solidFill>
                <a:uFill>
                  <a:solidFill>
                    <a:srgbClr val="C00000"/>
                  </a:solidFill>
                </a:uFill>
                <a:latin typeface="華康棒棒體W5" panose="040F0509000000000000" pitchFamily="81" charset="-120"/>
                <a:ea typeface="華康棒棒體W5" panose="040F0509000000000000" pitchFamily="81" charset="-120"/>
                <a:cs typeface="Microsoft JhengHei"/>
              </a:rPr>
              <a:t>次為限</a:t>
            </a:r>
            <a:r>
              <a:rPr sz="2000" spc="-20" dirty="0">
                <a:latin typeface="華康棒棒體W5" panose="040F0509000000000000" pitchFamily="81" charset="-120"/>
                <a:ea typeface="華康棒棒體W5" panose="040F0509000000000000" pitchFamily="81" charset="-120"/>
                <a:cs typeface="Microsoft JhengHei"/>
              </a:rPr>
              <a:t>。 </a:t>
            </a:r>
            <a:r>
              <a:rPr sz="2000" spc="-20" dirty="0" err="1">
                <a:latin typeface="華康棒棒體W5" panose="040F0509000000000000" pitchFamily="81" charset="-120"/>
                <a:ea typeface="華康棒棒體W5" panose="040F0509000000000000" pitchFamily="81" charset="-120"/>
                <a:cs typeface="Microsoft JhengHei"/>
              </a:rPr>
              <a:t>但不同補助類型計畫名額及經費有剩餘時，薦送學校得選送學生至不同補助類型計畫，但需出示無法徵選到未曾獲補助學生的</a:t>
            </a:r>
            <a:r>
              <a:rPr sz="2000" spc="-10" dirty="0" err="1">
                <a:latin typeface="華康棒棒體W5" panose="040F0509000000000000" pitchFamily="81" charset="-120"/>
                <a:ea typeface="華康棒棒體W5" panose="040F0509000000000000" pitchFamily="81" charset="-120"/>
                <a:cs typeface="Microsoft JhengHei"/>
              </a:rPr>
              <a:t>證明文件</a:t>
            </a:r>
            <a:r>
              <a:rPr sz="2000" spc="-10" dirty="0">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a:p>
            <a:pPr>
              <a:lnSpc>
                <a:spcPct val="100000"/>
              </a:lnSpc>
            </a:pPr>
            <a:endParaRPr sz="1300" dirty="0">
              <a:latin typeface="華康棒棒體W5" panose="040F0509000000000000" pitchFamily="81" charset="-120"/>
              <a:ea typeface="華康棒棒體W5" panose="040F0509000000000000" pitchFamily="81" charset="-120"/>
              <a:cs typeface="Microsoft JhengHei"/>
            </a:endParaRPr>
          </a:p>
          <a:p>
            <a:pPr marL="408940" marR="414020">
              <a:lnSpc>
                <a:spcPct val="100000"/>
              </a:lnSpc>
              <a:spcBef>
                <a:spcPts val="1800"/>
              </a:spcBef>
            </a:pPr>
            <a:r>
              <a:rPr sz="1800" spc="-5" dirty="0" err="1">
                <a:solidFill>
                  <a:srgbClr val="0000FF"/>
                </a:solidFill>
                <a:latin typeface="華康棒棒體W5" panose="040F0509000000000000" pitchFamily="81" charset="-120"/>
                <a:ea typeface="華康棒棒體W5" panose="040F0509000000000000" pitchFamily="81" charset="-120"/>
                <a:cs typeface="MingLiU_HKSCS"/>
              </a:rPr>
              <a:t>亦即，Ａ生已於本校</a:t>
            </a:r>
            <a:r>
              <a:rPr lang="zh-TW" altLang="en-US" sz="1800" spc="-5" dirty="0">
                <a:solidFill>
                  <a:srgbClr val="0000FF"/>
                </a:solidFill>
                <a:latin typeface="華康棒棒體W5" panose="040F0509000000000000" pitchFamily="81" charset="-120"/>
                <a:ea typeface="華康棒棒體W5" panose="040F0509000000000000" pitchFamily="81" charset="-120"/>
                <a:cs typeface="MingLiU_HKSCS"/>
              </a:rPr>
              <a:t>學士班</a:t>
            </a:r>
            <a:r>
              <a:rPr sz="1800" spc="-5" dirty="0" err="1">
                <a:solidFill>
                  <a:srgbClr val="0000FF"/>
                </a:solidFill>
                <a:latin typeface="華康棒棒體W5" panose="040F0509000000000000" pitchFamily="81" charset="-120"/>
                <a:ea typeface="華康棒棒體W5" panose="040F0509000000000000" pitchFamily="81" charset="-120"/>
                <a:cs typeface="MingLiU_HKSCS"/>
              </a:rPr>
              <a:t>就讀期間參與學海築夢計畫，其不得再次參與其他類型的學海計畫</a:t>
            </a:r>
            <a:r>
              <a:rPr sz="1800" spc="-5" dirty="0">
                <a:solidFill>
                  <a:srgbClr val="0000FF"/>
                </a:solidFill>
                <a:latin typeface="華康棒棒體W5" panose="040F0509000000000000" pitchFamily="81" charset="-120"/>
                <a:ea typeface="華康棒棒體W5" panose="040F0509000000000000" pitchFamily="81" charset="-120"/>
                <a:cs typeface="MingLiU_HKSCS"/>
              </a:rPr>
              <a:t>。</a:t>
            </a:r>
            <a:endParaRPr sz="1500" dirty="0">
              <a:latin typeface="華康棒棒體W5" panose="040F0509000000000000" pitchFamily="81" charset="-120"/>
              <a:ea typeface="華康棒棒體W5" panose="040F0509000000000000" pitchFamily="81" charset="-120"/>
              <a:cs typeface="MingLiU_HKSCS"/>
            </a:endParaRPr>
          </a:p>
          <a:p>
            <a:pPr marL="408940">
              <a:lnSpc>
                <a:spcPct val="100000"/>
              </a:lnSpc>
            </a:pPr>
            <a:r>
              <a:rPr sz="1800" spc="-5" dirty="0">
                <a:solidFill>
                  <a:srgbClr val="0000FF"/>
                </a:solidFill>
                <a:latin typeface="華康棒棒體W5" panose="040F0509000000000000" pitchFamily="81" charset="-120"/>
                <a:ea typeface="華康棒棒體W5" panose="040F0509000000000000" pitchFamily="81" charset="-120"/>
                <a:cs typeface="MingLiU_HKSCS"/>
              </a:rPr>
              <a:t>但假若Ａ生繼續就讀本校研究所，其屬於不同教育階段，得以再次參與</a:t>
            </a:r>
            <a:r>
              <a:rPr sz="1800" spc="-5" dirty="0">
                <a:solidFill>
                  <a:srgbClr val="0000FF"/>
                </a:solidFill>
                <a:latin typeface="MingLiU_HKSCS"/>
                <a:cs typeface="MingLiU_HKSCS"/>
              </a:rPr>
              <a:t>。</a:t>
            </a:r>
            <a:endParaRPr sz="1800" dirty="0">
              <a:latin typeface="MingLiU_HKSCS"/>
              <a:cs typeface="MingLiU_HKSCS"/>
            </a:endParaRPr>
          </a:p>
        </p:txBody>
      </p:sp>
      <p:grpSp>
        <p:nvGrpSpPr>
          <p:cNvPr id="6" name="object 6"/>
          <p:cNvGrpSpPr/>
          <p:nvPr/>
        </p:nvGrpSpPr>
        <p:grpSpPr>
          <a:xfrm>
            <a:off x="452627" y="228600"/>
            <a:ext cx="739140" cy="668020"/>
            <a:chOff x="452627" y="228600"/>
            <a:chExt cx="739140" cy="668020"/>
          </a:xfrm>
        </p:grpSpPr>
        <p:sp>
          <p:nvSpPr>
            <p:cNvPr id="7" name="object 7"/>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8" name="object 8"/>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FFD34A"/>
            </a:solidFill>
          </p:spPr>
          <p:txBody>
            <a:bodyPr wrap="square" lIns="0" tIns="0" rIns="0" bIns="0" rtlCol="0"/>
            <a:lstStyle/>
            <a:p>
              <a:endParaRPr/>
            </a:p>
          </p:txBody>
        </p:sp>
        <p:sp>
          <p:nvSpPr>
            <p:cNvPr id="9" name="object 9"/>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0" name="object 10"/>
          <p:cNvSpPr txBox="1">
            <a:spLocks noGrp="1"/>
          </p:cNvSpPr>
          <p:nvPr>
            <p:ph type="title"/>
          </p:nvPr>
        </p:nvSpPr>
        <p:spPr>
          <a:xfrm>
            <a:off x="610717" y="291541"/>
            <a:ext cx="2752725" cy="635000"/>
          </a:xfrm>
          <a:prstGeom prst="rect">
            <a:avLst/>
          </a:prstGeom>
        </p:spPr>
        <p:txBody>
          <a:bodyPr vert="horz" wrap="square" lIns="0" tIns="12065" rIns="0" bIns="0" rtlCol="0">
            <a:spAutoFit/>
          </a:bodyPr>
          <a:lstStyle/>
          <a:p>
            <a:pPr marL="25400">
              <a:lnSpc>
                <a:spcPct val="100000"/>
              </a:lnSpc>
              <a:spcBef>
                <a:spcPts val="95"/>
              </a:spcBef>
              <a:tabLst>
                <a:tab pos="696595" algn="l"/>
              </a:tabLst>
            </a:pPr>
            <a:r>
              <a:rPr sz="4800" b="0" spc="-37" baseline="8680" dirty="0">
                <a:solidFill>
                  <a:srgbClr val="FFFFFF"/>
                </a:solidFill>
                <a:latin typeface="Impact"/>
                <a:cs typeface="Impact"/>
              </a:rPr>
              <a:t>02</a:t>
            </a:r>
            <a:r>
              <a:rPr sz="4800" b="0" baseline="8680"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補助對</a:t>
            </a:r>
            <a:r>
              <a:rPr sz="4000" spc="-50" dirty="0">
                <a:solidFill>
                  <a:srgbClr val="001F5F"/>
                </a:solidFill>
                <a:latin typeface="華康棒棒體W5" panose="040F0509000000000000" pitchFamily="81" charset="-120"/>
                <a:ea typeface="華康棒棒體W5" panose="040F0509000000000000" pitchFamily="81" charset="-120"/>
              </a:rPr>
              <a:t>象</a:t>
            </a:r>
            <a:endParaRPr sz="4000" dirty="0">
              <a:latin typeface="華康棒棒體W5" panose="040F0509000000000000" pitchFamily="81" charset="-120"/>
              <a:ea typeface="華康棒棒體W5" panose="040F0509000000000000" pitchFamily="81" charset="-120"/>
              <a:cs typeface="Impact"/>
            </a:endParaRPr>
          </a:p>
        </p:txBody>
      </p:sp>
      <p:sp>
        <p:nvSpPr>
          <p:cNvPr id="11" name="object 11"/>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11</a:t>
            </a:fld>
            <a:endParaRPr spc="-25"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569129" y="1287386"/>
            <a:ext cx="3335020" cy="5366143"/>
            <a:chOff x="5092325" y="1238618"/>
            <a:chExt cx="2877820" cy="5366143"/>
          </a:xfrm>
        </p:grpSpPr>
        <p:sp>
          <p:nvSpPr>
            <p:cNvPr id="3" name="object 3"/>
            <p:cNvSpPr/>
            <p:nvPr/>
          </p:nvSpPr>
          <p:spPr>
            <a:xfrm>
              <a:off x="6235953" y="5338571"/>
              <a:ext cx="1496060" cy="1266190"/>
            </a:xfrm>
            <a:custGeom>
              <a:avLst/>
              <a:gdLst/>
              <a:ahLst/>
              <a:cxnLst/>
              <a:rect l="l" t="t" r="r" b="b"/>
              <a:pathLst>
                <a:path w="1496059" h="1266190">
                  <a:moveTo>
                    <a:pt x="495935" y="0"/>
                  </a:moveTo>
                  <a:lnTo>
                    <a:pt x="348869" y="16382"/>
                  </a:lnTo>
                  <a:lnTo>
                    <a:pt x="591185" y="527545"/>
                  </a:lnTo>
                  <a:lnTo>
                    <a:pt x="327532" y="557009"/>
                  </a:lnTo>
                  <a:lnTo>
                    <a:pt x="147066" y="442582"/>
                  </a:lnTo>
                  <a:lnTo>
                    <a:pt x="0" y="459016"/>
                  </a:lnTo>
                  <a:lnTo>
                    <a:pt x="143001" y="671842"/>
                  </a:lnTo>
                  <a:lnTo>
                    <a:pt x="50546" y="910970"/>
                  </a:lnTo>
                  <a:lnTo>
                    <a:pt x="197612" y="894537"/>
                  </a:lnTo>
                  <a:lnTo>
                    <a:pt x="348234" y="743127"/>
                  </a:lnTo>
                  <a:lnTo>
                    <a:pt x="612013" y="713663"/>
                  </a:lnTo>
                  <a:lnTo>
                    <a:pt x="488442" y="1265694"/>
                  </a:lnTo>
                  <a:lnTo>
                    <a:pt x="635507" y="1249260"/>
                  </a:lnTo>
                  <a:lnTo>
                    <a:pt x="906145" y="680808"/>
                  </a:lnTo>
                  <a:lnTo>
                    <a:pt x="1285621" y="638390"/>
                  </a:lnTo>
                  <a:lnTo>
                    <a:pt x="1319926" y="633087"/>
                  </a:lnTo>
                  <a:lnTo>
                    <a:pt x="1394618" y="614438"/>
                  </a:lnTo>
                  <a:lnTo>
                    <a:pt x="1467357" y="578340"/>
                  </a:lnTo>
                  <a:lnTo>
                    <a:pt x="1495805" y="520687"/>
                  </a:lnTo>
                  <a:lnTo>
                    <a:pt x="1455390" y="470735"/>
                  </a:lnTo>
                  <a:lnTo>
                    <a:pt x="1376505" y="451580"/>
                  </a:lnTo>
                  <a:lnTo>
                    <a:pt x="1299549" y="449874"/>
                  </a:lnTo>
                  <a:lnTo>
                    <a:pt x="1264920" y="452272"/>
                  </a:lnTo>
                  <a:lnTo>
                    <a:pt x="885317" y="494677"/>
                  </a:lnTo>
                  <a:lnTo>
                    <a:pt x="495935" y="0"/>
                  </a:lnTo>
                  <a:close/>
                </a:path>
              </a:pathLst>
            </a:custGeom>
            <a:solidFill>
              <a:srgbClr val="B7DEE8"/>
            </a:solidFill>
          </p:spPr>
          <p:txBody>
            <a:bodyPr wrap="square" lIns="0" tIns="0" rIns="0" bIns="0" rtlCol="0"/>
            <a:lstStyle/>
            <a:p>
              <a:endParaRPr/>
            </a:p>
          </p:txBody>
        </p:sp>
        <p:sp>
          <p:nvSpPr>
            <p:cNvPr id="4" name="object 4"/>
            <p:cNvSpPr/>
            <p:nvPr/>
          </p:nvSpPr>
          <p:spPr>
            <a:xfrm>
              <a:off x="5092325" y="1238618"/>
              <a:ext cx="2877820" cy="4083050"/>
            </a:xfrm>
            <a:custGeom>
              <a:avLst/>
              <a:gdLst/>
              <a:ahLst/>
              <a:cxnLst/>
              <a:rect l="l" t="t" r="r" b="b"/>
              <a:pathLst>
                <a:path w="2877820" h="4083050">
                  <a:moveTo>
                    <a:pt x="2877311" y="0"/>
                  </a:moveTo>
                  <a:lnTo>
                    <a:pt x="479551" y="0"/>
                  </a:lnTo>
                  <a:lnTo>
                    <a:pt x="430529" y="2476"/>
                  </a:lnTo>
                  <a:lnTo>
                    <a:pt x="382921" y="9745"/>
                  </a:lnTo>
                  <a:lnTo>
                    <a:pt x="336968" y="21564"/>
                  </a:lnTo>
                  <a:lnTo>
                    <a:pt x="292911" y="37693"/>
                  </a:lnTo>
                  <a:lnTo>
                    <a:pt x="250993" y="57890"/>
                  </a:lnTo>
                  <a:lnTo>
                    <a:pt x="211453" y="81914"/>
                  </a:lnTo>
                  <a:lnTo>
                    <a:pt x="174534" y="109523"/>
                  </a:lnTo>
                  <a:lnTo>
                    <a:pt x="140477" y="140477"/>
                  </a:lnTo>
                  <a:lnTo>
                    <a:pt x="109523" y="174534"/>
                  </a:lnTo>
                  <a:lnTo>
                    <a:pt x="81914" y="211453"/>
                  </a:lnTo>
                  <a:lnTo>
                    <a:pt x="57890" y="250993"/>
                  </a:lnTo>
                  <a:lnTo>
                    <a:pt x="37693" y="292911"/>
                  </a:lnTo>
                  <a:lnTo>
                    <a:pt x="21564" y="336968"/>
                  </a:lnTo>
                  <a:lnTo>
                    <a:pt x="9745" y="382921"/>
                  </a:lnTo>
                  <a:lnTo>
                    <a:pt x="2476" y="430529"/>
                  </a:lnTo>
                  <a:lnTo>
                    <a:pt x="0" y="479551"/>
                  </a:lnTo>
                  <a:lnTo>
                    <a:pt x="0" y="4082796"/>
                  </a:lnTo>
                  <a:lnTo>
                    <a:pt x="2397759" y="4082796"/>
                  </a:lnTo>
                  <a:lnTo>
                    <a:pt x="2446782" y="4080319"/>
                  </a:lnTo>
                  <a:lnTo>
                    <a:pt x="2494390" y="4073050"/>
                  </a:lnTo>
                  <a:lnTo>
                    <a:pt x="2540343" y="4061231"/>
                  </a:lnTo>
                  <a:lnTo>
                    <a:pt x="2584400" y="4045102"/>
                  </a:lnTo>
                  <a:lnTo>
                    <a:pt x="2626318" y="4024905"/>
                  </a:lnTo>
                  <a:lnTo>
                    <a:pt x="2665858" y="4000881"/>
                  </a:lnTo>
                  <a:lnTo>
                    <a:pt x="2702777" y="3973272"/>
                  </a:lnTo>
                  <a:lnTo>
                    <a:pt x="2736834" y="3942318"/>
                  </a:lnTo>
                  <a:lnTo>
                    <a:pt x="2767788" y="3908261"/>
                  </a:lnTo>
                  <a:lnTo>
                    <a:pt x="2795397" y="3871342"/>
                  </a:lnTo>
                  <a:lnTo>
                    <a:pt x="2819421" y="3831802"/>
                  </a:lnTo>
                  <a:lnTo>
                    <a:pt x="2839618" y="3789884"/>
                  </a:lnTo>
                  <a:lnTo>
                    <a:pt x="2855747" y="3745827"/>
                  </a:lnTo>
                  <a:lnTo>
                    <a:pt x="2867566" y="3699874"/>
                  </a:lnTo>
                  <a:lnTo>
                    <a:pt x="2874835" y="3652266"/>
                  </a:lnTo>
                  <a:lnTo>
                    <a:pt x="2877311" y="3603244"/>
                  </a:lnTo>
                  <a:lnTo>
                    <a:pt x="2877311" y="0"/>
                  </a:lnTo>
                  <a:close/>
                </a:path>
              </a:pathLst>
            </a:custGeom>
            <a:solidFill>
              <a:srgbClr val="DBEDF4">
                <a:alpha val="79998"/>
              </a:srgbClr>
            </a:solidFill>
          </p:spPr>
          <p:txBody>
            <a:bodyPr wrap="square" lIns="0" tIns="0" rIns="0" bIns="0" rtlCol="0"/>
            <a:lstStyle/>
            <a:p>
              <a:endParaRPr/>
            </a:p>
          </p:txBody>
        </p:sp>
      </p:grpSp>
      <p:sp>
        <p:nvSpPr>
          <p:cNvPr id="5" name="object 5"/>
          <p:cNvSpPr/>
          <p:nvPr/>
        </p:nvSpPr>
        <p:spPr>
          <a:xfrm>
            <a:off x="4363465" y="5731281"/>
            <a:ext cx="1148080" cy="972185"/>
          </a:xfrm>
          <a:custGeom>
            <a:avLst/>
            <a:gdLst/>
            <a:ahLst/>
            <a:cxnLst/>
            <a:rect l="l" t="t" r="r" b="b"/>
            <a:pathLst>
              <a:path w="1148079" h="972184">
                <a:moveTo>
                  <a:pt x="380619" y="0"/>
                </a:moveTo>
                <a:lnTo>
                  <a:pt x="267716" y="12611"/>
                </a:lnTo>
                <a:lnTo>
                  <a:pt x="453771" y="405206"/>
                </a:lnTo>
                <a:lnTo>
                  <a:pt x="251333" y="427824"/>
                </a:lnTo>
                <a:lnTo>
                  <a:pt x="112903" y="339940"/>
                </a:lnTo>
                <a:lnTo>
                  <a:pt x="0" y="352552"/>
                </a:lnTo>
                <a:lnTo>
                  <a:pt x="109728" y="516013"/>
                </a:lnTo>
                <a:lnTo>
                  <a:pt x="38735" y="699655"/>
                </a:lnTo>
                <a:lnTo>
                  <a:pt x="151637" y="687044"/>
                </a:lnTo>
                <a:lnTo>
                  <a:pt x="267208" y="570776"/>
                </a:lnTo>
                <a:lnTo>
                  <a:pt x="469773" y="548157"/>
                </a:lnTo>
                <a:lnTo>
                  <a:pt x="374904" y="972121"/>
                </a:lnTo>
                <a:lnTo>
                  <a:pt x="487807" y="959510"/>
                </a:lnTo>
                <a:lnTo>
                  <a:pt x="695451" y="522935"/>
                </a:lnTo>
                <a:lnTo>
                  <a:pt x="986789" y="490385"/>
                </a:lnTo>
                <a:lnTo>
                  <a:pt x="1013116" y="486311"/>
                </a:lnTo>
                <a:lnTo>
                  <a:pt x="1070435" y="471989"/>
                </a:lnTo>
                <a:lnTo>
                  <a:pt x="1126253" y="444265"/>
                </a:lnTo>
                <a:lnTo>
                  <a:pt x="1148080" y="399986"/>
                </a:lnTo>
                <a:lnTo>
                  <a:pt x="1117002" y="361626"/>
                </a:lnTo>
                <a:lnTo>
                  <a:pt x="1056433" y="346911"/>
                </a:lnTo>
                <a:lnTo>
                  <a:pt x="997364" y="345595"/>
                </a:lnTo>
                <a:lnTo>
                  <a:pt x="970788" y="347433"/>
                </a:lnTo>
                <a:lnTo>
                  <a:pt x="679450" y="379984"/>
                </a:lnTo>
                <a:lnTo>
                  <a:pt x="380619" y="0"/>
                </a:lnTo>
                <a:close/>
              </a:path>
            </a:pathLst>
          </a:custGeom>
          <a:solidFill>
            <a:srgbClr val="B7DEE8"/>
          </a:solidFill>
        </p:spPr>
        <p:txBody>
          <a:bodyPr wrap="square" lIns="0" tIns="0" rIns="0" bIns="0" rtlCol="0"/>
          <a:lstStyle/>
          <a:p>
            <a:endParaRPr/>
          </a:p>
        </p:txBody>
      </p:sp>
      <p:grpSp>
        <p:nvGrpSpPr>
          <p:cNvPr id="6" name="object 6"/>
          <p:cNvGrpSpPr/>
          <p:nvPr/>
        </p:nvGrpSpPr>
        <p:grpSpPr>
          <a:xfrm>
            <a:off x="452627" y="228600"/>
            <a:ext cx="739140" cy="668020"/>
            <a:chOff x="452627" y="228600"/>
            <a:chExt cx="739140" cy="668020"/>
          </a:xfrm>
        </p:grpSpPr>
        <p:sp>
          <p:nvSpPr>
            <p:cNvPr id="7" name="object 7"/>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8" name="object 8"/>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FFD34A"/>
            </a:solidFill>
          </p:spPr>
          <p:txBody>
            <a:bodyPr wrap="square" lIns="0" tIns="0" rIns="0" bIns="0" rtlCol="0"/>
            <a:lstStyle/>
            <a:p>
              <a:endParaRPr/>
            </a:p>
          </p:txBody>
        </p:sp>
        <p:sp>
          <p:nvSpPr>
            <p:cNvPr id="9" name="object 9"/>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0" name="object 10"/>
          <p:cNvSpPr txBox="1">
            <a:spLocks noGrp="1"/>
          </p:cNvSpPr>
          <p:nvPr>
            <p:ph type="title"/>
          </p:nvPr>
        </p:nvSpPr>
        <p:spPr>
          <a:xfrm>
            <a:off x="598017" y="291541"/>
            <a:ext cx="5315585" cy="635000"/>
          </a:xfrm>
          <a:prstGeom prst="rect">
            <a:avLst/>
          </a:prstGeom>
        </p:spPr>
        <p:txBody>
          <a:bodyPr vert="horz" wrap="square" lIns="0" tIns="12065" rIns="0" bIns="0" rtlCol="0">
            <a:spAutoFit/>
          </a:bodyPr>
          <a:lstStyle/>
          <a:p>
            <a:pPr marL="38100">
              <a:lnSpc>
                <a:spcPct val="100000"/>
              </a:lnSpc>
              <a:spcBef>
                <a:spcPts val="95"/>
              </a:spcBef>
              <a:tabLst>
                <a:tab pos="709295" algn="l"/>
              </a:tabLst>
            </a:pPr>
            <a:r>
              <a:rPr sz="4800" b="0" spc="-37" baseline="8680" dirty="0">
                <a:solidFill>
                  <a:srgbClr val="FFFFFF"/>
                </a:solidFill>
                <a:latin typeface="Impact"/>
                <a:cs typeface="Impact"/>
              </a:rPr>
              <a:t>02</a:t>
            </a:r>
            <a:r>
              <a:rPr sz="4800" b="0" baseline="8680"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計畫主持人申請規</a:t>
            </a:r>
            <a:r>
              <a:rPr sz="4000" spc="-50" dirty="0">
                <a:solidFill>
                  <a:srgbClr val="001F5F"/>
                </a:solidFill>
                <a:latin typeface="華康棒棒體W5" panose="040F0509000000000000" pitchFamily="81" charset="-120"/>
                <a:ea typeface="華康棒棒體W5" panose="040F0509000000000000" pitchFamily="81" charset="-120"/>
              </a:rPr>
              <a:t>定</a:t>
            </a:r>
            <a:endParaRPr sz="4000" dirty="0">
              <a:latin typeface="華康棒棒體W5" panose="040F0509000000000000" pitchFamily="81" charset="-120"/>
              <a:ea typeface="華康棒棒體W5" panose="040F0509000000000000" pitchFamily="81" charset="-120"/>
              <a:cs typeface="Impact"/>
            </a:endParaRPr>
          </a:p>
        </p:txBody>
      </p:sp>
      <p:sp>
        <p:nvSpPr>
          <p:cNvPr id="14" name="object 14"/>
          <p:cNvSpPr txBox="1">
            <a:spLocks noGrp="1"/>
          </p:cNvSpPr>
          <p:nvPr>
            <p:ph type="sldNum" sz="quarter" idx="7"/>
          </p:nvPr>
        </p:nvSpPr>
        <p:spPr>
          <a:xfrm>
            <a:off x="6444676" y="6134157"/>
            <a:ext cx="512638" cy="179536"/>
          </a:xfrm>
          <a:prstGeom prst="rect">
            <a:avLst/>
          </a:prstGeom>
        </p:spPr>
        <p:txBody>
          <a:bodyPr vert="horz" wrap="square" lIns="0" tIns="0" rIns="0" bIns="0" rtlCol="0">
            <a:spAutoFit/>
          </a:bodyPr>
          <a:lstStyle/>
          <a:p>
            <a:pPr marL="38100">
              <a:lnSpc>
                <a:spcPts val="1410"/>
              </a:lnSpc>
            </a:pPr>
            <a:endParaRPr spc="-25" dirty="0"/>
          </a:p>
        </p:txBody>
      </p:sp>
      <p:sp>
        <p:nvSpPr>
          <p:cNvPr id="11" name="object 11"/>
          <p:cNvSpPr/>
          <p:nvPr/>
        </p:nvSpPr>
        <p:spPr>
          <a:xfrm>
            <a:off x="685800" y="1371600"/>
            <a:ext cx="3644265" cy="4083050"/>
          </a:xfrm>
          <a:custGeom>
            <a:avLst/>
            <a:gdLst/>
            <a:ahLst/>
            <a:cxnLst/>
            <a:rect l="l" t="t" r="r" b="b"/>
            <a:pathLst>
              <a:path w="3644265" h="4083050">
                <a:moveTo>
                  <a:pt x="3643884" y="0"/>
                </a:moveTo>
                <a:lnTo>
                  <a:pt x="607313" y="0"/>
                </a:lnTo>
                <a:lnTo>
                  <a:pt x="559853" y="1827"/>
                </a:lnTo>
                <a:lnTo>
                  <a:pt x="513391" y="7218"/>
                </a:lnTo>
                <a:lnTo>
                  <a:pt x="468063" y="16039"/>
                </a:lnTo>
                <a:lnTo>
                  <a:pt x="424004" y="28155"/>
                </a:lnTo>
                <a:lnTo>
                  <a:pt x="381349" y="43429"/>
                </a:lnTo>
                <a:lnTo>
                  <a:pt x="340234" y="61728"/>
                </a:lnTo>
                <a:lnTo>
                  <a:pt x="300792" y="82916"/>
                </a:lnTo>
                <a:lnTo>
                  <a:pt x="263159" y="106859"/>
                </a:lnTo>
                <a:lnTo>
                  <a:pt x="227471" y="133421"/>
                </a:lnTo>
                <a:lnTo>
                  <a:pt x="193862" y="162467"/>
                </a:lnTo>
                <a:lnTo>
                  <a:pt x="162467" y="193862"/>
                </a:lnTo>
                <a:lnTo>
                  <a:pt x="133421" y="227471"/>
                </a:lnTo>
                <a:lnTo>
                  <a:pt x="106859" y="263159"/>
                </a:lnTo>
                <a:lnTo>
                  <a:pt x="82916" y="300792"/>
                </a:lnTo>
                <a:lnTo>
                  <a:pt x="61728" y="340234"/>
                </a:lnTo>
                <a:lnTo>
                  <a:pt x="43429" y="381349"/>
                </a:lnTo>
                <a:lnTo>
                  <a:pt x="28155" y="424004"/>
                </a:lnTo>
                <a:lnTo>
                  <a:pt x="16039" y="468063"/>
                </a:lnTo>
                <a:lnTo>
                  <a:pt x="7218" y="513391"/>
                </a:lnTo>
                <a:lnTo>
                  <a:pt x="1827" y="559853"/>
                </a:lnTo>
                <a:lnTo>
                  <a:pt x="0" y="607313"/>
                </a:lnTo>
                <a:lnTo>
                  <a:pt x="0" y="4082796"/>
                </a:lnTo>
                <a:lnTo>
                  <a:pt x="3036570" y="4082796"/>
                </a:lnTo>
                <a:lnTo>
                  <a:pt x="3084030" y="4080968"/>
                </a:lnTo>
                <a:lnTo>
                  <a:pt x="3130492" y="4075577"/>
                </a:lnTo>
                <a:lnTo>
                  <a:pt x="3175820" y="4066756"/>
                </a:lnTo>
                <a:lnTo>
                  <a:pt x="3219879" y="4054640"/>
                </a:lnTo>
                <a:lnTo>
                  <a:pt x="3262534" y="4039366"/>
                </a:lnTo>
                <a:lnTo>
                  <a:pt x="3303649" y="4021067"/>
                </a:lnTo>
                <a:lnTo>
                  <a:pt x="3343091" y="3999879"/>
                </a:lnTo>
                <a:lnTo>
                  <a:pt x="3380724" y="3975936"/>
                </a:lnTo>
                <a:lnTo>
                  <a:pt x="3416412" y="3949374"/>
                </a:lnTo>
                <a:lnTo>
                  <a:pt x="3450021" y="3920328"/>
                </a:lnTo>
                <a:lnTo>
                  <a:pt x="3481416" y="3888933"/>
                </a:lnTo>
                <a:lnTo>
                  <a:pt x="3510462" y="3855324"/>
                </a:lnTo>
                <a:lnTo>
                  <a:pt x="3537024" y="3819636"/>
                </a:lnTo>
                <a:lnTo>
                  <a:pt x="3560967" y="3782003"/>
                </a:lnTo>
                <a:lnTo>
                  <a:pt x="3582155" y="3742561"/>
                </a:lnTo>
                <a:lnTo>
                  <a:pt x="3600454" y="3701446"/>
                </a:lnTo>
                <a:lnTo>
                  <a:pt x="3615728" y="3658791"/>
                </a:lnTo>
                <a:lnTo>
                  <a:pt x="3627844" y="3614732"/>
                </a:lnTo>
                <a:lnTo>
                  <a:pt x="3636665" y="3569404"/>
                </a:lnTo>
                <a:lnTo>
                  <a:pt x="3642056" y="3522942"/>
                </a:lnTo>
                <a:lnTo>
                  <a:pt x="3643884" y="3475481"/>
                </a:lnTo>
                <a:lnTo>
                  <a:pt x="3643884" y="0"/>
                </a:lnTo>
                <a:close/>
              </a:path>
            </a:pathLst>
          </a:custGeom>
          <a:solidFill>
            <a:srgbClr val="EBF0DE">
              <a:alpha val="79998"/>
            </a:srgbClr>
          </a:solidFill>
        </p:spPr>
        <p:txBody>
          <a:bodyPr wrap="square" lIns="0" tIns="0" rIns="0" bIns="0" rtlCol="0"/>
          <a:lstStyle/>
          <a:p>
            <a:endParaRPr/>
          </a:p>
        </p:txBody>
      </p:sp>
      <p:sp>
        <p:nvSpPr>
          <p:cNvPr id="12" name="object 12"/>
          <p:cNvSpPr txBox="1"/>
          <p:nvPr/>
        </p:nvSpPr>
        <p:spPr>
          <a:xfrm>
            <a:off x="924864" y="2018792"/>
            <a:ext cx="3225165" cy="1395730"/>
          </a:xfrm>
          <a:prstGeom prst="rect">
            <a:avLst/>
          </a:prstGeom>
        </p:spPr>
        <p:txBody>
          <a:bodyPr vert="horz" wrap="square" lIns="0" tIns="13335" rIns="0" bIns="0" rtlCol="0">
            <a:spAutoFit/>
          </a:bodyPr>
          <a:lstStyle/>
          <a:p>
            <a:pPr marL="12700">
              <a:lnSpc>
                <a:spcPct val="100000"/>
              </a:lnSpc>
              <a:spcBef>
                <a:spcPts val="105"/>
              </a:spcBef>
            </a:pPr>
            <a:r>
              <a:rPr sz="3200" b="1" spc="-15" dirty="0">
                <a:latin typeface="華康棒棒體W5" panose="040F0509000000000000" pitchFamily="81" charset="-120"/>
                <a:ea typeface="華康棒棒體W5" panose="040F0509000000000000" pitchFamily="81" charset="-120"/>
                <a:cs typeface="Microsoft JhengHei"/>
              </a:rPr>
              <a:t>計畫主持人</a:t>
            </a:r>
            <a:endParaRPr sz="32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3579"/>
              </a:spcBef>
            </a:pPr>
            <a:r>
              <a:rPr sz="2000" spc="-10" dirty="0">
                <a:latin typeface="華康棒棒體W5" panose="040F0509000000000000" pitchFamily="81" charset="-120"/>
                <a:ea typeface="華康棒棒體W5" panose="040F0509000000000000" pitchFamily="81" charset="-120"/>
                <a:cs typeface="Microsoft JhengHei"/>
              </a:rPr>
              <a:t>應為薦送學校之</a:t>
            </a:r>
            <a:r>
              <a:rPr sz="2800" b="1" u="sng" spc="-4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專任</a:t>
            </a:r>
            <a:r>
              <a:rPr sz="2800" b="1" u="sng" spc="-3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教</a:t>
            </a:r>
            <a:r>
              <a:rPr sz="2800" b="1" u="sng" spc="-5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師</a:t>
            </a:r>
            <a:endParaRPr sz="2800" dirty="0">
              <a:latin typeface="華康棒棒體W5" panose="040F0509000000000000" pitchFamily="81" charset="-120"/>
              <a:ea typeface="華康棒棒體W5" panose="040F0509000000000000" pitchFamily="81" charset="-120"/>
              <a:cs typeface="Microsoft JhengHei"/>
            </a:endParaRPr>
          </a:p>
        </p:txBody>
      </p:sp>
      <p:sp>
        <p:nvSpPr>
          <p:cNvPr id="13" name="object 13"/>
          <p:cNvSpPr txBox="1"/>
          <p:nvPr/>
        </p:nvSpPr>
        <p:spPr>
          <a:xfrm>
            <a:off x="4876801" y="2018792"/>
            <a:ext cx="2667000" cy="2211503"/>
          </a:xfrm>
          <a:prstGeom prst="rect">
            <a:avLst/>
          </a:prstGeom>
        </p:spPr>
        <p:txBody>
          <a:bodyPr vert="horz" wrap="square" lIns="0" tIns="13335" rIns="0" bIns="0" rtlCol="0">
            <a:spAutoFit/>
          </a:bodyPr>
          <a:lstStyle/>
          <a:p>
            <a:pPr marL="12700">
              <a:lnSpc>
                <a:spcPct val="100000"/>
              </a:lnSpc>
              <a:spcBef>
                <a:spcPts val="105"/>
              </a:spcBef>
            </a:pPr>
            <a:r>
              <a:rPr sz="3200" b="1" spc="-10" dirty="0">
                <a:latin typeface="華康棒棒體W5" panose="040F0509000000000000" pitchFamily="81" charset="-120"/>
                <a:ea typeface="華康棒棒體W5" panose="040F0509000000000000" pitchFamily="81" charset="-120"/>
                <a:cs typeface="Microsoft JhengHei"/>
              </a:rPr>
              <a:t>共同主持人</a:t>
            </a:r>
            <a:endParaRPr sz="32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2540"/>
              </a:spcBef>
            </a:pPr>
            <a:r>
              <a:rPr sz="2000" spc="-20" dirty="0">
                <a:latin typeface="華康棒棒體W5" panose="040F0509000000000000" pitchFamily="81" charset="-120"/>
                <a:ea typeface="華康棒棒體W5" panose="040F0509000000000000" pitchFamily="81" charset="-120"/>
                <a:cs typeface="Microsoft JhengHei"/>
              </a:rPr>
              <a:t>得聘共同主持人</a:t>
            </a:r>
            <a:r>
              <a:rPr lang="en-US" altLang="zh-TW" sz="2000" spc="-20" dirty="0">
                <a:latin typeface="華康棒棒體W5" panose="040F0509000000000000" pitchFamily="81" charset="-120"/>
                <a:ea typeface="華康棒棒體W5" panose="040F0509000000000000" pitchFamily="81" charset="-120"/>
                <a:cs typeface="Microsoft JhengHei"/>
              </a:rPr>
              <a:t>1</a:t>
            </a:r>
            <a:r>
              <a:rPr sz="2000" spc="-20" dirty="0">
                <a:latin typeface="華康棒棒體W5" panose="040F0509000000000000" pitchFamily="81" charset="-120"/>
                <a:ea typeface="華康棒棒體W5" panose="040F0509000000000000" pitchFamily="81" charset="-120"/>
                <a:cs typeface="Microsoft JhengHei"/>
              </a:rPr>
              <a:t>名</a:t>
            </a:r>
            <a:endParaRPr sz="20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1800"/>
              </a:spcBef>
            </a:pPr>
            <a:r>
              <a:rPr sz="2000" spc="-20" dirty="0">
                <a:latin typeface="華康棒棒體W5" panose="040F0509000000000000" pitchFamily="81" charset="-120"/>
                <a:ea typeface="華康棒棒體W5" panose="040F0509000000000000" pitchFamily="81" charset="-120"/>
                <a:cs typeface="Microsoft JhengHei"/>
              </a:rPr>
              <a:t>且應為薦送學校</a:t>
            </a:r>
            <a:endParaRPr sz="20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1805"/>
              </a:spcBef>
            </a:pPr>
            <a:r>
              <a:rPr sz="2000" b="1" u="sng" spc="-10" dirty="0">
                <a:uFill>
                  <a:solidFill>
                    <a:srgbClr val="000000"/>
                  </a:solidFill>
                </a:uFill>
                <a:latin typeface="華康棒棒體W5" panose="040F0509000000000000" pitchFamily="81" charset="-120"/>
                <a:ea typeface="華康棒棒體W5" panose="040F0509000000000000" pitchFamily="81" charset="-120"/>
                <a:cs typeface="Microsoft JhengHei"/>
              </a:rPr>
              <a:t>專任或兼任教師</a:t>
            </a:r>
            <a:endParaRPr sz="2000" dirty="0">
              <a:latin typeface="華康棒棒體W5" panose="040F0509000000000000" pitchFamily="81" charset="-120"/>
              <a:ea typeface="華康棒棒體W5" panose="040F0509000000000000" pitchFamily="81" charset="-120"/>
              <a:cs typeface="Microsoft JhengHe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20133" y="1081292"/>
            <a:ext cx="8426450" cy="366508"/>
          </a:xfrm>
          <a:custGeom>
            <a:avLst/>
            <a:gdLst/>
            <a:ahLst/>
            <a:cxnLst/>
            <a:rect l="l" t="t" r="r" b="b"/>
            <a:pathLst>
              <a:path w="8426450" h="914400">
                <a:moveTo>
                  <a:pt x="8273796" y="0"/>
                </a:moveTo>
                <a:lnTo>
                  <a:pt x="152400" y="0"/>
                </a:lnTo>
                <a:lnTo>
                  <a:pt x="104226" y="7766"/>
                </a:lnTo>
                <a:lnTo>
                  <a:pt x="62391" y="29394"/>
                </a:lnTo>
                <a:lnTo>
                  <a:pt x="29402" y="62380"/>
                </a:lnTo>
                <a:lnTo>
                  <a:pt x="7768" y="104217"/>
                </a:lnTo>
                <a:lnTo>
                  <a:pt x="0" y="152400"/>
                </a:lnTo>
                <a:lnTo>
                  <a:pt x="0" y="762000"/>
                </a:lnTo>
                <a:lnTo>
                  <a:pt x="7768" y="810182"/>
                </a:lnTo>
                <a:lnTo>
                  <a:pt x="29402" y="852019"/>
                </a:lnTo>
                <a:lnTo>
                  <a:pt x="62391" y="885005"/>
                </a:lnTo>
                <a:lnTo>
                  <a:pt x="104226" y="906633"/>
                </a:lnTo>
                <a:lnTo>
                  <a:pt x="152400" y="914400"/>
                </a:lnTo>
                <a:lnTo>
                  <a:pt x="8273796" y="914400"/>
                </a:lnTo>
                <a:lnTo>
                  <a:pt x="8321978" y="906633"/>
                </a:lnTo>
                <a:lnTo>
                  <a:pt x="8363815" y="885005"/>
                </a:lnTo>
                <a:lnTo>
                  <a:pt x="8396801" y="852019"/>
                </a:lnTo>
                <a:lnTo>
                  <a:pt x="8418429" y="810182"/>
                </a:lnTo>
                <a:lnTo>
                  <a:pt x="8426196" y="762000"/>
                </a:lnTo>
                <a:lnTo>
                  <a:pt x="8426196" y="152400"/>
                </a:lnTo>
                <a:lnTo>
                  <a:pt x="8418429" y="104217"/>
                </a:lnTo>
                <a:lnTo>
                  <a:pt x="8396801" y="62380"/>
                </a:lnTo>
                <a:lnTo>
                  <a:pt x="8363815" y="29394"/>
                </a:lnTo>
                <a:lnTo>
                  <a:pt x="8321978" y="7766"/>
                </a:lnTo>
                <a:lnTo>
                  <a:pt x="8273796" y="0"/>
                </a:lnTo>
                <a:close/>
              </a:path>
            </a:pathLst>
          </a:custGeom>
          <a:solidFill>
            <a:srgbClr val="EBF0DE"/>
          </a:solidFill>
        </p:spPr>
        <p:txBody>
          <a:bodyPr wrap="square" lIns="0" tIns="0" rIns="0" bIns="0" rtlCol="0"/>
          <a:lstStyle/>
          <a:p>
            <a:pPr marL="40005">
              <a:lnSpc>
                <a:spcPct val="100000"/>
              </a:lnSpc>
              <a:spcBef>
                <a:spcPts val="780"/>
              </a:spcBef>
            </a:pPr>
            <a:r>
              <a:rPr lang="en-US" altLang="zh-TW" sz="2000" b="1" dirty="0">
                <a:solidFill>
                  <a:srgbClr val="718E39"/>
                </a:solidFill>
                <a:latin typeface="華康棒棒體W5" panose="040F0509000000000000" pitchFamily="81" charset="-120"/>
                <a:ea typeface="華康棒棒體W5" panose="040F0509000000000000" pitchFamily="81" charset="-120"/>
                <a:cs typeface="Times New Roman"/>
              </a:rPr>
              <a:t>Step1</a:t>
            </a:r>
            <a:r>
              <a:rPr lang="zh-TW" altLang="en-US" sz="2000" b="1" spc="-70" dirty="0">
                <a:solidFill>
                  <a:srgbClr val="718E39"/>
                </a:solidFill>
                <a:latin typeface="華康棒棒體W5" panose="040F0509000000000000" pitchFamily="81" charset="-120"/>
                <a:ea typeface="華康棒棒體W5" panose="040F0509000000000000" pitchFamily="81" charset="-120"/>
                <a:cs typeface="Times New Roman"/>
              </a:rPr>
              <a:t> </a:t>
            </a:r>
            <a:r>
              <a:rPr lang="zh-TW" altLang="en-US" sz="1800" b="1" dirty="0">
                <a:latin typeface="華康棒棒體W5" panose="040F0509000000000000" pitchFamily="81" charset="-120"/>
                <a:ea typeface="華康棒棒體W5" panose="040F0509000000000000" pitchFamily="81" charset="-120"/>
                <a:cs typeface="Microsoft JhengHei"/>
              </a:rPr>
              <a:t>請計畫主持人於</a:t>
            </a:r>
            <a:r>
              <a:rPr lang="en-US" altLang="zh-TW" sz="1800" b="1" u="sng" spc="-3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11</a:t>
            </a:r>
            <a:r>
              <a:rPr lang="en-US" altLang="zh-TW" b="1" u="sng" spc="-3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5</a:t>
            </a:r>
            <a:r>
              <a:rPr lang="zh-TW" altLang="en-US"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年</a:t>
            </a:r>
            <a:r>
              <a:rPr lang="en-US" altLang="zh-TW"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2</a:t>
            </a:r>
            <a:r>
              <a:rPr lang="zh-TW" altLang="en-US"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月</a:t>
            </a:r>
            <a:r>
              <a:rPr lang="en-US" altLang="zh-TW"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25</a:t>
            </a:r>
            <a:r>
              <a:rPr lang="zh-TW" altLang="en-US" sz="1800" b="1" u="sng" spc="-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日前繳交以下紙本申請資料</a:t>
            </a:r>
            <a:endParaRPr lang="zh-TW" altLang="en-US" sz="1800" dirty="0">
              <a:latin typeface="華康棒棒體W5" panose="040F0509000000000000" pitchFamily="81" charset="-120"/>
              <a:ea typeface="華康棒棒體W5" panose="040F0509000000000000" pitchFamily="81" charset="-120"/>
              <a:cs typeface="Microsoft JhengHei"/>
            </a:endParaRPr>
          </a:p>
        </p:txBody>
      </p:sp>
      <p:sp>
        <p:nvSpPr>
          <p:cNvPr id="4" name="object 4"/>
          <p:cNvSpPr/>
          <p:nvPr/>
        </p:nvSpPr>
        <p:spPr>
          <a:xfrm>
            <a:off x="335474" y="3469028"/>
            <a:ext cx="8503725" cy="940715"/>
          </a:xfrm>
          <a:custGeom>
            <a:avLst/>
            <a:gdLst/>
            <a:ahLst/>
            <a:cxnLst/>
            <a:rect l="l" t="t" r="r" b="b"/>
            <a:pathLst>
              <a:path w="8426450" h="838200">
                <a:moveTo>
                  <a:pt x="8286496" y="0"/>
                </a:moveTo>
                <a:lnTo>
                  <a:pt x="139700" y="0"/>
                </a:lnTo>
                <a:lnTo>
                  <a:pt x="95544" y="7116"/>
                </a:lnTo>
                <a:lnTo>
                  <a:pt x="57195" y="26936"/>
                </a:lnTo>
                <a:lnTo>
                  <a:pt x="26954" y="57168"/>
                </a:lnTo>
                <a:lnTo>
                  <a:pt x="7122" y="95520"/>
                </a:lnTo>
                <a:lnTo>
                  <a:pt x="0" y="139700"/>
                </a:lnTo>
                <a:lnTo>
                  <a:pt x="0" y="698500"/>
                </a:lnTo>
                <a:lnTo>
                  <a:pt x="7122" y="742679"/>
                </a:lnTo>
                <a:lnTo>
                  <a:pt x="26954" y="781031"/>
                </a:lnTo>
                <a:lnTo>
                  <a:pt x="57195" y="811263"/>
                </a:lnTo>
                <a:lnTo>
                  <a:pt x="95544" y="831083"/>
                </a:lnTo>
                <a:lnTo>
                  <a:pt x="139700" y="838200"/>
                </a:lnTo>
                <a:lnTo>
                  <a:pt x="8286496" y="838200"/>
                </a:lnTo>
                <a:lnTo>
                  <a:pt x="8330675" y="831083"/>
                </a:lnTo>
                <a:lnTo>
                  <a:pt x="8369027" y="811263"/>
                </a:lnTo>
                <a:lnTo>
                  <a:pt x="8399259" y="781031"/>
                </a:lnTo>
                <a:lnTo>
                  <a:pt x="8419079" y="742679"/>
                </a:lnTo>
                <a:lnTo>
                  <a:pt x="8426196" y="698500"/>
                </a:lnTo>
                <a:lnTo>
                  <a:pt x="8426196" y="139700"/>
                </a:lnTo>
                <a:lnTo>
                  <a:pt x="8419079" y="95520"/>
                </a:lnTo>
                <a:lnTo>
                  <a:pt x="8399259" y="57168"/>
                </a:lnTo>
                <a:lnTo>
                  <a:pt x="8369027" y="26936"/>
                </a:lnTo>
                <a:lnTo>
                  <a:pt x="8330675" y="7116"/>
                </a:lnTo>
                <a:lnTo>
                  <a:pt x="8286496" y="0"/>
                </a:lnTo>
                <a:close/>
              </a:path>
            </a:pathLst>
          </a:custGeom>
          <a:solidFill>
            <a:srgbClr val="EBF0DE"/>
          </a:solidFill>
        </p:spPr>
        <p:txBody>
          <a:bodyPr wrap="square" lIns="0" tIns="0" rIns="0" bIns="0" rtlCol="0"/>
          <a:lstStyle/>
          <a:p>
            <a:pPr marL="12700">
              <a:lnSpc>
                <a:spcPct val="100000"/>
              </a:lnSpc>
              <a:spcBef>
                <a:spcPts val="1200"/>
              </a:spcBef>
            </a:pPr>
            <a:r>
              <a:rPr lang="en-US" altLang="zh-TW" sz="2000" b="1" spc="-10" dirty="0">
                <a:solidFill>
                  <a:srgbClr val="718E39"/>
                </a:solidFill>
                <a:latin typeface="華康棒棒體W5" panose="040F0509000000000000" pitchFamily="81" charset="-120"/>
                <a:ea typeface="華康棒棒體W5" panose="040F0509000000000000" pitchFamily="81" charset="-120"/>
                <a:cs typeface="Times New Roman"/>
              </a:rPr>
              <a:t>Step2</a:t>
            </a:r>
            <a:endParaRPr lang="zh-TW" altLang="en-US" sz="2000" b="1" spc="-10" dirty="0">
              <a:solidFill>
                <a:srgbClr val="718E39"/>
              </a:solidFill>
              <a:latin typeface="華康棒棒體W5" panose="040F0509000000000000" pitchFamily="81" charset="-120"/>
              <a:ea typeface="華康棒棒體W5" panose="040F0509000000000000" pitchFamily="81" charset="-120"/>
              <a:cs typeface="Times New Roman"/>
            </a:endParaRPr>
          </a:p>
          <a:p>
            <a:pPr marL="12700">
              <a:lnSpc>
                <a:spcPct val="100000"/>
              </a:lnSpc>
              <a:spcBef>
                <a:spcPts val="600"/>
              </a:spcBef>
            </a:pPr>
            <a:r>
              <a:rPr lang="zh-TW" altLang="en-US" sz="1600" spc="-35" dirty="0">
                <a:latin typeface="華康棒棒體W5" panose="040F0509000000000000" pitchFamily="81" charset="-120"/>
                <a:ea typeface="華康棒棒體W5" panose="040F0509000000000000" pitchFamily="81" charset="-120"/>
                <a:cs typeface="Times New Roman"/>
              </a:rPr>
              <a:t>經國際及兩岸事務處</a:t>
            </a:r>
            <a:r>
              <a:rPr lang="zh-TW" altLang="en-US" sz="1600" b="1" spc="-35" dirty="0">
                <a:solidFill>
                  <a:srgbClr val="FF0000"/>
                </a:solidFill>
                <a:latin typeface="華康棒棒體W5" panose="040F0509000000000000" pitchFamily="81" charset="-120"/>
                <a:ea typeface="華康棒棒體W5" panose="040F0509000000000000" pitchFamily="81" charset="-120"/>
                <a:cs typeface="Times New Roman"/>
              </a:rPr>
              <a:t>進行資料檢核無誤或經審查通過後</a:t>
            </a:r>
            <a:r>
              <a:rPr lang="zh-TW" altLang="en-US" sz="1600" spc="-35" dirty="0">
                <a:latin typeface="華康棒棒體W5" panose="040F0509000000000000" pitchFamily="81" charset="-120"/>
                <a:ea typeface="華康棒棒體W5" panose="040F0509000000000000" pitchFamily="81" charset="-120"/>
                <a:cs typeface="Times New Roman"/>
              </a:rPr>
              <a:t>，即開通計畫資訊網中計畫主持人專用帳號，供計畫主持人至線上填寫計畫申請書。</a:t>
            </a:r>
            <a:endParaRPr lang="zh-TW" altLang="en-US" sz="1600" spc="-15" dirty="0">
              <a:latin typeface="華康棒棒體W5" panose="040F0509000000000000" pitchFamily="81" charset="-120"/>
              <a:ea typeface="華康棒棒體W5" panose="040F0509000000000000" pitchFamily="81" charset="-120"/>
              <a:cs typeface="Microsoft JhengHei"/>
            </a:endParaRPr>
          </a:p>
        </p:txBody>
      </p:sp>
      <p:sp>
        <p:nvSpPr>
          <p:cNvPr id="5" name="object 5"/>
          <p:cNvSpPr txBox="1"/>
          <p:nvPr/>
        </p:nvSpPr>
        <p:spPr>
          <a:xfrm>
            <a:off x="623417" y="1506952"/>
            <a:ext cx="7560945" cy="1962076"/>
          </a:xfrm>
          <a:prstGeom prst="rect">
            <a:avLst/>
          </a:prstGeom>
        </p:spPr>
        <p:txBody>
          <a:bodyPr vert="horz" wrap="square" lIns="0" tIns="99060" rIns="0" bIns="0" rtlCol="0">
            <a:spAutoFit/>
          </a:bodyPr>
          <a:lstStyle/>
          <a:p>
            <a:pPr marL="403225">
              <a:lnSpc>
                <a:spcPct val="100000"/>
              </a:lnSpc>
              <a:spcBef>
                <a:spcPts val="1200"/>
              </a:spcBef>
            </a:pPr>
            <a:r>
              <a:rPr sz="1600" b="1" dirty="0">
                <a:solidFill>
                  <a:srgbClr val="C00000"/>
                </a:solidFill>
                <a:latin typeface="華康棒棒體W5" panose="040F0509000000000000" pitchFamily="81" charset="-120"/>
                <a:ea typeface="華康棒棒體W5" panose="040F0509000000000000" pitchFamily="81" charset="-120"/>
                <a:cs typeface="Wingdings"/>
              </a:rPr>
              <a:t></a:t>
            </a:r>
            <a:r>
              <a:rPr sz="1600" dirty="0">
                <a:solidFill>
                  <a:srgbClr val="C00000"/>
                </a:solidFill>
                <a:latin typeface="華康棒棒體W5" panose="040F0509000000000000" pitchFamily="81" charset="-120"/>
                <a:ea typeface="華康棒棒體W5" panose="040F0509000000000000" pitchFamily="81" charset="-120"/>
                <a:cs typeface="Times New Roman"/>
              </a:rPr>
              <a:t> </a:t>
            </a:r>
            <a:r>
              <a:rPr sz="1600" b="1" spc="-20" dirty="0" err="1">
                <a:solidFill>
                  <a:srgbClr val="C00000"/>
                </a:solidFill>
                <a:latin typeface="華康棒棒體W5" panose="040F0509000000000000" pitchFamily="81" charset="-120"/>
                <a:ea typeface="華康棒棒體W5" panose="040F0509000000000000" pitchFamily="81" charset="-120"/>
                <a:cs typeface="Microsoft JhengHei"/>
              </a:rPr>
              <a:t>計畫申請書</a:t>
            </a:r>
            <a:endParaRPr sz="1600" dirty="0">
              <a:latin typeface="華康棒棒體W5" panose="040F0509000000000000" pitchFamily="81" charset="-120"/>
              <a:ea typeface="華康棒棒體W5" panose="040F0509000000000000" pitchFamily="81" charset="-120"/>
              <a:cs typeface="Microsoft JhengHei"/>
            </a:endParaRPr>
          </a:p>
          <a:p>
            <a:pPr marL="403225">
              <a:lnSpc>
                <a:spcPct val="100000"/>
              </a:lnSpc>
              <a:spcBef>
                <a:spcPts val="600"/>
              </a:spcBef>
            </a:pPr>
            <a:r>
              <a:rPr sz="1600" b="1" dirty="0">
                <a:solidFill>
                  <a:srgbClr val="C00000"/>
                </a:solidFill>
                <a:latin typeface="華康棒棒體W5" panose="040F0509000000000000" pitchFamily="81" charset="-120"/>
                <a:ea typeface="華康棒棒體W5" panose="040F0509000000000000" pitchFamily="81" charset="-120"/>
                <a:cs typeface="Wingdings"/>
              </a:rPr>
              <a:t></a:t>
            </a:r>
            <a:r>
              <a:rPr sz="1600" spc="480" dirty="0">
                <a:solidFill>
                  <a:srgbClr val="C00000"/>
                </a:solidFill>
                <a:latin typeface="華康棒棒體W5" panose="040F0509000000000000" pitchFamily="81" charset="-120"/>
                <a:ea typeface="華康棒棒體W5" panose="040F0509000000000000" pitchFamily="81" charset="-120"/>
                <a:cs typeface="Times New Roman"/>
              </a:rPr>
              <a:t> </a:t>
            </a:r>
            <a:r>
              <a:rPr sz="1600" b="1" spc="-10" dirty="0">
                <a:solidFill>
                  <a:srgbClr val="C00000"/>
                </a:solidFill>
                <a:latin typeface="華康棒棒體W5" panose="040F0509000000000000" pitchFamily="81" charset="-120"/>
                <a:ea typeface="華康棒棒體W5" panose="040F0509000000000000" pitchFamily="81" charset="-120"/>
                <a:cs typeface="Microsoft JhengHei"/>
              </a:rPr>
              <a:t>經費預估表</a:t>
            </a:r>
            <a:endParaRPr sz="1600" dirty="0">
              <a:latin typeface="華康棒棒體W5" panose="040F0509000000000000" pitchFamily="81" charset="-120"/>
              <a:ea typeface="華康棒棒體W5" panose="040F0509000000000000" pitchFamily="81" charset="-120"/>
              <a:cs typeface="Microsoft JhengHei"/>
            </a:endParaRPr>
          </a:p>
          <a:p>
            <a:pPr marL="403225">
              <a:lnSpc>
                <a:spcPct val="100000"/>
              </a:lnSpc>
              <a:spcBef>
                <a:spcPts val="600"/>
              </a:spcBef>
            </a:pPr>
            <a:r>
              <a:rPr sz="1600" b="1" dirty="0">
                <a:solidFill>
                  <a:srgbClr val="C00000"/>
                </a:solidFill>
                <a:latin typeface="華康棒棒體W5" panose="040F0509000000000000" pitchFamily="81" charset="-120"/>
                <a:ea typeface="華康棒棒體W5" panose="040F0509000000000000" pitchFamily="81" charset="-120"/>
                <a:cs typeface="Wingdings"/>
              </a:rPr>
              <a:t></a:t>
            </a:r>
            <a:r>
              <a:rPr sz="1600" spc="5" dirty="0">
                <a:solidFill>
                  <a:srgbClr val="C00000"/>
                </a:solidFill>
                <a:latin typeface="華康棒棒體W5" panose="040F0509000000000000" pitchFamily="81" charset="-120"/>
                <a:ea typeface="華康棒棒體W5" panose="040F0509000000000000" pitchFamily="81" charset="-120"/>
                <a:cs typeface="Times New Roman"/>
              </a:rPr>
              <a:t> </a:t>
            </a:r>
            <a:r>
              <a:rPr sz="1600" b="1" dirty="0" err="1">
                <a:solidFill>
                  <a:srgbClr val="C00000"/>
                </a:solidFill>
                <a:latin typeface="華康棒棒體W5" panose="040F0509000000000000" pitchFamily="81" charset="-120"/>
                <a:ea typeface="華康棒棒體W5" panose="040F0509000000000000" pitchFamily="81" charset="-120"/>
                <a:cs typeface="Microsoft JhengHei"/>
              </a:rPr>
              <a:t>實習合作意向書</a:t>
            </a:r>
            <a:r>
              <a:rPr sz="1600" b="1" spc="-10" dirty="0">
                <a:solidFill>
                  <a:srgbClr val="C00000"/>
                </a:solidFill>
                <a:latin typeface="華康棒棒體W5" panose="040F0509000000000000" pitchFamily="81" charset="-120"/>
                <a:ea typeface="華康棒棒體W5" panose="040F0509000000000000" pitchFamily="81" charset="-120"/>
                <a:cs typeface="Times New Roman"/>
              </a:rPr>
              <a:t>(MOU)</a:t>
            </a:r>
            <a:r>
              <a:rPr sz="1600" b="1" spc="-15" dirty="0">
                <a:solidFill>
                  <a:srgbClr val="C00000"/>
                </a:solidFill>
                <a:latin typeface="華康棒棒體W5" panose="040F0509000000000000" pitchFamily="81" charset="-120"/>
                <a:ea typeface="華康棒棒體W5" panose="040F0509000000000000" pitchFamily="81" charset="-120"/>
                <a:cs typeface="Microsoft JhengHei"/>
              </a:rPr>
              <a:t>或實習合約書</a:t>
            </a:r>
            <a:endParaRPr sz="1600" dirty="0">
              <a:latin typeface="華康棒棒體W5" panose="040F0509000000000000" pitchFamily="81" charset="-120"/>
              <a:ea typeface="華康棒棒體W5" panose="040F0509000000000000" pitchFamily="81" charset="-120"/>
              <a:cs typeface="Microsoft JhengHei"/>
            </a:endParaRPr>
          </a:p>
          <a:p>
            <a:pPr marL="735330">
              <a:lnSpc>
                <a:spcPct val="100000"/>
              </a:lnSpc>
              <a:spcBef>
                <a:spcPts val="600"/>
              </a:spcBef>
            </a:pPr>
            <a:r>
              <a:rPr sz="1600" b="1" spc="50" dirty="0">
                <a:solidFill>
                  <a:srgbClr val="C00000"/>
                </a:solidFill>
                <a:latin typeface="華康棒棒體W5" panose="040F0509000000000000" pitchFamily="81" charset="-120"/>
                <a:ea typeface="華康棒棒體W5" panose="040F0509000000000000" pitchFamily="81" charset="-120"/>
                <a:cs typeface="Microsoft JhengHei"/>
              </a:rPr>
              <a:t>(</a:t>
            </a:r>
            <a:r>
              <a:rPr sz="1600" b="1" dirty="0">
                <a:solidFill>
                  <a:srgbClr val="C00000"/>
                </a:solidFill>
                <a:latin typeface="華康棒棒體W5" panose="040F0509000000000000" pitchFamily="81" charset="-120"/>
                <a:ea typeface="華康棒棒體W5" panose="040F0509000000000000" pitchFamily="81" charset="-120"/>
                <a:cs typeface="Microsoft JhengHei"/>
              </a:rPr>
              <a:t>需完成雙方用印，如為非英文之外文，應併附中譯</a:t>
            </a:r>
            <a:r>
              <a:rPr sz="1600" b="1" spc="-25" dirty="0">
                <a:solidFill>
                  <a:srgbClr val="C00000"/>
                </a:solidFill>
                <a:latin typeface="華康棒棒體W5" panose="040F0509000000000000" pitchFamily="81" charset="-120"/>
                <a:ea typeface="華康棒棒體W5" panose="040F0509000000000000" pitchFamily="81" charset="-120"/>
                <a:cs typeface="Microsoft JhengHei"/>
              </a:rPr>
              <a:t>文)</a:t>
            </a:r>
            <a:endParaRPr sz="1600" dirty="0">
              <a:latin typeface="華康棒棒體W5" panose="040F0509000000000000" pitchFamily="81" charset="-120"/>
              <a:ea typeface="華康棒棒體W5" panose="040F0509000000000000" pitchFamily="81" charset="-120"/>
              <a:cs typeface="Microsoft JhengHei"/>
            </a:endParaRPr>
          </a:p>
          <a:p>
            <a:pPr marL="403225">
              <a:lnSpc>
                <a:spcPct val="100000"/>
              </a:lnSpc>
              <a:spcBef>
                <a:spcPts val="600"/>
              </a:spcBef>
              <a:tabLst>
                <a:tab pos="860425" algn="l"/>
              </a:tabLst>
            </a:pPr>
            <a:r>
              <a:rPr sz="1600" b="1" spc="-50" dirty="0">
                <a:solidFill>
                  <a:srgbClr val="C00000"/>
                </a:solidFill>
                <a:latin typeface="華康棒棒體W5" panose="040F0509000000000000" pitchFamily="81" charset="-120"/>
                <a:ea typeface="華康棒棒體W5" panose="040F0509000000000000" pitchFamily="81" charset="-120"/>
                <a:cs typeface="Wingdings"/>
              </a:rPr>
              <a:t></a:t>
            </a:r>
            <a:r>
              <a:rPr sz="1600" dirty="0">
                <a:solidFill>
                  <a:srgbClr val="C00000"/>
                </a:solidFill>
                <a:latin typeface="華康棒棒體W5" panose="040F0509000000000000" pitchFamily="81" charset="-120"/>
                <a:ea typeface="華康棒棒體W5" panose="040F0509000000000000" pitchFamily="81" charset="-120"/>
                <a:cs typeface="Times New Roman"/>
              </a:rPr>
              <a:t>	</a:t>
            </a:r>
            <a:r>
              <a:rPr sz="1600" b="1" spc="-10" dirty="0">
                <a:solidFill>
                  <a:srgbClr val="C00000"/>
                </a:solidFill>
                <a:latin typeface="華康棒棒體W5" panose="040F0509000000000000" pitchFamily="81" charset="-120"/>
                <a:ea typeface="華康棒棒體W5" panose="040F0509000000000000" pitchFamily="81" charset="-120"/>
                <a:cs typeface="Microsoft JhengHei"/>
              </a:rPr>
              <a:t>主持人聲明書</a:t>
            </a:r>
            <a:endParaRPr sz="1600" dirty="0">
              <a:latin typeface="華康棒棒體W5" panose="040F0509000000000000" pitchFamily="81" charset="-120"/>
              <a:ea typeface="華康棒棒體W5" panose="040F0509000000000000" pitchFamily="81" charset="-120"/>
              <a:cs typeface="Microsoft JhengHei"/>
            </a:endParaRPr>
          </a:p>
          <a:p>
            <a:pPr marL="403225">
              <a:lnSpc>
                <a:spcPct val="100000"/>
              </a:lnSpc>
              <a:spcBef>
                <a:spcPts val="600"/>
              </a:spcBef>
            </a:pPr>
            <a:r>
              <a:rPr sz="1600" dirty="0">
                <a:latin typeface="華康棒棒體W5" panose="040F0509000000000000" pitchFamily="81" charset="-120"/>
                <a:ea typeface="華康棒棒體W5" panose="040F0509000000000000" pitchFamily="81" charset="-120"/>
                <a:cs typeface="Wingdings"/>
              </a:rPr>
              <a:t></a:t>
            </a:r>
            <a:r>
              <a:rPr sz="1600" spc="40" dirty="0">
                <a:latin typeface="華康棒棒體W5" panose="040F0509000000000000" pitchFamily="81" charset="-120"/>
                <a:ea typeface="華康棒棒體W5" panose="040F0509000000000000" pitchFamily="81" charset="-120"/>
                <a:cs typeface="Times New Roman"/>
              </a:rPr>
              <a:t> </a:t>
            </a:r>
            <a:r>
              <a:rPr sz="1600" dirty="0" err="1">
                <a:latin typeface="華康棒棒體W5" panose="040F0509000000000000" pitchFamily="81" charset="-120"/>
                <a:ea typeface="華康棒棒體W5" panose="040F0509000000000000" pitchFamily="81" charset="-120"/>
                <a:cs typeface="Microsoft JhengHei"/>
              </a:rPr>
              <a:t>選送他校生之同意書</a:t>
            </a:r>
            <a:r>
              <a:rPr sz="1600" spc="-25" dirty="0" err="1">
                <a:latin typeface="華康棒棒體W5" panose="040F0509000000000000" pitchFamily="81" charset="-120"/>
                <a:ea typeface="華康棒棒體W5" panose="040F0509000000000000" pitchFamily="81" charset="-120"/>
                <a:cs typeface="Microsoft JhengHei"/>
              </a:rPr>
              <a:t>（未選送他校生則不需繳交</a:t>
            </a:r>
            <a:r>
              <a:rPr sz="1600" spc="-50" dirty="0">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p:txBody>
      </p:sp>
      <p:grpSp>
        <p:nvGrpSpPr>
          <p:cNvPr id="6" name="object 6"/>
          <p:cNvGrpSpPr/>
          <p:nvPr/>
        </p:nvGrpSpPr>
        <p:grpSpPr>
          <a:xfrm>
            <a:off x="452627" y="228600"/>
            <a:ext cx="739140" cy="668020"/>
            <a:chOff x="452627" y="228600"/>
            <a:chExt cx="739140" cy="668020"/>
          </a:xfrm>
        </p:grpSpPr>
        <p:sp>
          <p:nvSpPr>
            <p:cNvPr id="7" name="object 7"/>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8" name="object 8"/>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FFD34A"/>
            </a:solidFill>
          </p:spPr>
          <p:txBody>
            <a:bodyPr wrap="square" lIns="0" tIns="0" rIns="0" bIns="0" rtlCol="0"/>
            <a:lstStyle/>
            <a:p>
              <a:endParaRPr/>
            </a:p>
          </p:txBody>
        </p:sp>
        <p:sp>
          <p:nvSpPr>
            <p:cNvPr id="9" name="object 9"/>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0" name="object 10"/>
          <p:cNvSpPr txBox="1">
            <a:spLocks noGrp="1"/>
          </p:cNvSpPr>
          <p:nvPr>
            <p:ph type="title"/>
          </p:nvPr>
        </p:nvSpPr>
        <p:spPr>
          <a:xfrm>
            <a:off x="623417" y="204977"/>
            <a:ext cx="5732780" cy="696595"/>
          </a:xfrm>
          <a:prstGeom prst="rect">
            <a:avLst/>
          </a:prstGeom>
        </p:spPr>
        <p:txBody>
          <a:bodyPr vert="horz" wrap="square" lIns="0" tIns="12700" rIns="0" bIns="0" rtlCol="0">
            <a:spAutoFit/>
          </a:bodyPr>
          <a:lstStyle/>
          <a:p>
            <a:pPr marL="12700">
              <a:lnSpc>
                <a:spcPct val="100000"/>
              </a:lnSpc>
              <a:spcBef>
                <a:spcPts val="100"/>
              </a:spcBef>
              <a:tabLst>
                <a:tab pos="683895" algn="l"/>
              </a:tabLst>
            </a:pPr>
            <a:r>
              <a:rPr sz="4800" b="0" spc="-37" baseline="3472" dirty="0">
                <a:solidFill>
                  <a:srgbClr val="FFFFFF"/>
                </a:solidFill>
                <a:latin typeface="Impact"/>
                <a:cs typeface="Impact"/>
              </a:rPr>
              <a:t>02</a:t>
            </a:r>
            <a:r>
              <a:rPr sz="4800" b="0" baseline="3472" dirty="0">
                <a:solidFill>
                  <a:srgbClr val="FFFFFF"/>
                </a:solidFill>
                <a:latin typeface="Impact"/>
                <a:cs typeface="Impact"/>
              </a:rPr>
              <a:t>	</a:t>
            </a:r>
            <a:r>
              <a:rPr sz="4400" dirty="0">
                <a:solidFill>
                  <a:srgbClr val="000000"/>
                </a:solidFill>
                <a:latin typeface="華康棒棒體W5" panose="040F0509000000000000" pitchFamily="81" charset="-120"/>
                <a:ea typeface="華康棒棒體W5" panose="040F0509000000000000" pitchFamily="81" charset="-120"/>
              </a:rPr>
              <a:t>第一次徵件</a:t>
            </a:r>
            <a:r>
              <a:rPr sz="4400" spc="-15" dirty="0">
                <a:latin typeface="華康棒棒體W5" panose="040F0509000000000000" pitchFamily="81" charset="-120"/>
                <a:ea typeface="華康棒棒體W5" panose="040F0509000000000000" pitchFamily="81" charset="-120"/>
              </a:rPr>
              <a:t>申請流程</a:t>
            </a:r>
            <a:endParaRPr sz="4400" dirty="0">
              <a:latin typeface="華康棒棒體W5" panose="040F0509000000000000" pitchFamily="81" charset="-120"/>
              <a:ea typeface="華康棒棒體W5" panose="040F0509000000000000" pitchFamily="81" charset="-120"/>
              <a:cs typeface="Impact"/>
            </a:endParaRPr>
          </a:p>
        </p:txBody>
      </p:sp>
      <p:sp>
        <p:nvSpPr>
          <p:cNvPr id="11" name="object 4"/>
          <p:cNvSpPr/>
          <p:nvPr/>
        </p:nvSpPr>
        <p:spPr>
          <a:xfrm>
            <a:off x="353885" y="4472325"/>
            <a:ext cx="8485313" cy="891703"/>
          </a:xfrm>
          <a:custGeom>
            <a:avLst/>
            <a:gdLst/>
            <a:ahLst/>
            <a:cxnLst/>
            <a:rect l="l" t="t" r="r" b="b"/>
            <a:pathLst>
              <a:path w="8426450" h="838200">
                <a:moveTo>
                  <a:pt x="8286496" y="0"/>
                </a:moveTo>
                <a:lnTo>
                  <a:pt x="139700" y="0"/>
                </a:lnTo>
                <a:lnTo>
                  <a:pt x="95544" y="7116"/>
                </a:lnTo>
                <a:lnTo>
                  <a:pt x="57195" y="26936"/>
                </a:lnTo>
                <a:lnTo>
                  <a:pt x="26954" y="57168"/>
                </a:lnTo>
                <a:lnTo>
                  <a:pt x="7122" y="95520"/>
                </a:lnTo>
                <a:lnTo>
                  <a:pt x="0" y="139700"/>
                </a:lnTo>
                <a:lnTo>
                  <a:pt x="0" y="698500"/>
                </a:lnTo>
                <a:lnTo>
                  <a:pt x="7122" y="742679"/>
                </a:lnTo>
                <a:lnTo>
                  <a:pt x="26954" y="781031"/>
                </a:lnTo>
                <a:lnTo>
                  <a:pt x="57195" y="811263"/>
                </a:lnTo>
                <a:lnTo>
                  <a:pt x="95544" y="831083"/>
                </a:lnTo>
                <a:lnTo>
                  <a:pt x="139700" y="838200"/>
                </a:lnTo>
                <a:lnTo>
                  <a:pt x="8286496" y="838200"/>
                </a:lnTo>
                <a:lnTo>
                  <a:pt x="8330675" y="831083"/>
                </a:lnTo>
                <a:lnTo>
                  <a:pt x="8369027" y="811263"/>
                </a:lnTo>
                <a:lnTo>
                  <a:pt x="8399259" y="781031"/>
                </a:lnTo>
                <a:lnTo>
                  <a:pt x="8419079" y="742679"/>
                </a:lnTo>
                <a:lnTo>
                  <a:pt x="8426196" y="698500"/>
                </a:lnTo>
                <a:lnTo>
                  <a:pt x="8426196" y="139700"/>
                </a:lnTo>
                <a:lnTo>
                  <a:pt x="8419079" y="95520"/>
                </a:lnTo>
                <a:lnTo>
                  <a:pt x="8399259" y="57168"/>
                </a:lnTo>
                <a:lnTo>
                  <a:pt x="8369027" y="26936"/>
                </a:lnTo>
                <a:lnTo>
                  <a:pt x="8330675" y="7116"/>
                </a:lnTo>
                <a:lnTo>
                  <a:pt x="8286496" y="0"/>
                </a:lnTo>
                <a:close/>
              </a:path>
            </a:pathLst>
          </a:custGeom>
          <a:solidFill>
            <a:srgbClr val="EBF0DE"/>
          </a:solidFill>
        </p:spPr>
        <p:txBody>
          <a:bodyPr wrap="square" lIns="0" tIns="0" rIns="0" bIns="0" rtlCol="0"/>
          <a:lstStyle/>
          <a:p>
            <a:pPr marL="12700">
              <a:lnSpc>
                <a:spcPct val="100000"/>
              </a:lnSpc>
              <a:spcBef>
                <a:spcPts val="35"/>
              </a:spcBef>
            </a:pPr>
            <a:r>
              <a:rPr lang="en-US" altLang="zh-TW" sz="1600" b="1" dirty="0">
                <a:solidFill>
                  <a:srgbClr val="718E39"/>
                </a:solidFill>
                <a:latin typeface="華康棒棒體W5" panose="040F0509000000000000" pitchFamily="81" charset="-120"/>
                <a:ea typeface="華康棒棒體W5" panose="040F0509000000000000" pitchFamily="81" charset="-120"/>
                <a:cs typeface="Times New Roman"/>
              </a:rPr>
              <a:t>Step3</a:t>
            </a:r>
            <a:r>
              <a:rPr lang="zh-TW" altLang="en-US" sz="1600" b="1" spc="65" dirty="0">
                <a:solidFill>
                  <a:srgbClr val="718E39"/>
                </a:solidFill>
                <a:latin typeface="華康棒棒體W5" panose="040F0509000000000000" pitchFamily="81" charset="-120"/>
                <a:ea typeface="華康棒棒體W5" panose="040F0509000000000000" pitchFamily="81" charset="-120"/>
                <a:cs typeface="Times New Roman"/>
              </a:rPr>
              <a:t> </a:t>
            </a:r>
          </a:p>
          <a:p>
            <a:pPr marL="12700">
              <a:lnSpc>
                <a:spcPct val="100000"/>
              </a:lnSpc>
              <a:spcBef>
                <a:spcPts val="35"/>
              </a:spcBef>
            </a:pPr>
            <a:r>
              <a:rPr lang="zh-TW" altLang="en-US" sz="1600" spc="-10" dirty="0">
                <a:latin typeface="華康棒棒體W5" panose="040F0509000000000000" pitchFamily="81" charset="-120"/>
                <a:ea typeface="華康棒棒體W5" panose="040F0509000000000000" pitchFamily="81" charset="-120"/>
                <a:cs typeface="Microsoft JhengHei"/>
              </a:rPr>
              <a:t>請</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計畫主持人最遲於</a:t>
            </a:r>
            <a:r>
              <a:rPr lang="en-US" altLang="zh-TW" sz="1600" b="1" u="sng" spc="-4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115</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年</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3</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月</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19</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日</a:t>
            </a:r>
            <a:r>
              <a:rPr lang="en-US" altLang="zh-TW"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23</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點</a:t>
            </a:r>
            <a:r>
              <a:rPr lang="en-US" altLang="zh-TW"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59</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分前，登入填寫計畫申請內容及上傳實習合作意向書或合約書至本計畫資訊網，</a:t>
            </a:r>
            <a:r>
              <a:rPr lang="zh-TW" altLang="en-US" sz="1600" dirty="0">
                <a:latin typeface="華康棒棒體W5" panose="040F0509000000000000" pitchFamily="81" charset="-120"/>
                <a:ea typeface="華康棒棒體W5" panose="040F0509000000000000" pitchFamily="81" charset="-120"/>
                <a:cs typeface="Microsoft JhengHei"/>
              </a:rPr>
              <a:t>資料確認無誤後請按</a:t>
            </a:r>
            <a:r>
              <a:rPr lang="zh-TW" altLang="en-US" sz="1600" b="1" dirty="0">
                <a:solidFill>
                  <a:srgbClr val="C00000"/>
                </a:solidFill>
                <a:latin typeface="華康棒棒體W5" panose="040F0509000000000000" pitchFamily="81" charset="-120"/>
                <a:ea typeface="華康棒棒體W5" panose="040F0509000000000000" pitchFamily="81" charset="-120"/>
                <a:cs typeface="Microsoft JhengHei"/>
              </a:rPr>
              <a:t>「送出」</a:t>
            </a:r>
            <a:r>
              <a:rPr lang="zh-TW" altLang="en-US" sz="1600" spc="-10" dirty="0">
                <a:latin typeface="華康棒棒體W5" panose="040F0509000000000000" pitchFamily="81" charset="-120"/>
                <a:ea typeface="華康棒棒體W5" panose="040F0509000000000000" pitchFamily="81" charset="-120"/>
                <a:cs typeface="Microsoft JhengHei"/>
              </a:rPr>
              <a:t>鍵完成申請。</a:t>
            </a:r>
            <a:endParaRPr lang="zh-TW" altLang="en-US" sz="1600" dirty="0">
              <a:latin typeface="Times New Roman"/>
              <a:cs typeface="Times New Roman"/>
            </a:endParaRPr>
          </a:p>
        </p:txBody>
      </p:sp>
      <p:sp>
        <p:nvSpPr>
          <p:cNvPr id="12" name="object 4">
            <a:extLst>
              <a:ext uri="{FF2B5EF4-FFF2-40B4-BE49-F238E27FC236}">
                <a16:creationId xmlns:a16="http://schemas.microsoft.com/office/drawing/2014/main" id="{ACCEF2B7-6BC4-4495-8CFF-3AB1D7A37E0A}"/>
              </a:ext>
            </a:extLst>
          </p:cNvPr>
          <p:cNvSpPr/>
          <p:nvPr/>
        </p:nvSpPr>
        <p:spPr>
          <a:xfrm>
            <a:off x="383316" y="5426610"/>
            <a:ext cx="8426450" cy="1181455"/>
          </a:xfrm>
          <a:custGeom>
            <a:avLst/>
            <a:gdLst/>
            <a:ahLst/>
            <a:cxnLst/>
            <a:rect l="l" t="t" r="r" b="b"/>
            <a:pathLst>
              <a:path w="8426450" h="838200">
                <a:moveTo>
                  <a:pt x="8286496" y="0"/>
                </a:moveTo>
                <a:lnTo>
                  <a:pt x="139700" y="0"/>
                </a:lnTo>
                <a:lnTo>
                  <a:pt x="95544" y="7116"/>
                </a:lnTo>
                <a:lnTo>
                  <a:pt x="57195" y="26936"/>
                </a:lnTo>
                <a:lnTo>
                  <a:pt x="26954" y="57168"/>
                </a:lnTo>
                <a:lnTo>
                  <a:pt x="7122" y="95520"/>
                </a:lnTo>
                <a:lnTo>
                  <a:pt x="0" y="139700"/>
                </a:lnTo>
                <a:lnTo>
                  <a:pt x="0" y="698500"/>
                </a:lnTo>
                <a:lnTo>
                  <a:pt x="7122" y="742679"/>
                </a:lnTo>
                <a:lnTo>
                  <a:pt x="26954" y="781031"/>
                </a:lnTo>
                <a:lnTo>
                  <a:pt x="57195" y="811263"/>
                </a:lnTo>
                <a:lnTo>
                  <a:pt x="95544" y="831083"/>
                </a:lnTo>
                <a:lnTo>
                  <a:pt x="139700" y="838200"/>
                </a:lnTo>
                <a:lnTo>
                  <a:pt x="8286496" y="838200"/>
                </a:lnTo>
                <a:lnTo>
                  <a:pt x="8330675" y="831083"/>
                </a:lnTo>
                <a:lnTo>
                  <a:pt x="8369027" y="811263"/>
                </a:lnTo>
                <a:lnTo>
                  <a:pt x="8399259" y="781031"/>
                </a:lnTo>
                <a:lnTo>
                  <a:pt x="8419079" y="742679"/>
                </a:lnTo>
                <a:lnTo>
                  <a:pt x="8426196" y="698500"/>
                </a:lnTo>
                <a:lnTo>
                  <a:pt x="8426196" y="139700"/>
                </a:lnTo>
                <a:lnTo>
                  <a:pt x="8419079" y="95520"/>
                </a:lnTo>
                <a:lnTo>
                  <a:pt x="8399259" y="57168"/>
                </a:lnTo>
                <a:lnTo>
                  <a:pt x="8369027" y="26936"/>
                </a:lnTo>
                <a:lnTo>
                  <a:pt x="8330675" y="7116"/>
                </a:lnTo>
                <a:lnTo>
                  <a:pt x="8286496" y="0"/>
                </a:lnTo>
                <a:close/>
              </a:path>
            </a:pathLst>
          </a:custGeom>
          <a:solidFill>
            <a:srgbClr val="EBF0DE"/>
          </a:solidFill>
        </p:spPr>
        <p:txBody>
          <a:bodyPr wrap="square" lIns="0" tIns="0" rIns="0" bIns="0" rtlCol="0"/>
          <a:lstStyle/>
          <a:p>
            <a:pPr marL="12700">
              <a:lnSpc>
                <a:spcPct val="100000"/>
              </a:lnSpc>
              <a:spcBef>
                <a:spcPts val="35"/>
              </a:spcBef>
            </a:pPr>
            <a:r>
              <a:rPr lang="en-US" altLang="zh-TW" sz="1600" b="1" dirty="0">
                <a:solidFill>
                  <a:srgbClr val="718E39"/>
                </a:solidFill>
                <a:latin typeface="華康棒棒體W5" panose="040F0509000000000000" pitchFamily="81" charset="-120"/>
                <a:ea typeface="華康棒棒體W5" panose="040F0509000000000000" pitchFamily="81" charset="-120"/>
                <a:cs typeface="Times New Roman"/>
              </a:rPr>
              <a:t>Step4</a:t>
            </a:r>
            <a:endParaRPr lang="zh-TW" altLang="en-US" sz="1600" b="1" spc="65" dirty="0">
              <a:solidFill>
                <a:srgbClr val="718E39"/>
              </a:solidFill>
              <a:latin typeface="華康棒棒體W5" panose="040F0509000000000000" pitchFamily="81" charset="-120"/>
              <a:ea typeface="華康棒棒體W5" panose="040F0509000000000000" pitchFamily="81" charset="-120"/>
              <a:cs typeface="Times New Roman"/>
            </a:endParaRPr>
          </a:p>
          <a:p>
            <a:pPr marL="12700">
              <a:lnSpc>
                <a:spcPct val="100000"/>
              </a:lnSpc>
              <a:spcBef>
                <a:spcPts val="35"/>
              </a:spcBef>
            </a:pP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國際處將於</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115</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年</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3</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月</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31</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日</a:t>
            </a:r>
            <a:r>
              <a:rPr lang="en-US" altLang="zh-TW"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23</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點</a:t>
            </a:r>
            <a:r>
              <a:rPr lang="en-US" altLang="zh-TW"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59</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分前完成登入填寫校級應填寫內容計畫彙整、校內呈核、用印，及上傳計畫書用印後之計畫書封面、聲明書至本計畫資訊網，</a:t>
            </a:r>
            <a:r>
              <a:rPr lang="zh-TW" altLang="en-US" sz="1600" dirty="0">
                <a:latin typeface="華康棒棒體W5" panose="040F0509000000000000" pitchFamily="81" charset="-120"/>
                <a:ea typeface="華康棒棒體W5" panose="040F0509000000000000" pitchFamily="81" charset="-120"/>
                <a:cs typeface="Microsoft JhengHei"/>
              </a:rPr>
              <a:t>資料確認無誤後請按</a:t>
            </a:r>
            <a:r>
              <a:rPr lang="zh-TW" altLang="en-US" sz="1600" b="1" dirty="0">
                <a:solidFill>
                  <a:srgbClr val="C00000"/>
                </a:solidFill>
                <a:latin typeface="華康棒棒體W5" panose="040F0509000000000000" pitchFamily="81" charset="-120"/>
                <a:ea typeface="華康棒棒體W5" panose="040F0509000000000000" pitchFamily="81" charset="-120"/>
                <a:cs typeface="Microsoft JhengHei"/>
              </a:rPr>
              <a:t>「送出」</a:t>
            </a:r>
            <a:r>
              <a:rPr lang="zh-TW" altLang="en-US" sz="1600" spc="-10" dirty="0">
                <a:latin typeface="華康棒棒體W5" panose="040F0509000000000000" pitchFamily="81" charset="-120"/>
                <a:ea typeface="華康棒棒體W5" panose="040F0509000000000000" pitchFamily="81" charset="-120"/>
                <a:cs typeface="Microsoft JhengHei"/>
              </a:rPr>
              <a:t>鍵完成申請。</a:t>
            </a:r>
            <a:endParaRPr lang="zh-TW" altLang="en-US" sz="1600" dirty="0">
              <a:latin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20133" y="1081292"/>
            <a:ext cx="8426450" cy="366508"/>
          </a:xfrm>
          <a:custGeom>
            <a:avLst/>
            <a:gdLst/>
            <a:ahLst/>
            <a:cxnLst/>
            <a:rect l="l" t="t" r="r" b="b"/>
            <a:pathLst>
              <a:path w="8426450" h="914400">
                <a:moveTo>
                  <a:pt x="8273796" y="0"/>
                </a:moveTo>
                <a:lnTo>
                  <a:pt x="152400" y="0"/>
                </a:lnTo>
                <a:lnTo>
                  <a:pt x="104226" y="7766"/>
                </a:lnTo>
                <a:lnTo>
                  <a:pt x="62391" y="29394"/>
                </a:lnTo>
                <a:lnTo>
                  <a:pt x="29402" y="62380"/>
                </a:lnTo>
                <a:lnTo>
                  <a:pt x="7768" y="104217"/>
                </a:lnTo>
                <a:lnTo>
                  <a:pt x="0" y="152400"/>
                </a:lnTo>
                <a:lnTo>
                  <a:pt x="0" y="762000"/>
                </a:lnTo>
                <a:lnTo>
                  <a:pt x="7768" y="810182"/>
                </a:lnTo>
                <a:lnTo>
                  <a:pt x="29402" y="852019"/>
                </a:lnTo>
                <a:lnTo>
                  <a:pt x="62391" y="885005"/>
                </a:lnTo>
                <a:lnTo>
                  <a:pt x="104226" y="906633"/>
                </a:lnTo>
                <a:lnTo>
                  <a:pt x="152400" y="914400"/>
                </a:lnTo>
                <a:lnTo>
                  <a:pt x="8273796" y="914400"/>
                </a:lnTo>
                <a:lnTo>
                  <a:pt x="8321978" y="906633"/>
                </a:lnTo>
                <a:lnTo>
                  <a:pt x="8363815" y="885005"/>
                </a:lnTo>
                <a:lnTo>
                  <a:pt x="8396801" y="852019"/>
                </a:lnTo>
                <a:lnTo>
                  <a:pt x="8418429" y="810182"/>
                </a:lnTo>
                <a:lnTo>
                  <a:pt x="8426196" y="762000"/>
                </a:lnTo>
                <a:lnTo>
                  <a:pt x="8426196" y="152400"/>
                </a:lnTo>
                <a:lnTo>
                  <a:pt x="8418429" y="104217"/>
                </a:lnTo>
                <a:lnTo>
                  <a:pt x="8396801" y="62380"/>
                </a:lnTo>
                <a:lnTo>
                  <a:pt x="8363815" y="29394"/>
                </a:lnTo>
                <a:lnTo>
                  <a:pt x="8321978" y="7766"/>
                </a:lnTo>
                <a:lnTo>
                  <a:pt x="8273796" y="0"/>
                </a:lnTo>
                <a:close/>
              </a:path>
            </a:pathLst>
          </a:custGeom>
          <a:solidFill>
            <a:srgbClr val="EBF0DE"/>
          </a:solidFill>
        </p:spPr>
        <p:txBody>
          <a:bodyPr wrap="square" lIns="0" tIns="0" rIns="0" bIns="0" rtlCol="0"/>
          <a:lstStyle/>
          <a:p>
            <a:pPr marL="40005">
              <a:lnSpc>
                <a:spcPct val="100000"/>
              </a:lnSpc>
              <a:spcBef>
                <a:spcPts val="780"/>
              </a:spcBef>
            </a:pPr>
            <a:r>
              <a:rPr lang="en-US" altLang="zh-TW" sz="2000" b="1" dirty="0">
                <a:solidFill>
                  <a:srgbClr val="718E39"/>
                </a:solidFill>
                <a:latin typeface="華康棒棒體W5" panose="040F0509000000000000" pitchFamily="81" charset="-120"/>
                <a:ea typeface="華康棒棒體W5" panose="040F0509000000000000" pitchFamily="81" charset="-120"/>
                <a:cs typeface="Times New Roman"/>
              </a:rPr>
              <a:t>Step1</a:t>
            </a:r>
            <a:r>
              <a:rPr lang="zh-TW" altLang="en-US" sz="2000" b="1" spc="-70" dirty="0">
                <a:solidFill>
                  <a:srgbClr val="718E39"/>
                </a:solidFill>
                <a:latin typeface="華康棒棒體W5" panose="040F0509000000000000" pitchFamily="81" charset="-120"/>
                <a:ea typeface="華康棒棒體W5" panose="040F0509000000000000" pitchFamily="81" charset="-120"/>
                <a:cs typeface="Times New Roman"/>
              </a:rPr>
              <a:t> </a:t>
            </a:r>
            <a:r>
              <a:rPr lang="zh-TW" altLang="en-US" sz="1800" b="1" dirty="0">
                <a:latin typeface="華康棒棒體W5" panose="040F0509000000000000" pitchFamily="81" charset="-120"/>
                <a:ea typeface="華康棒棒體W5" panose="040F0509000000000000" pitchFamily="81" charset="-120"/>
                <a:cs typeface="Microsoft JhengHei"/>
              </a:rPr>
              <a:t>請計畫主持人於</a:t>
            </a:r>
            <a:r>
              <a:rPr lang="en-US" altLang="zh-TW" sz="1800" b="1" u="sng" spc="-3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11</a:t>
            </a:r>
            <a:r>
              <a:rPr lang="en-US" altLang="zh-TW" b="1" u="sng" spc="-3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5</a:t>
            </a:r>
            <a:r>
              <a:rPr lang="zh-TW" altLang="en-US"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年</a:t>
            </a:r>
            <a:r>
              <a:rPr lang="en-US" altLang="zh-TW"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8</a:t>
            </a:r>
            <a:r>
              <a:rPr lang="zh-TW" altLang="en-US"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月</a:t>
            </a:r>
            <a:r>
              <a:rPr lang="en-US" altLang="zh-TW"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20</a:t>
            </a:r>
            <a:r>
              <a:rPr lang="zh-TW" altLang="en-US" sz="1800" b="1" u="sng" spc="-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日前繳交以下紙本申請資料</a:t>
            </a:r>
            <a:endParaRPr lang="zh-TW" altLang="en-US" sz="1800" dirty="0">
              <a:latin typeface="華康棒棒體W5" panose="040F0509000000000000" pitchFamily="81" charset="-120"/>
              <a:ea typeface="華康棒棒體W5" panose="040F0509000000000000" pitchFamily="81" charset="-120"/>
              <a:cs typeface="Microsoft JhengHei"/>
            </a:endParaRPr>
          </a:p>
        </p:txBody>
      </p:sp>
      <p:sp>
        <p:nvSpPr>
          <p:cNvPr id="4" name="object 4"/>
          <p:cNvSpPr/>
          <p:nvPr/>
        </p:nvSpPr>
        <p:spPr>
          <a:xfrm>
            <a:off x="335474" y="3469028"/>
            <a:ext cx="8503725" cy="940715"/>
          </a:xfrm>
          <a:custGeom>
            <a:avLst/>
            <a:gdLst/>
            <a:ahLst/>
            <a:cxnLst/>
            <a:rect l="l" t="t" r="r" b="b"/>
            <a:pathLst>
              <a:path w="8426450" h="838200">
                <a:moveTo>
                  <a:pt x="8286496" y="0"/>
                </a:moveTo>
                <a:lnTo>
                  <a:pt x="139700" y="0"/>
                </a:lnTo>
                <a:lnTo>
                  <a:pt x="95544" y="7116"/>
                </a:lnTo>
                <a:lnTo>
                  <a:pt x="57195" y="26936"/>
                </a:lnTo>
                <a:lnTo>
                  <a:pt x="26954" y="57168"/>
                </a:lnTo>
                <a:lnTo>
                  <a:pt x="7122" y="95520"/>
                </a:lnTo>
                <a:lnTo>
                  <a:pt x="0" y="139700"/>
                </a:lnTo>
                <a:lnTo>
                  <a:pt x="0" y="698500"/>
                </a:lnTo>
                <a:lnTo>
                  <a:pt x="7122" y="742679"/>
                </a:lnTo>
                <a:lnTo>
                  <a:pt x="26954" y="781031"/>
                </a:lnTo>
                <a:lnTo>
                  <a:pt x="57195" y="811263"/>
                </a:lnTo>
                <a:lnTo>
                  <a:pt x="95544" y="831083"/>
                </a:lnTo>
                <a:lnTo>
                  <a:pt x="139700" y="838200"/>
                </a:lnTo>
                <a:lnTo>
                  <a:pt x="8286496" y="838200"/>
                </a:lnTo>
                <a:lnTo>
                  <a:pt x="8330675" y="831083"/>
                </a:lnTo>
                <a:lnTo>
                  <a:pt x="8369027" y="811263"/>
                </a:lnTo>
                <a:lnTo>
                  <a:pt x="8399259" y="781031"/>
                </a:lnTo>
                <a:lnTo>
                  <a:pt x="8419079" y="742679"/>
                </a:lnTo>
                <a:lnTo>
                  <a:pt x="8426196" y="698500"/>
                </a:lnTo>
                <a:lnTo>
                  <a:pt x="8426196" y="139700"/>
                </a:lnTo>
                <a:lnTo>
                  <a:pt x="8419079" y="95520"/>
                </a:lnTo>
                <a:lnTo>
                  <a:pt x="8399259" y="57168"/>
                </a:lnTo>
                <a:lnTo>
                  <a:pt x="8369027" y="26936"/>
                </a:lnTo>
                <a:lnTo>
                  <a:pt x="8330675" y="7116"/>
                </a:lnTo>
                <a:lnTo>
                  <a:pt x="8286496" y="0"/>
                </a:lnTo>
                <a:close/>
              </a:path>
            </a:pathLst>
          </a:custGeom>
          <a:solidFill>
            <a:srgbClr val="EBF0DE"/>
          </a:solidFill>
        </p:spPr>
        <p:txBody>
          <a:bodyPr wrap="square" lIns="0" tIns="0" rIns="0" bIns="0" rtlCol="0"/>
          <a:lstStyle/>
          <a:p>
            <a:pPr marL="12700">
              <a:lnSpc>
                <a:spcPct val="100000"/>
              </a:lnSpc>
              <a:spcBef>
                <a:spcPts val="1200"/>
              </a:spcBef>
            </a:pPr>
            <a:r>
              <a:rPr lang="en-US" altLang="zh-TW" sz="2000" b="1" spc="-10" dirty="0">
                <a:solidFill>
                  <a:srgbClr val="718E39"/>
                </a:solidFill>
                <a:latin typeface="華康棒棒體W5" panose="040F0509000000000000" pitchFamily="81" charset="-120"/>
                <a:ea typeface="華康棒棒體W5" panose="040F0509000000000000" pitchFamily="81" charset="-120"/>
                <a:cs typeface="Times New Roman"/>
              </a:rPr>
              <a:t>Step2</a:t>
            </a:r>
            <a:endParaRPr lang="zh-TW" altLang="en-US" sz="2000" b="1" spc="-10" dirty="0">
              <a:solidFill>
                <a:srgbClr val="718E39"/>
              </a:solidFill>
              <a:latin typeface="華康棒棒體W5" panose="040F0509000000000000" pitchFamily="81" charset="-120"/>
              <a:ea typeface="華康棒棒體W5" panose="040F0509000000000000" pitchFamily="81" charset="-120"/>
              <a:cs typeface="Times New Roman"/>
            </a:endParaRPr>
          </a:p>
          <a:p>
            <a:pPr marL="12700">
              <a:lnSpc>
                <a:spcPct val="100000"/>
              </a:lnSpc>
              <a:spcBef>
                <a:spcPts val="600"/>
              </a:spcBef>
            </a:pPr>
            <a:r>
              <a:rPr lang="zh-TW" altLang="en-US" sz="1600" spc="-35" dirty="0">
                <a:latin typeface="華康棒棒體W5" panose="040F0509000000000000" pitchFamily="81" charset="-120"/>
                <a:ea typeface="華康棒棒體W5" panose="040F0509000000000000" pitchFamily="81" charset="-120"/>
                <a:cs typeface="Times New Roman"/>
              </a:rPr>
              <a:t>經國際及兩岸事務處進行資料檢核無誤或經審查通過後，即開通計畫資訊網中計畫主持人專用帳號，供計畫主持人至線上填寫計畫申請書。</a:t>
            </a:r>
          </a:p>
        </p:txBody>
      </p:sp>
      <p:sp>
        <p:nvSpPr>
          <p:cNvPr id="5" name="object 5"/>
          <p:cNvSpPr txBox="1"/>
          <p:nvPr/>
        </p:nvSpPr>
        <p:spPr>
          <a:xfrm>
            <a:off x="623417" y="1506952"/>
            <a:ext cx="7560945" cy="1962076"/>
          </a:xfrm>
          <a:prstGeom prst="rect">
            <a:avLst/>
          </a:prstGeom>
        </p:spPr>
        <p:txBody>
          <a:bodyPr vert="horz" wrap="square" lIns="0" tIns="99060" rIns="0" bIns="0" rtlCol="0">
            <a:spAutoFit/>
          </a:bodyPr>
          <a:lstStyle/>
          <a:p>
            <a:pPr marL="403225">
              <a:lnSpc>
                <a:spcPct val="100000"/>
              </a:lnSpc>
              <a:spcBef>
                <a:spcPts val="1200"/>
              </a:spcBef>
            </a:pPr>
            <a:r>
              <a:rPr sz="1600" b="1" dirty="0">
                <a:solidFill>
                  <a:srgbClr val="C00000"/>
                </a:solidFill>
                <a:latin typeface="華康棒棒體W5" panose="040F0509000000000000" pitchFamily="81" charset="-120"/>
                <a:ea typeface="華康棒棒體W5" panose="040F0509000000000000" pitchFamily="81" charset="-120"/>
                <a:cs typeface="Wingdings"/>
              </a:rPr>
              <a:t></a:t>
            </a:r>
            <a:r>
              <a:rPr sz="1600" dirty="0">
                <a:solidFill>
                  <a:srgbClr val="C00000"/>
                </a:solidFill>
                <a:latin typeface="華康棒棒體W5" panose="040F0509000000000000" pitchFamily="81" charset="-120"/>
                <a:ea typeface="華康棒棒體W5" panose="040F0509000000000000" pitchFamily="81" charset="-120"/>
                <a:cs typeface="Times New Roman"/>
              </a:rPr>
              <a:t> </a:t>
            </a:r>
            <a:r>
              <a:rPr sz="1600" b="1" spc="-20" dirty="0" err="1">
                <a:solidFill>
                  <a:srgbClr val="C00000"/>
                </a:solidFill>
                <a:latin typeface="華康棒棒體W5" panose="040F0509000000000000" pitchFamily="81" charset="-120"/>
                <a:ea typeface="華康棒棒體W5" panose="040F0509000000000000" pitchFamily="81" charset="-120"/>
                <a:cs typeface="Microsoft JhengHei"/>
              </a:rPr>
              <a:t>計畫申請書</a:t>
            </a:r>
            <a:endParaRPr sz="1600" dirty="0">
              <a:latin typeface="華康棒棒體W5" panose="040F0509000000000000" pitchFamily="81" charset="-120"/>
              <a:ea typeface="華康棒棒體W5" panose="040F0509000000000000" pitchFamily="81" charset="-120"/>
              <a:cs typeface="Microsoft JhengHei"/>
            </a:endParaRPr>
          </a:p>
          <a:p>
            <a:pPr marL="403225">
              <a:lnSpc>
                <a:spcPct val="100000"/>
              </a:lnSpc>
              <a:spcBef>
                <a:spcPts val="600"/>
              </a:spcBef>
            </a:pPr>
            <a:r>
              <a:rPr sz="1600" b="1" dirty="0">
                <a:solidFill>
                  <a:srgbClr val="C00000"/>
                </a:solidFill>
                <a:latin typeface="華康棒棒體W5" panose="040F0509000000000000" pitchFamily="81" charset="-120"/>
                <a:ea typeface="華康棒棒體W5" panose="040F0509000000000000" pitchFamily="81" charset="-120"/>
                <a:cs typeface="Wingdings"/>
              </a:rPr>
              <a:t></a:t>
            </a:r>
            <a:r>
              <a:rPr sz="1600" spc="480" dirty="0">
                <a:solidFill>
                  <a:srgbClr val="C00000"/>
                </a:solidFill>
                <a:latin typeface="華康棒棒體W5" panose="040F0509000000000000" pitchFamily="81" charset="-120"/>
                <a:ea typeface="華康棒棒體W5" panose="040F0509000000000000" pitchFamily="81" charset="-120"/>
                <a:cs typeface="Times New Roman"/>
              </a:rPr>
              <a:t> </a:t>
            </a:r>
            <a:r>
              <a:rPr sz="1600" b="1" spc="-10" dirty="0">
                <a:solidFill>
                  <a:srgbClr val="C00000"/>
                </a:solidFill>
                <a:latin typeface="華康棒棒體W5" panose="040F0509000000000000" pitchFamily="81" charset="-120"/>
                <a:ea typeface="華康棒棒體W5" panose="040F0509000000000000" pitchFamily="81" charset="-120"/>
                <a:cs typeface="Microsoft JhengHei"/>
              </a:rPr>
              <a:t>經費預估表</a:t>
            </a:r>
            <a:endParaRPr sz="1600" dirty="0">
              <a:latin typeface="華康棒棒體W5" panose="040F0509000000000000" pitchFamily="81" charset="-120"/>
              <a:ea typeface="華康棒棒體W5" panose="040F0509000000000000" pitchFamily="81" charset="-120"/>
              <a:cs typeface="Microsoft JhengHei"/>
            </a:endParaRPr>
          </a:p>
          <a:p>
            <a:pPr marL="403225">
              <a:lnSpc>
                <a:spcPct val="100000"/>
              </a:lnSpc>
              <a:spcBef>
                <a:spcPts val="600"/>
              </a:spcBef>
            </a:pPr>
            <a:r>
              <a:rPr sz="1600" b="1" dirty="0">
                <a:solidFill>
                  <a:srgbClr val="C00000"/>
                </a:solidFill>
                <a:latin typeface="華康棒棒體W5" panose="040F0509000000000000" pitchFamily="81" charset="-120"/>
                <a:ea typeface="華康棒棒體W5" panose="040F0509000000000000" pitchFamily="81" charset="-120"/>
                <a:cs typeface="Wingdings"/>
              </a:rPr>
              <a:t></a:t>
            </a:r>
            <a:r>
              <a:rPr sz="1600" spc="5" dirty="0">
                <a:solidFill>
                  <a:srgbClr val="C00000"/>
                </a:solidFill>
                <a:latin typeface="華康棒棒體W5" panose="040F0509000000000000" pitchFamily="81" charset="-120"/>
                <a:ea typeface="華康棒棒體W5" panose="040F0509000000000000" pitchFamily="81" charset="-120"/>
                <a:cs typeface="Times New Roman"/>
              </a:rPr>
              <a:t> </a:t>
            </a:r>
            <a:r>
              <a:rPr sz="1600" b="1" dirty="0" err="1">
                <a:solidFill>
                  <a:srgbClr val="C00000"/>
                </a:solidFill>
                <a:latin typeface="華康棒棒體W5" panose="040F0509000000000000" pitchFamily="81" charset="-120"/>
                <a:ea typeface="華康棒棒體W5" panose="040F0509000000000000" pitchFamily="81" charset="-120"/>
                <a:cs typeface="Microsoft JhengHei"/>
              </a:rPr>
              <a:t>實習合作意向書</a:t>
            </a:r>
            <a:r>
              <a:rPr sz="1600" b="1" spc="-10" dirty="0">
                <a:solidFill>
                  <a:srgbClr val="C00000"/>
                </a:solidFill>
                <a:latin typeface="華康棒棒體W5" panose="040F0509000000000000" pitchFamily="81" charset="-120"/>
                <a:ea typeface="華康棒棒體W5" panose="040F0509000000000000" pitchFamily="81" charset="-120"/>
                <a:cs typeface="Times New Roman"/>
              </a:rPr>
              <a:t>(MOU)</a:t>
            </a:r>
            <a:r>
              <a:rPr sz="1600" b="1" spc="-15" dirty="0">
                <a:solidFill>
                  <a:srgbClr val="C00000"/>
                </a:solidFill>
                <a:latin typeface="華康棒棒體W5" panose="040F0509000000000000" pitchFamily="81" charset="-120"/>
                <a:ea typeface="華康棒棒體W5" panose="040F0509000000000000" pitchFamily="81" charset="-120"/>
                <a:cs typeface="Microsoft JhengHei"/>
              </a:rPr>
              <a:t>或實習合約書</a:t>
            </a:r>
            <a:endParaRPr sz="1600" dirty="0">
              <a:latin typeface="華康棒棒體W5" panose="040F0509000000000000" pitchFamily="81" charset="-120"/>
              <a:ea typeface="華康棒棒體W5" panose="040F0509000000000000" pitchFamily="81" charset="-120"/>
              <a:cs typeface="Microsoft JhengHei"/>
            </a:endParaRPr>
          </a:p>
          <a:p>
            <a:pPr marL="735330">
              <a:lnSpc>
                <a:spcPct val="100000"/>
              </a:lnSpc>
              <a:spcBef>
                <a:spcPts val="600"/>
              </a:spcBef>
            </a:pPr>
            <a:r>
              <a:rPr sz="1600" b="1" spc="50" dirty="0">
                <a:solidFill>
                  <a:srgbClr val="C00000"/>
                </a:solidFill>
                <a:latin typeface="華康棒棒體W5" panose="040F0509000000000000" pitchFamily="81" charset="-120"/>
                <a:ea typeface="華康棒棒體W5" panose="040F0509000000000000" pitchFamily="81" charset="-120"/>
                <a:cs typeface="Microsoft JhengHei"/>
              </a:rPr>
              <a:t>(</a:t>
            </a:r>
            <a:r>
              <a:rPr sz="1600" b="1" dirty="0">
                <a:solidFill>
                  <a:srgbClr val="C00000"/>
                </a:solidFill>
                <a:latin typeface="華康棒棒體W5" panose="040F0509000000000000" pitchFamily="81" charset="-120"/>
                <a:ea typeface="華康棒棒體W5" panose="040F0509000000000000" pitchFamily="81" charset="-120"/>
                <a:cs typeface="Microsoft JhengHei"/>
              </a:rPr>
              <a:t>需完成雙方用印，如為非英文之外文，應併附中譯</a:t>
            </a:r>
            <a:r>
              <a:rPr sz="1600" b="1" spc="-25" dirty="0">
                <a:solidFill>
                  <a:srgbClr val="C00000"/>
                </a:solidFill>
                <a:latin typeface="華康棒棒體W5" panose="040F0509000000000000" pitchFamily="81" charset="-120"/>
                <a:ea typeface="華康棒棒體W5" panose="040F0509000000000000" pitchFamily="81" charset="-120"/>
                <a:cs typeface="Microsoft JhengHei"/>
              </a:rPr>
              <a:t>文)</a:t>
            </a:r>
            <a:endParaRPr sz="1600" dirty="0">
              <a:latin typeface="華康棒棒體W5" panose="040F0509000000000000" pitchFamily="81" charset="-120"/>
              <a:ea typeface="華康棒棒體W5" panose="040F0509000000000000" pitchFamily="81" charset="-120"/>
              <a:cs typeface="Microsoft JhengHei"/>
            </a:endParaRPr>
          </a:p>
          <a:p>
            <a:pPr marL="403225">
              <a:lnSpc>
                <a:spcPct val="100000"/>
              </a:lnSpc>
              <a:spcBef>
                <a:spcPts val="600"/>
              </a:spcBef>
              <a:tabLst>
                <a:tab pos="860425" algn="l"/>
              </a:tabLst>
            </a:pPr>
            <a:r>
              <a:rPr sz="1600" b="1" spc="-50" dirty="0">
                <a:solidFill>
                  <a:srgbClr val="C00000"/>
                </a:solidFill>
                <a:latin typeface="華康棒棒體W5" panose="040F0509000000000000" pitchFamily="81" charset="-120"/>
                <a:ea typeface="華康棒棒體W5" panose="040F0509000000000000" pitchFamily="81" charset="-120"/>
                <a:cs typeface="Wingdings"/>
              </a:rPr>
              <a:t></a:t>
            </a:r>
            <a:r>
              <a:rPr sz="1600" dirty="0">
                <a:solidFill>
                  <a:srgbClr val="C00000"/>
                </a:solidFill>
                <a:latin typeface="華康棒棒體W5" panose="040F0509000000000000" pitchFamily="81" charset="-120"/>
                <a:ea typeface="華康棒棒體W5" panose="040F0509000000000000" pitchFamily="81" charset="-120"/>
                <a:cs typeface="Times New Roman"/>
              </a:rPr>
              <a:t>	</a:t>
            </a:r>
            <a:r>
              <a:rPr sz="1600" b="1" spc="-10" dirty="0">
                <a:solidFill>
                  <a:srgbClr val="C00000"/>
                </a:solidFill>
                <a:latin typeface="華康棒棒體W5" panose="040F0509000000000000" pitchFamily="81" charset="-120"/>
                <a:ea typeface="華康棒棒體W5" panose="040F0509000000000000" pitchFamily="81" charset="-120"/>
                <a:cs typeface="Microsoft JhengHei"/>
              </a:rPr>
              <a:t>主持人聲明書</a:t>
            </a:r>
            <a:endParaRPr sz="1600" dirty="0">
              <a:latin typeface="華康棒棒體W5" panose="040F0509000000000000" pitchFamily="81" charset="-120"/>
              <a:ea typeface="華康棒棒體W5" panose="040F0509000000000000" pitchFamily="81" charset="-120"/>
              <a:cs typeface="Microsoft JhengHei"/>
            </a:endParaRPr>
          </a:p>
          <a:p>
            <a:pPr marL="403225">
              <a:lnSpc>
                <a:spcPct val="100000"/>
              </a:lnSpc>
              <a:spcBef>
                <a:spcPts val="600"/>
              </a:spcBef>
            </a:pPr>
            <a:r>
              <a:rPr sz="1600" dirty="0">
                <a:latin typeface="華康棒棒體W5" panose="040F0509000000000000" pitchFamily="81" charset="-120"/>
                <a:ea typeface="華康棒棒體W5" panose="040F0509000000000000" pitchFamily="81" charset="-120"/>
                <a:cs typeface="Wingdings"/>
              </a:rPr>
              <a:t></a:t>
            </a:r>
            <a:r>
              <a:rPr sz="1600" spc="40" dirty="0">
                <a:latin typeface="華康棒棒體W5" panose="040F0509000000000000" pitchFamily="81" charset="-120"/>
                <a:ea typeface="華康棒棒體W5" panose="040F0509000000000000" pitchFamily="81" charset="-120"/>
                <a:cs typeface="Times New Roman"/>
              </a:rPr>
              <a:t> </a:t>
            </a:r>
            <a:r>
              <a:rPr sz="1600" dirty="0" err="1">
                <a:latin typeface="華康棒棒體W5" panose="040F0509000000000000" pitchFamily="81" charset="-120"/>
                <a:ea typeface="華康棒棒體W5" panose="040F0509000000000000" pitchFamily="81" charset="-120"/>
                <a:cs typeface="Microsoft JhengHei"/>
              </a:rPr>
              <a:t>選送他校生之同意書</a:t>
            </a:r>
            <a:r>
              <a:rPr sz="1600" spc="-25" dirty="0" err="1">
                <a:latin typeface="華康棒棒體W5" panose="040F0509000000000000" pitchFamily="81" charset="-120"/>
                <a:ea typeface="華康棒棒體W5" panose="040F0509000000000000" pitchFamily="81" charset="-120"/>
                <a:cs typeface="Microsoft JhengHei"/>
              </a:rPr>
              <a:t>（未選送他校生則不需繳交</a:t>
            </a:r>
            <a:r>
              <a:rPr sz="1600" spc="-50" dirty="0">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p:txBody>
      </p:sp>
      <p:grpSp>
        <p:nvGrpSpPr>
          <p:cNvPr id="6" name="object 6"/>
          <p:cNvGrpSpPr/>
          <p:nvPr/>
        </p:nvGrpSpPr>
        <p:grpSpPr>
          <a:xfrm>
            <a:off x="452627" y="228600"/>
            <a:ext cx="739140" cy="668020"/>
            <a:chOff x="452627" y="228600"/>
            <a:chExt cx="739140" cy="668020"/>
          </a:xfrm>
        </p:grpSpPr>
        <p:sp>
          <p:nvSpPr>
            <p:cNvPr id="7" name="object 7"/>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8" name="object 8"/>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FFD34A"/>
            </a:solidFill>
          </p:spPr>
          <p:txBody>
            <a:bodyPr wrap="square" lIns="0" tIns="0" rIns="0" bIns="0" rtlCol="0"/>
            <a:lstStyle/>
            <a:p>
              <a:endParaRPr/>
            </a:p>
          </p:txBody>
        </p:sp>
        <p:sp>
          <p:nvSpPr>
            <p:cNvPr id="9" name="object 9"/>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0" name="object 10"/>
          <p:cNvSpPr txBox="1">
            <a:spLocks noGrp="1"/>
          </p:cNvSpPr>
          <p:nvPr>
            <p:ph type="title"/>
          </p:nvPr>
        </p:nvSpPr>
        <p:spPr>
          <a:xfrm>
            <a:off x="623416" y="204977"/>
            <a:ext cx="8426450" cy="689932"/>
          </a:xfrm>
          <a:prstGeom prst="rect">
            <a:avLst/>
          </a:prstGeom>
        </p:spPr>
        <p:txBody>
          <a:bodyPr vert="horz" wrap="square" lIns="0" tIns="12700" rIns="0" bIns="0" rtlCol="0">
            <a:spAutoFit/>
          </a:bodyPr>
          <a:lstStyle/>
          <a:p>
            <a:pPr marL="12700">
              <a:lnSpc>
                <a:spcPct val="100000"/>
              </a:lnSpc>
              <a:spcBef>
                <a:spcPts val="100"/>
              </a:spcBef>
              <a:tabLst>
                <a:tab pos="683895" algn="l"/>
              </a:tabLst>
            </a:pPr>
            <a:r>
              <a:rPr sz="4800" b="0" spc="-37" baseline="3472" dirty="0">
                <a:solidFill>
                  <a:srgbClr val="FFFFFF"/>
                </a:solidFill>
                <a:latin typeface="Impact"/>
                <a:cs typeface="Impact"/>
              </a:rPr>
              <a:t>02</a:t>
            </a:r>
            <a:r>
              <a:rPr sz="4800" b="0" baseline="3472" dirty="0">
                <a:solidFill>
                  <a:srgbClr val="FFFFFF"/>
                </a:solidFill>
                <a:latin typeface="Impact"/>
                <a:cs typeface="Impact"/>
              </a:rPr>
              <a:t>	</a:t>
            </a:r>
            <a:r>
              <a:rPr sz="4400" dirty="0">
                <a:solidFill>
                  <a:srgbClr val="000000"/>
                </a:solidFill>
                <a:latin typeface="華康棒棒體W5" panose="040F0509000000000000" pitchFamily="81" charset="-120"/>
                <a:ea typeface="華康棒棒體W5" panose="040F0509000000000000" pitchFamily="81" charset="-120"/>
              </a:rPr>
              <a:t>第</a:t>
            </a:r>
            <a:r>
              <a:rPr lang="zh-TW" altLang="en-US" sz="4400" dirty="0">
                <a:solidFill>
                  <a:srgbClr val="000000"/>
                </a:solidFill>
                <a:latin typeface="華康棒棒體W5" panose="040F0509000000000000" pitchFamily="81" charset="-120"/>
                <a:ea typeface="華康棒棒體W5" panose="040F0509000000000000" pitchFamily="81" charset="-120"/>
              </a:rPr>
              <a:t>二</a:t>
            </a:r>
            <a:r>
              <a:rPr sz="4400" dirty="0" err="1">
                <a:solidFill>
                  <a:srgbClr val="000000"/>
                </a:solidFill>
                <a:latin typeface="華康棒棒體W5" panose="040F0509000000000000" pitchFamily="81" charset="-120"/>
                <a:ea typeface="華康棒棒體W5" panose="040F0509000000000000" pitchFamily="81" charset="-120"/>
              </a:rPr>
              <a:t>次徵件</a:t>
            </a:r>
            <a:r>
              <a:rPr sz="4400" spc="-15" dirty="0" err="1">
                <a:latin typeface="華康棒棒體W5" panose="040F0509000000000000" pitchFamily="81" charset="-120"/>
                <a:ea typeface="華康棒棒體W5" panose="040F0509000000000000" pitchFamily="81" charset="-120"/>
              </a:rPr>
              <a:t>申請流程</a:t>
            </a:r>
            <a:r>
              <a:rPr lang="en-US" altLang="zh-TW" sz="1400" b="1" spc="-10" dirty="0">
                <a:solidFill>
                  <a:schemeClr val="tx1"/>
                </a:solidFill>
                <a:latin typeface="華康棒棒體W5" panose="040F0509000000000000" pitchFamily="81" charset="-120"/>
                <a:ea typeface="華康棒棒體W5" panose="040F0509000000000000" pitchFamily="81" charset="-120"/>
                <a:cs typeface="Microsoft JhengHei"/>
              </a:rPr>
              <a:t>(</a:t>
            </a:r>
            <a:r>
              <a:rPr lang="zh-TW" altLang="en-US" sz="1400" b="1" spc="-25" dirty="0">
                <a:solidFill>
                  <a:schemeClr val="tx1"/>
                </a:solidFill>
                <a:latin typeface="華康棒棒體W5" panose="040F0509000000000000" pitchFamily="81" charset="-120"/>
                <a:ea typeface="華康棒棒體W5" panose="040F0509000000000000" pitchFamily="81" charset="-120"/>
                <a:cs typeface="Microsoft JhengHei"/>
              </a:rPr>
              <a:t>視當年度教育部來函開放申</a:t>
            </a:r>
            <a:r>
              <a:rPr lang="zh-TW" altLang="en-US" sz="1400" b="1" spc="-15" dirty="0">
                <a:solidFill>
                  <a:schemeClr val="tx1"/>
                </a:solidFill>
                <a:latin typeface="華康棒棒體W5" panose="040F0509000000000000" pitchFamily="81" charset="-120"/>
                <a:ea typeface="華康棒棒體W5" panose="040F0509000000000000" pitchFamily="81" charset="-120"/>
                <a:cs typeface="Microsoft JhengHei"/>
              </a:rPr>
              <a:t>請</a:t>
            </a:r>
            <a:r>
              <a:rPr lang="en-US" altLang="zh-TW" sz="1400" b="1" spc="-15" dirty="0">
                <a:solidFill>
                  <a:schemeClr val="tx1"/>
                </a:solidFill>
                <a:latin typeface="華康棒棒體W5" panose="040F0509000000000000" pitchFamily="81" charset="-120"/>
                <a:ea typeface="華康棒棒體W5" panose="040F0509000000000000" pitchFamily="81" charset="-120"/>
                <a:cs typeface="Microsoft JhengHei"/>
              </a:rPr>
              <a:t>)</a:t>
            </a:r>
            <a:endParaRPr sz="4400" dirty="0">
              <a:solidFill>
                <a:schemeClr val="tx1"/>
              </a:solidFill>
              <a:latin typeface="華康棒棒體W5" panose="040F0509000000000000" pitchFamily="81" charset="-120"/>
              <a:ea typeface="華康棒棒體W5" panose="040F0509000000000000" pitchFamily="81" charset="-120"/>
              <a:cs typeface="Impact"/>
            </a:endParaRPr>
          </a:p>
        </p:txBody>
      </p:sp>
      <p:sp>
        <p:nvSpPr>
          <p:cNvPr id="11" name="object 4"/>
          <p:cNvSpPr/>
          <p:nvPr/>
        </p:nvSpPr>
        <p:spPr>
          <a:xfrm>
            <a:off x="353885" y="4472325"/>
            <a:ext cx="8485313" cy="891703"/>
          </a:xfrm>
          <a:custGeom>
            <a:avLst/>
            <a:gdLst/>
            <a:ahLst/>
            <a:cxnLst/>
            <a:rect l="l" t="t" r="r" b="b"/>
            <a:pathLst>
              <a:path w="8426450" h="838200">
                <a:moveTo>
                  <a:pt x="8286496" y="0"/>
                </a:moveTo>
                <a:lnTo>
                  <a:pt x="139700" y="0"/>
                </a:lnTo>
                <a:lnTo>
                  <a:pt x="95544" y="7116"/>
                </a:lnTo>
                <a:lnTo>
                  <a:pt x="57195" y="26936"/>
                </a:lnTo>
                <a:lnTo>
                  <a:pt x="26954" y="57168"/>
                </a:lnTo>
                <a:lnTo>
                  <a:pt x="7122" y="95520"/>
                </a:lnTo>
                <a:lnTo>
                  <a:pt x="0" y="139700"/>
                </a:lnTo>
                <a:lnTo>
                  <a:pt x="0" y="698500"/>
                </a:lnTo>
                <a:lnTo>
                  <a:pt x="7122" y="742679"/>
                </a:lnTo>
                <a:lnTo>
                  <a:pt x="26954" y="781031"/>
                </a:lnTo>
                <a:lnTo>
                  <a:pt x="57195" y="811263"/>
                </a:lnTo>
                <a:lnTo>
                  <a:pt x="95544" y="831083"/>
                </a:lnTo>
                <a:lnTo>
                  <a:pt x="139700" y="838200"/>
                </a:lnTo>
                <a:lnTo>
                  <a:pt x="8286496" y="838200"/>
                </a:lnTo>
                <a:lnTo>
                  <a:pt x="8330675" y="831083"/>
                </a:lnTo>
                <a:lnTo>
                  <a:pt x="8369027" y="811263"/>
                </a:lnTo>
                <a:lnTo>
                  <a:pt x="8399259" y="781031"/>
                </a:lnTo>
                <a:lnTo>
                  <a:pt x="8419079" y="742679"/>
                </a:lnTo>
                <a:lnTo>
                  <a:pt x="8426196" y="698500"/>
                </a:lnTo>
                <a:lnTo>
                  <a:pt x="8426196" y="139700"/>
                </a:lnTo>
                <a:lnTo>
                  <a:pt x="8419079" y="95520"/>
                </a:lnTo>
                <a:lnTo>
                  <a:pt x="8399259" y="57168"/>
                </a:lnTo>
                <a:lnTo>
                  <a:pt x="8369027" y="26936"/>
                </a:lnTo>
                <a:lnTo>
                  <a:pt x="8330675" y="7116"/>
                </a:lnTo>
                <a:lnTo>
                  <a:pt x="8286496" y="0"/>
                </a:lnTo>
                <a:close/>
              </a:path>
            </a:pathLst>
          </a:custGeom>
          <a:solidFill>
            <a:srgbClr val="EBF0DE"/>
          </a:solidFill>
        </p:spPr>
        <p:txBody>
          <a:bodyPr wrap="square" lIns="0" tIns="0" rIns="0" bIns="0" rtlCol="0"/>
          <a:lstStyle/>
          <a:p>
            <a:pPr marL="12700">
              <a:lnSpc>
                <a:spcPct val="100000"/>
              </a:lnSpc>
              <a:spcBef>
                <a:spcPts val="35"/>
              </a:spcBef>
            </a:pPr>
            <a:r>
              <a:rPr lang="en-US" altLang="zh-TW" sz="1600" b="1" dirty="0">
                <a:solidFill>
                  <a:srgbClr val="718E39"/>
                </a:solidFill>
                <a:latin typeface="華康棒棒體W5" panose="040F0509000000000000" pitchFamily="81" charset="-120"/>
                <a:ea typeface="華康棒棒體W5" panose="040F0509000000000000" pitchFamily="81" charset="-120"/>
                <a:cs typeface="Times New Roman"/>
              </a:rPr>
              <a:t>Step3</a:t>
            </a:r>
            <a:r>
              <a:rPr lang="zh-TW" altLang="en-US" sz="1600" b="1" spc="65" dirty="0">
                <a:solidFill>
                  <a:srgbClr val="718E39"/>
                </a:solidFill>
                <a:latin typeface="華康棒棒體W5" panose="040F0509000000000000" pitchFamily="81" charset="-120"/>
                <a:ea typeface="華康棒棒體W5" panose="040F0509000000000000" pitchFamily="81" charset="-120"/>
                <a:cs typeface="Times New Roman"/>
              </a:rPr>
              <a:t> </a:t>
            </a:r>
          </a:p>
          <a:p>
            <a:pPr marL="12700">
              <a:lnSpc>
                <a:spcPct val="100000"/>
              </a:lnSpc>
              <a:spcBef>
                <a:spcPts val="35"/>
              </a:spcBef>
            </a:pPr>
            <a:r>
              <a:rPr lang="zh-TW" altLang="en-US" sz="1600" spc="-10" dirty="0">
                <a:latin typeface="華康棒棒體W5" panose="040F0509000000000000" pitchFamily="81" charset="-120"/>
                <a:ea typeface="華康棒棒體W5" panose="040F0509000000000000" pitchFamily="81" charset="-120"/>
                <a:cs typeface="Microsoft JhengHei"/>
              </a:rPr>
              <a:t>請</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計畫主持人最遲於</a:t>
            </a:r>
            <a:r>
              <a:rPr lang="en-US" altLang="zh-TW" sz="1600" b="1" u="sng" spc="-4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115</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年</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9</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月</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3</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日</a:t>
            </a:r>
            <a:r>
              <a:rPr lang="en-US" altLang="zh-TW"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23</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點</a:t>
            </a:r>
            <a:r>
              <a:rPr lang="en-US" altLang="zh-TW"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59</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分前，登入填寫計畫申請內容及上傳實習合作意向書或合約書至本計畫資訊網，</a:t>
            </a:r>
            <a:r>
              <a:rPr lang="zh-TW" altLang="en-US" sz="1600" dirty="0">
                <a:latin typeface="華康棒棒體W5" panose="040F0509000000000000" pitchFamily="81" charset="-120"/>
                <a:ea typeface="華康棒棒體W5" panose="040F0509000000000000" pitchFamily="81" charset="-120"/>
                <a:cs typeface="Microsoft JhengHei"/>
              </a:rPr>
              <a:t>資料確認無誤後請按</a:t>
            </a:r>
            <a:r>
              <a:rPr lang="zh-TW" altLang="en-US" sz="1600" b="1" dirty="0">
                <a:solidFill>
                  <a:srgbClr val="C00000"/>
                </a:solidFill>
                <a:latin typeface="華康棒棒體W5" panose="040F0509000000000000" pitchFamily="81" charset="-120"/>
                <a:ea typeface="華康棒棒體W5" panose="040F0509000000000000" pitchFamily="81" charset="-120"/>
                <a:cs typeface="Microsoft JhengHei"/>
              </a:rPr>
              <a:t>「送出」</a:t>
            </a:r>
            <a:r>
              <a:rPr lang="zh-TW" altLang="en-US" sz="1600" spc="-10" dirty="0">
                <a:latin typeface="華康棒棒體W5" panose="040F0509000000000000" pitchFamily="81" charset="-120"/>
                <a:ea typeface="華康棒棒體W5" panose="040F0509000000000000" pitchFamily="81" charset="-120"/>
                <a:cs typeface="Microsoft JhengHei"/>
              </a:rPr>
              <a:t>鍵完成申請。</a:t>
            </a:r>
            <a:endParaRPr lang="zh-TW" altLang="en-US" sz="1600" dirty="0">
              <a:latin typeface="Times New Roman"/>
              <a:cs typeface="Times New Roman"/>
            </a:endParaRPr>
          </a:p>
        </p:txBody>
      </p:sp>
      <p:sp>
        <p:nvSpPr>
          <p:cNvPr id="12" name="object 4">
            <a:extLst>
              <a:ext uri="{FF2B5EF4-FFF2-40B4-BE49-F238E27FC236}">
                <a16:creationId xmlns:a16="http://schemas.microsoft.com/office/drawing/2014/main" id="{ACCEF2B7-6BC4-4495-8CFF-3AB1D7A37E0A}"/>
              </a:ext>
            </a:extLst>
          </p:cNvPr>
          <p:cNvSpPr/>
          <p:nvPr/>
        </p:nvSpPr>
        <p:spPr>
          <a:xfrm>
            <a:off x="383316" y="5426610"/>
            <a:ext cx="8426450" cy="1181455"/>
          </a:xfrm>
          <a:custGeom>
            <a:avLst/>
            <a:gdLst/>
            <a:ahLst/>
            <a:cxnLst/>
            <a:rect l="l" t="t" r="r" b="b"/>
            <a:pathLst>
              <a:path w="8426450" h="838200">
                <a:moveTo>
                  <a:pt x="8286496" y="0"/>
                </a:moveTo>
                <a:lnTo>
                  <a:pt x="139700" y="0"/>
                </a:lnTo>
                <a:lnTo>
                  <a:pt x="95544" y="7116"/>
                </a:lnTo>
                <a:lnTo>
                  <a:pt x="57195" y="26936"/>
                </a:lnTo>
                <a:lnTo>
                  <a:pt x="26954" y="57168"/>
                </a:lnTo>
                <a:lnTo>
                  <a:pt x="7122" y="95520"/>
                </a:lnTo>
                <a:lnTo>
                  <a:pt x="0" y="139700"/>
                </a:lnTo>
                <a:lnTo>
                  <a:pt x="0" y="698500"/>
                </a:lnTo>
                <a:lnTo>
                  <a:pt x="7122" y="742679"/>
                </a:lnTo>
                <a:lnTo>
                  <a:pt x="26954" y="781031"/>
                </a:lnTo>
                <a:lnTo>
                  <a:pt x="57195" y="811263"/>
                </a:lnTo>
                <a:lnTo>
                  <a:pt x="95544" y="831083"/>
                </a:lnTo>
                <a:lnTo>
                  <a:pt x="139700" y="838200"/>
                </a:lnTo>
                <a:lnTo>
                  <a:pt x="8286496" y="838200"/>
                </a:lnTo>
                <a:lnTo>
                  <a:pt x="8330675" y="831083"/>
                </a:lnTo>
                <a:lnTo>
                  <a:pt x="8369027" y="811263"/>
                </a:lnTo>
                <a:lnTo>
                  <a:pt x="8399259" y="781031"/>
                </a:lnTo>
                <a:lnTo>
                  <a:pt x="8419079" y="742679"/>
                </a:lnTo>
                <a:lnTo>
                  <a:pt x="8426196" y="698500"/>
                </a:lnTo>
                <a:lnTo>
                  <a:pt x="8426196" y="139700"/>
                </a:lnTo>
                <a:lnTo>
                  <a:pt x="8419079" y="95520"/>
                </a:lnTo>
                <a:lnTo>
                  <a:pt x="8399259" y="57168"/>
                </a:lnTo>
                <a:lnTo>
                  <a:pt x="8369027" y="26936"/>
                </a:lnTo>
                <a:lnTo>
                  <a:pt x="8330675" y="7116"/>
                </a:lnTo>
                <a:lnTo>
                  <a:pt x="8286496" y="0"/>
                </a:lnTo>
                <a:close/>
              </a:path>
            </a:pathLst>
          </a:custGeom>
          <a:solidFill>
            <a:srgbClr val="EBF0DE"/>
          </a:solidFill>
        </p:spPr>
        <p:txBody>
          <a:bodyPr wrap="square" lIns="0" tIns="0" rIns="0" bIns="0" rtlCol="0"/>
          <a:lstStyle/>
          <a:p>
            <a:pPr marL="12700">
              <a:lnSpc>
                <a:spcPct val="100000"/>
              </a:lnSpc>
              <a:spcBef>
                <a:spcPts val="35"/>
              </a:spcBef>
            </a:pPr>
            <a:r>
              <a:rPr lang="en-US" altLang="zh-TW" sz="1600" b="1" dirty="0">
                <a:solidFill>
                  <a:srgbClr val="718E39"/>
                </a:solidFill>
                <a:latin typeface="華康棒棒體W5" panose="040F0509000000000000" pitchFamily="81" charset="-120"/>
                <a:ea typeface="華康棒棒體W5" panose="040F0509000000000000" pitchFamily="81" charset="-120"/>
                <a:cs typeface="Times New Roman"/>
              </a:rPr>
              <a:t>Step4</a:t>
            </a:r>
            <a:endParaRPr lang="zh-TW" altLang="en-US" sz="1600" b="1" spc="65" dirty="0">
              <a:solidFill>
                <a:srgbClr val="718E39"/>
              </a:solidFill>
              <a:latin typeface="華康棒棒體W5" panose="040F0509000000000000" pitchFamily="81" charset="-120"/>
              <a:ea typeface="華康棒棒體W5" panose="040F0509000000000000" pitchFamily="81" charset="-120"/>
              <a:cs typeface="Times New Roman"/>
            </a:endParaRPr>
          </a:p>
          <a:p>
            <a:pPr marL="12700">
              <a:lnSpc>
                <a:spcPct val="100000"/>
              </a:lnSpc>
              <a:spcBef>
                <a:spcPts val="35"/>
              </a:spcBef>
            </a:pP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國際處將於</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115</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年</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9</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月</a:t>
            </a:r>
            <a:r>
              <a:rPr lang="en-US" altLang="zh-TW"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30</a:t>
            </a:r>
            <a:r>
              <a:rPr lang="zh-TW" altLang="en-US" sz="16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日</a:t>
            </a:r>
            <a:r>
              <a:rPr lang="en-US" altLang="zh-TW"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23</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點</a:t>
            </a:r>
            <a:r>
              <a:rPr lang="en-US" altLang="zh-TW"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59</a:t>
            </a:r>
            <a:r>
              <a:rPr lang="zh-TW" altLang="en-US" sz="1600" b="1" u="sng" spc="-3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分前完成登入填寫校級應填寫內容計畫彙整、校內呈核、用印，及上傳計畫書用印後之計畫書封面、聲明書至本計畫資訊網，</a:t>
            </a:r>
            <a:r>
              <a:rPr lang="zh-TW" altLang="en-US" sz="1600" dirty="0">
                <a:latin typeface="華康棒棒體W5" panose="040F0509000000000000" pitchFamily="81" charset="-120"/>
                <a:ea typeface="華康棒棒體W5" panose="040F0509000000000000" pitchFamily="81" charset="-120"/>
                <a:cs typeface="Microsoft JhengHei"/>
              </a:rPr>
              <a:t>資料確認無誤後請按</a:t>
            </a:r>
            <a:r>
              <a:rPr lang="zh-TW" altLang="en-US" sz="1600" b="1" dirty="0">
                <a:solidFill>
                  <a:srgbClr val="C00000"/>
                </a:solidFill>
                <a:latin typeface="華康棒棒體W5" panose="040F0509000000000000" pitchFamily="81" charset="-120"/>
                <a:ea typeface="華康棒棒體W5" panose="040F0509000000000000" pitchFamily="81" charset="-120"/>
                <a:cs typeface="Microsoft JhengHei"/>
              </a:rPr>
              <a:t>「送出」</a:t>
            </a:r>
            <a:r>
              <a:rPr lang="zh-TW" altLang="en-US" sz="1600" spc="-10" dirty="0">
                <a:latin typeface="華康棒棒體W5" panose="040F0509000000000000" pitchFamily="81" charset="-120"/>
                <a:ea typeface="華康棒棒體W5" panose="040F0509000000000000" pitchFamily="81" charset="-120"/>
                <a:cs typeface="Microsoft JhengHei"/>
              </a:rPr>
              <a:t>鍵完成申請。</a:t>
            </a:r>
            <a:endParaRPr lang="zh-TW" altLang="en-US" sz="1600" dirty="0">
              <a:latin typeface="Times New Roman"/>
              <a:cs typeface="Times New Roman"/>
            </a:endParaRPr>
          </a:p>
        </p:txBody>
      </p:sp>
    </p:spTree>
    <p:extLst>
      <p:ext uri="{BB962C8B-B14F-4D97-AF65-F5344CB8AC3E}">
        <p14:creationId xmlns:p14="http://schemas.microsoft.com/office/powerpoint/2010/main" val="746986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519683" y="1109472"/>
            <a:ext cx="8308975" cy="3252470"/>
          </a:xfrm>
          <a:custGeom>
            <a:avLst/>
            <a:gdLst/>
            <a:ahLst/>
            <a:cxnLst/>
            <a:rect l="l" t="t" r="r" b="b"/>
            <a:pathLst>
              <a:path w="8308975" h="3252470">
                <a:moveTo>
                  <a:pt x="8308848" y="0"/>
                </a:moveTo>
                <a:lnTo>
                  <a:pt x="542048" y="0"/>
                </a:lnTo>
                <a:lnTo>
                  <a:pt x="495278" y="1989"/>
                </a:lnTo>
                <a:lnTo>
                  <a:pt x="449613" y="7850"/>
                </a:lnTo>
                <a:lnTo>
                  <a:pt x="405215" y="17419"/>
                </a:lnTo>
                <a:lnTo>
                  <a:pt x="362248" y="30533"/>
                </a:lnTo>
                <a:lnTo>
                  <a:pt x="320873" y="47031"/>
                </a:lnTo>
                <a:lnTo>
                  <a:pt x="281254" y="66748"/>
                </a:lnTo>
                <a:lnTo>
                  <a:pt x="243554" y="89522"/>
                </a:lnTo>
                <a:lnTo>
                  <a:pt x="207934" y="115191"/>
                </a:lnTo>
                <a:lnTo>
                  <a:pt x="174558" y="143592"/>
                </a:lnTo>
                <a:lnTo>
                  <a:pt x="143588" y="174561"/>
                </a:lnTo>
                <a:lnTo>
                  <a:pt x="115188" y="207937"/>
                </a:lnTo>
                <a:lnTo>
                  <a:pt x="89520" y="243556"/>
                </a:lnTo>
                <a:lnTo>
                  <a:pt x="66746" y="281256"/>
                </a:lnTo>
                <a:lnTo>
                  <a:pt x="47029" y="320874"/>
                </a:lnTo>
                <a:lnTo>
                  <a:pt x="30532" y="362247"/>
                </a:lnTo>
                <a:lnTo>
                  <a:pt x="17418" y="405212"/>
                </a:lnTo>
                <a:lnTo>
                  <a:pt x="7850" y="449607"/>
                </a:lnTo>
                <a:lnTo>
                  <a:pt x="1989" y="495269"/>
                </a:lnTo>
                <a:lnTo>
                  <a:pt x="0" y="542036"/>
                </a:lnTo>
                <a:lnTo>
                  <a:pt x="0" y="3252216"/>
                </a:lnTo>
                <a:lnTo>
                  <a:pt x="7766812" y="3252216"/>
                </a:lnTo>
                <a:lnTo>
                  <a:pt x="7813578" y="3250226"/>
                </a:lnTo>
                <a:lnTo>
                  <a:pt x="7859240" y="3244365"/>
                </a:lnTo>
                <a:lnTo>
                  <a:pt x="7903635" y="3234796"/>
                </a:lnTo>
                <a:lnTo>
                  <a:pt x="7946600" y="3221682"/>
                </a:lnTo>
                <a:lnTo>
                  <a:pt x="7987973" y="3205184"/>
                </a:lnTo>
                <a:lnTo>
                  <a:pt x="8027591" y="3185467"/>
                </a:lnTo>
                <a:lnTo>
                  <a:pt x="8065291" y="3162693"/>
                </a:lnTo>
                <a:lnTo>
                  <a:pt x="8100910" y="3137024"/>
                </a:lnTo>
                <a:lnTo>
                  <a:pt x="8134286" y="3108623"/>
                </a:lnTo>
                <a:lnTo>
                  <a:pt x="8165255" y="3077654"/>
                </a:lnTo>
                <a:lnTo>
                  <a:pt x="8193656" y="3044278"/>
                </a:lnTo>
                <a:lnTo>
                  <a:pt x="8219325" y="3008659"/>
                </a:lnTo>
                <a:lnTo>
                  <a:pt x="8242099" y="2970959"/>
                </a:lnTo>
                <a:lnTo>
                  <a:pt x="8261816" y="2931341"/>
                </a:lnTo>
                <a:lnTo>
                  <a:pt x="8278314" y="2889968"/>
                </a:lnTo>
                <a:lnTo>
                  <a:pt x="8291428" y="2847003"/>
                </a:lnTo>
                <a:lnTo>
                  <a:pt x="8300997" y="2802608"/>
                </a:lnTo>
                <a:lnTo>
                  <a:pt x="8306858" y="2756946"/>
                </a:lnTo>
                <a:lnTo>
                  <a:pt x="8308848" y="2710179"/>
                </a:lnTo>
                <a:lnTo>
                  <a:pt x="8308848" y="0"/>
                </a:lnTo>
                <a:close/>
              </a:path>
            </a:pathLst>
          </a:custGeom>
          <a:solidFill>
            <a:srgbClr val="FCEADA">
              <a:alpha val="79998"/>
            </a:srgbClr>
          </a:solidFill>
        </p:spPr>
        <p:txBody>
          <a:bodyPr wrap="square" lIns="0" tIns="0" rIns="0" bIns="0" rtlCol="0"/>
          <a:lstStyle/>
          <a:p>
            <a:endParaRPr/>
          </a:p>
        </p:txBody>
      </p:sp>
      <p:sp>
        <p:nvSpPr>
          <p:cNvPr id="6" name="object 6"/>
          <p:cNvSpPr txBox="1"/>
          <p:nvPr/>
        </p:nvSpPr>
        <p:spPr>
          <a:xfrm>
            <a:off x="659851" y="1359790"/>
            <a:ext cx="8168807" cy="4914166"/>
          </a:xfrm>
          <a:prstGeom prst="rect">
            <a:avLst/>
          </a:prstGeom>
        </p:spPr>
        <p:txBody>
          <a:bodyPr vert="horz" wrap="square" lIns="0" tIns="12700" rIns="0" bIns="0" rtlCol="0">
            <a:spAutoFit/>
          </a:bodyPr>
          <a:lstStyle/>
          <a:p>
            <a:pPr marL="391795" indent="-287655">
              <a:lnSpc>
                <a:spcPct val="100000"/>
              </a:lnSpc>
              <a:spcBef>
                <a:spcPts val="100"/>
              </a:spcBef>
              <a:buFont typeface="Wingdings"/>
              <a:buChar char=""/>
              <a:tabLst>
                <a:tab pos="392430" algn="l"/>
              </a:tabLst>
            </a:pPr>
            <a:r>
              <a:rPr sz="2400" b="1" spc="-10" dirty="0">
                <a:solidFill>
                  <a:srgbClr val="FF0000"/>
                </a:solidFill>
                <a:latin typeface="華康棒棒體W5" panose="040F0509000000000000" pitchFamily="81" charset="-120"/>
                <a:ea typeface="華康棒棒體W5" panose="040F0509000000000000" pitchFamily="81" charset="-120"/>
                <a:cs typeface="Microsoft JhengHei"/>
              </a:rPr>
              <a:t>本年度申請案為11</a:t>
            </a:r>
            <a:r>
              <a:rPr lang="en-US" altLang="zh-TW" sz="2400" b="1" spc="-10" dirty="0">
                <a:solidFill>
                  <a:srgbClr val="FF0000"/>
                </a:solidFill>
                <a:latin typeface="華康棒棒體W5" panose="040F0509000000000000" pitchFamily="81" charset="-120"/>
                <a:ea typeface="華康棒棒體W5" panose="040F0509000000000000" pitchFamily="81" charset="-120"/>
                <a:cs typeface="Microsoft JhengHei"/>
              </a:rPr>
              <a:t>5</a:t>
            </a:r>
            <a:r>
              <a:rPr sz="2400" b="1" spc="-35" dirty="0">
                <a:solidFill>
                  <a:srgbClr val="FF0000"/>
                </a:solidFill>
                <a:latin typeface="華康棒棒體W5" panose="040F0509000000000000" pitchFamily="81" charset="-120"/>
                <a:ea typeface="華康棒棒體W5" panose="040F0509000000000000" pitchFamily="81" charset="-120"/>
                <a:cs typeface="Microsoft JhengHei"/>
              </a:rPr>
              <a:t>年度</a:t>
            </a:r>
            <a:endParaRPr sz="2400" dirty="0">
              <a:latin typeface="華康棒棒體W5" panose="040F0509000000000000" pitchFamily="81" charset="-120"/>
              <a:ea typeface="華康棒棒體W5" panose="040F0509000000000000" pitchFamily="81" charset="-120"/>
              <a:cs typeface="Microsoft JhengHei"/>
            </a:endParaRPr>
          </a:p>
          <a:p>
            <a:pPr marL="104775">
              <a:lnSpc>
                <a:spcPct val="100000"/>
              </a:lnSpc>
              <a:spcBef>
                <a:spcPts val="1700"/>
              </a:spcBef>
            </a:pPr>
            <a:r>
              <a:rPr sz="2000" b="1" spc="-5" dirty="0">
                <a:latin typeface="華康棒棒體W5" panose="040F0509000000000000" pitchFamily="81" charset="-120"/>
                <a:ea typeface="華康棒棒體W5" panose="040F0509000000000000" pitchFamily="81" charset="-120"/>
                <a:cs typeface="Microsoft JhengHei"/>
              </a:rPr>
              <a:t>第一次徵件：每年</a:t>
            </a:r>
            <a:r>
              <a:rPr sz="2000" b="1" spc="-10" dirty="0">
                <a:latin typeface="華康棒棒體W5" panose="040F0509000000000000" pitchFamily="81" charset="-120"/>
                <a:ea typeface="華康棒棒體W5" panose="040F0509000000000000" pitchFamily="81" charset="-120"/>
                <a:cs typeface="Microsoft JhengHei"/>
              </a:rPr>
              <a:t>3</a:t>
            </a:r>
            <a:r>
              <a:rPr sz="2000" b="1" spc="-50" dirty="0">
                <a:latin typeface="華康棒棒體W5" panose="040F0509000000000000" pitchFamily="81" charset="-120"/>
                <a:ea typeface="華康棒棒體W5" panose="040F0509000000000000" pitchFamily="81" charset="-120"/>
                <a:cs typeface="Microsoft JhengHei"/>
              </a:rPr>
              <a:t>月</a:t>
            </a:r>
            <a:endParaRPr sz="2000" dirty="0">
              <a:latin typeface="華康棒棒體W5" panose="040F0509000000000000" pitchFamily="81" charset="-120"/>
              <a:ea typeface="華康棒棒體W5" panose="040F0509000000000000" pitchFamily="81" charset="-120"/>
              <a:cs typeface="Microsoft JhengHei"/>
            </a:endParaRPr>
          </a:p>
          <a:p>
            <a:pPr marL="360045" marR="1123315">
              <a:lnSpc>
                <a:spcPct val="100000"/>
              </a:lnSpc>
            </a:pPr>
            <a:r>
              <a:rPr sz="2000" spc="-5" dirty="0">
                <a:latin typeface="華康棒棒體W5" panose="040F0509000000000000" pitchFamily="81" charset="-120"/>
                <a:ea typeface="華康棒棒體W5" panose="040F0509000000000000" pitchFamily="81" charset="-120"/>
                <a:cs typeface="Microsoft JhengHei"/>
              </a:rPr>
              <a:t>選送生海外實習時間</a:t>
            </a:r>
            <a:r>
              <a:rPr sz="2000" dirty="0">
                <a:latin typeface="華康棒棒體W5" panose="040F0509000000000000" pitchFamily="81" charset="-120"/>
                <a:ea typeface="華康棒棒體W5" panose="040F0509000000000000" pitchFamily="81" charset="-120"/>
                <a:cs typeface="Microsoft JhengHei"/>
              </a:rPr>
              <a:t>：11</a:t>
            </a:r>
            <a:r>
              <a:rPr lang="en-US" altLang="zh-TW" sz="2000" dirty="0">
                <a:latin typeface="華康棒棒體W5" panose="040F0509000000000000" pitchFamily="81" charset="-120"/>
                <a:ea typeface="華康棒棒體W5" panose="040F0509000000000000" pitchFamily="81" charset="-120"/>
                <a:cs typeface="Microsoft JhengHei"/>
              </a:rPr>
              <a:t>5</a:t>
            </a:r>
            <a:r>
              <a:rPr sz="2000" spc="-10" dirty="0">
                <a:latin typeface="華康棒棒體W5" panose="040F0509000000000000" pitchFamily="81" charset="-120"/>
                <a:ea typeface="華康棒棒體W5" panose="040F0509000000000000" pitchFamily="81" charset="-120"/>
                <a:cs typeface="Microsoft JhengHei"/>
              </a:rPr>
              <a:t>年</a:t>
            </a:r>
            <a:r>
              <a:rPr sz="2000" dirty="0">
                <a:latin typeface="華康棒棒體W5" panose="040F0509000000000000" pitchFamily="81" charset="-120"/>
                <a:ea typeface="華康棒棒體W5" panose="040F0509000000000000" pitchFamily="81" charset="-120"/>
                <a:cs typeface="Microsoft JhengHei"/>
              </a:rPr>
              <a:t>6</a:t>
            </a:r>
            <a:r>
              <a:rPr sz="2000" spc="-5" dirty="0">
                <a:latin typeface="華康棒棒體W5" panose="040F0509000000000000" pitchFamily="81" charset="-120"/>
                <a:ea typeface="華康棒棒體W5" panose="040F0509000000000000" pitchFamily="81" charset="-120"/>
                <a:cs typeface="Microsoft JhengHei"/>
              </a:rPr>
              <a:t>月下旬至</a:t>
            </a:r>
            <a:r>
              <a:rPr sz="2000" spc="-10" dirty="0">
                <a:latin typeface="華康棒棒體W5" panose="040F0509000000000000" pitchFamily="81" charset="-120"/>
                <a:ea typeface="華康棒棒體W5" panose="040F0509000000000000" pitchFamily="81" charset="-120"/>
                <a:cs typeface="Microsoft JhengHei"/>
              </a:rPr>
              <a:t>11</a:t>
            </a:r>
            <a:r>
              <a:rPr lang="en-US" altLang="zh-TW" sz="2000" spc="-10" dirty="0">
                <a:latin typeface="華康棒棒體W5" panose="040F0509000000000000" pitchFamily="81" charset="-120"/>
                <a:ea typeface="華康棒棒體W5" panose="040F0509000000000000" pitchFamily="81" charset="-120"/>
                <a:cs typeface="Microsoft JhengHei"/>
              </a:rPr>
              <a:t>7</a:t>
            </a:r>
            <a:r>
              <a:rPr sz="2000" dirty="0">
                <a:latin typeface="華康棒棒體W5" panose="040F0509000000000000" pitchFamily="81" charset="-120"/>
                <a:ea typeface="華康棒棒體W5" panose="040F0509000000000000" pitchFamily="81" charset="-120"/>
                <a:cs typeface="Microsoft JhengHei"/>
              </a:rPr>
              <a:t>年10月</a:t>
            </a:r>
            <a:r>
              <a:rPr sz="2000" spc="-10" dirty="0">
                <a:latin typeface="華康棒棒體W5" panose="040F0509000000000000" pitchFamily="81" charset="-120"/>
                <a:ea typeface="華康棒棒體W5" panose="040F0509000000000000" pitchFamily="81" charset="-120"/>
                <a:cs typeface="Microsoft JhengHei"/>
              </a:rPr>
              <a:t>31</a:t>
            </a:r>
            <a:r>
              <a:rPr sz="2000" spc="-50" dirty="0">
                <a:latin typeface="華康棒棒體W5" panose="040F0509000000000000" pitchFamily="81" charset="-120"/>
                <a:ea typeface="華康棒棒體W5" panose="040F0509000000000000" pitchFamily="81" charset="-120"/>
                <a:cs typeface="Microsoft JhengHei"/>
              </a:rPr>
              <a:t>日</a:t>
            </a:r>
            <a:r>
              <a:rPr lang="zh-TW" altLang="en-US" sz="2000" spc="-50" dirty="0">
                <a:latin typeface="華康棒棒體W5" panose="040F0509000000000000" pitchFamily="81" charset="-120"/>
                <a:ea typeface="華康棒棒體W5" panose="040F0509000000000000" pitchFamily="81" charset="-120"/>
                <a:cs typeface="Microsoft JhengHei"/>
              </a:rPr>
              <a:t>前。</a:t>
            </a:r>
            <a:r>
              <a:rPr sz="2000" spc="-5" dirty="0">
                <a:latin typeface="華康棒棒體W5" panose="040F0509000000000000" pitchFamily="81" charset="-120"/>
                <a:ea typeface="華康棒棒體W5" panose="040F0509000000000000" pitchFamily="81" charset="-120"/>
                <a:cs typeface="Microsoft JhengHei"/>
              </a:rPr>
              <a:t>選送生</a:t>
            </a:r>
            <a:r>
              <a:rPr sz="2000" u="sng" dirty="0">
                <a:uFill>
                  <a:solidFill>
                    <a:srgbClr val="000000"/>
                  </a:solidFill>
                </a:uFill>
                <a:latin typeface="華康棒棒體W5" panose="040F0509000000000000" pitchFamily="81" charset="-120"/>
                <a:ea typeface="華康棒棒體W5" panose="040F0509000000000000" pitchFamily="81" charset="-120"/>
                <a:cs typeface="Microsoft JhengHei"/>
              </a:rPr>
              <a:t>出國啟程時</a:t>
            </a:r>
            <a:r>
              <a:rPr sz="2000" spc="-15" dirty="0">
                <a:latin typeface="華康棒棒體W5" panose="040F0509000000000000" pitchFamily="81" charset="-120"/>
                <a:ea typeface="華康棒棒體W5" panose="040F0509000000000000" pitchFamily="81" charset="-120"/>
                <a:cs typeface="Microsoft JhengHei"/>
              </a:rPr>
              <a:t>間</a:t>
            </a:r>
            <a:r>
              <a:rPr sz="2000" dirty="0">
                <a:latin typeface="華康棒棒體W5" panose="040F0509000000000000" pitchFamily="81" charset="-120"/>
                <a:ea typeface="華康棒棒體W5" panose="040F0509000000000000" pitchFamily="81" charset="-120"/>
                <a:cs typeface="Microsoft JhengHei"/>
              </a:rPr>
              <a:t>：11</a:t>
            </a:r>
            <a:r>
              <a:rPr lang="en-US" altLang="zh-TW" sz="2000" dirty="0">
                <a:latin typeface="華康棒棒體W5" panose="040F0509000000000000" pitchFamily="81" charset="-120"/>
                <a:ea typeface="華康棒棒體W5" panose="040F0509000000000000" pitchFamily="81" charset="-120"/>
                <a:cs typeface="Microsoft JhengHei"/>
              </a:rPr>
              <a:t>5</a:t>
            </a:r>
            <a:r>
              <a:rPr sz="2000" spc="-10" dirty="0">
                <a:latin typeface="華康棒棒體W5" panose="040F0509000000000000" pitchFamily="81" charset="-120"/>
                <a:ea typeface="華康棒棒體W5" panose="040F0509000000000000" pitchFamily="81" charset="-120"/>
                <a:cs typeface="Microsoft JhengHei"/>
              </a:rPr>
              <a:t>年</a:t>
            </a:r>
            <a:r>
              <a:rPr sz="2000" dirty="0">
                <a:latin typeface="華康棒棒體W5" panose="040F0509000000000000" pitchFamily="81" charset="-120"/>
                <a:ea typeface="華康棒棒體W5" panose="040F0509000000000000" pitchFamily="81" charset="-120"/>
                <a:cs typeface="Microsoft JhengHei"/>
              </a:rPr>
              <a:t>6</a:t>
            </a:r>
            <a:r>
              <a:rPr sz="2000" spc="-5" dirty="0">
                <a:latin typeface="華康棒棒體W5" panose="040F0509000000000000" pitchFamily="81" charset="-120"/>
                <a:ea typeface="華康棒棒體W5" panose="040F0509000000000000" pitchFamily="81" charset="-120"/>
                <a:cs typeface="Microsoft JhengHei"/>
              </a:rPr>
              <a:t>月下旬至</a:t>
            </a:r>
            <a:r>
              <a:rPr sz="2000" spc="-10" dirty="0">
                <a:latin typeface="華康棒棒體W5" panose="040F0509000000000000" pitchFamily="81" charset="-120"/>
                <a:ea typeface="華康棒棒體W5" panose="040F0509000000000000" pitchFamily="81" charset="-120"/>
                <a:cs typeface="Microsoft JhengHei"/>
              </a:rPr>
              <a:t>11</a:t>
            </a:r>
            <a:r>
              <a:rPr lang="en-US" altLang="zh-TW" sz="2000" spc="-10" dirty="0">
                <a:latin typeface="華康棒棒體W5" panose="040F0509000000000000" pitchFamily="81" charset="-120"/>
                <a:ea typeface="華康棒棒體W5" panose="040F0509000000000000" pitchFamily="81" charset="-120"/>
                <a:cs typeface="Microsoft JhengHei"/>
              </a:rPr>
              <a:t>6</a:t>
            </a:r>
            <a:r>
              <a:rPr sz="2000" dirty="0">
                <a:latin typeface="華康棒棒體W5" panose="040F0509000000000000" pitchFamily="81" charset="-120"/>
                <a:ea typeface="華康棒棒體W5" panose="040F0509000000000000" pitchFamily="81" charset="-120"/>
                <a:cs typeface="Microsoft JhengHei"/>
              </a:rPr>
              <a:t>年10月</a:t>
            </a:r>
            <a:r>
              <a:rPr sz="2000" spc="-10" dirty="0">
                <a:latin typeface="華康棒棒體W5" panose="040F0509000000000000" pitchFamily="81" charset="-120"/>
                <a:ea typeface="華康棒棒體W5" panose="040F0509000000000000" pitchFamily="81" charset="-120"/>
                <a:cs typeface="Microsoft JhengHei"/>
              </a:rPr>
              <a:t>31</a:t>
            </a:r>
            <a:r>
              <a:rPr sz="2000" spc="-50" dirty="0">
                <a:latin typeface="華康棒棒體W5" panose="040F0509000000000000" pitchFamily="81" charset="-120"/>
                <a:ea typeface="華康棒棒體W5" panose="040F0509000000000000" pitchFamily="81" charset="-120"/>
                <a:cs typeface="Microsoft JhengHei"/>
              </a:rPr>
              <a:t>日</a:t>
            </a:r>
            <a:endParaRPr sz="2000" dirty="0">
              <a:latin typeface="華康棒棒體W5" panose="040F0509000000000000" pitchFamily="81" charset="-120"/>
              <a:ea typeface="華康棒棒體W5" panose="040F0509000000000000" pitchFamily="81" charset="-120"/>
              <a:cs typeface="Microsoft JhengHei"/>
            </a:endParaRPr>
          </a:p>
          <a:p>
            <a:pPr>
              <a:lnSpc>
                <a:spcPct val="100000"/>
              </a:lnSpc>
              <a:spcBef>
                <a:spcPts val="10"/>
              </a:spcBef>
            </a:pPr>
            <a:endParaRPr sz="1300" dirty="0">
              <a:latin typeface="華康棒棒體W5" panose="040F0509000000000000" pitchFamily="81" charset="-120"/>
              <a:ea typeface="華康棒棒體W5" panose="040F0509000000000000" pitchFamily="81" charset="-120"/>
              <a:cs typeface="Microsoft JhengHei"/>
            </a:endParaRPr>
          </a:p>
          <a:p>
            <a:pPr marL="104775">
              <a:lnSpc>
                <a:spcPct val="100000"/>
              </a:lnSpc>
            </a:pPr>
            <a:r>
              <a:rPr sz="2000" b="1" spc="-5" dirty="0">
                <a:latin typeface="華康棒棒體W5" panose="040F0509000000000000" pitchFamily="81" charset="-120"/>
                <a:ea typeface="華康棒棒體W5" panose="040F0509000000000000" pitchFamily="81" charset="-120"/>
                <a:cs typeface="Microsoft JhengHei"/>
              </a:rPr>
              <a:t>第二次徵件</a:t>
            </a:r>
            <a:r>
              <a:rPr sz="1600" b="1" spc="-10" dirty="0">
                <a:latin typeface="華康棒棒體W5" panose="040F0509000000000000" pitchFamily="81" charset="-120"/>
                <a:ea typeface="華康棒棒體W5" panose="040F0509000000000000" pitchFamily="81" charset="-120"/>
                <a:cs typeface="Microsoft JhengHei"/>
              </a:rPr>
              <a:t>(</a:t>
            </a:r>
            <a:r>
              <a:rPr sz="1600" b="1" spc="-25" dirty="0">
                <a:latin typeface="華康棒棒體W5" panose="040F0509000000000000" pitchFamily="81" charset="-120"/>
                <a:ea typeface="華康棒棒體W5" panose="040F0509000000000000" pitchFamily="81" charset="-120"/>
                <a:cs typeface="Microsoft JhengHei"/>
              </a:rPr>
              <a:t>視當年度教育部來函開放申</a:t>
            </a:r>
            <a:r>
              <a:rPr sz="1600" b="1" spc="-15" dirty="0">
                <a:latin typeface="華康棒棒體W5" panose="040F0509000000000000" pitchFamily="81" charset="-120"/>
                <a:ea typeface="華康棒棒體W5" panose="040F0509000000000000" pitchFamily="81" charset="-120"/>
                <a:cs typeface="Microsoft JhengHei"/>
              </a:rPr>
              <a:t>請)</a:t>
            </a:r>
            <a:r>
              <a:rPr sz="2000" b="1" spc="-15" dirty="0">
                <a:latin typeface="華康棒棒體W5" panose="040F0509000000000000" pitchFamily="81" charset="-120"/>
                <a:ea typeface="華康棒棒體W5" panose="040F0509000000000000" pitchFamily="81" charset="-120"/>
                <a:cs typeface="Microsoft JhengHei"/>
              </a:rPr>
              <a:t>：每年９月</a:t>
            </a:r>
            <a:endParaRPr sz="2000" dirty="0">
              <a:latin typeface="華康棒棒體W5" panose="040F0509000000000000" pitchFamily="81" charset="-120"/>
              <a:ea typeface="華康棒棒體W5" panose="040F0509000000000000" pitchFamily="81" charset="-120"/>
              <a:cs typeface="Microsoft JhengHei"/>
            </a:endParaRPr>
          </a:p>
          <a:p>
            <a:pPr marL="360045" marR="975994">
              <a:lnSpc>
                <a:spcPct val="100000"/>
              </a:lnSpc>
            </a:pPr>
            <a:r>
              <a:rPr sz="2000" spc="-5" dirty="0">
                <a:latin typeface="華康棒棒體W5" panose="040F0509000000000000" pitchFamily="81" charset="-120"/>
                <a:ea typeface="華康棒棒體W5" panose="040F0509000000000000" pitchFamily="81" charset="-120"/>
                <a:cs typeface="Microsoft JhengHei"/>
              </a:rPr>
              <a:t>選送生海外實習時間</a:t>
            </a:r>
            <a:r>
              <a:rPr sz="2000" dirty="0">
                <a:latin typeface="華康棒棒體W5" panose="040F0509000000000000" pitchFamily="81" charset="-120"/>
                <a:ea typeface="華康棒棒體W5" panose="040F0509000000000000" pitchFamily="81" charset="-120"/>
                <a:cs typeface="Microsoft JhengHei"/>
              </a:rPr>
              <a:t>：11</a:t>
            </a:r>
            <a:r>
              <a:rPr lang="en-US" altLang="zh-TW" sz="2000" dirty="0">
                <a:latin typeface="華康棒棒體W5" panose="040F0509000000000000" pitchFamily="81" charset="-120"/>
                <a:ea typeface="華康棒棒體W5" panose="040F0509000000000000" pitchFamily="81" charset="-120"/>
                <a:cs typeface="Microsoft JhengHei"/>
              </a:rPr>
              <a:t>5</a:t>
            </a:r>
            <a:r>
              <a:rPr sz="2000" spc="-10" dirty="0">
                <a:latin typeface="華康棒棒體W5" panose="040F0509000000000000" pitchFamily="81" charset="-120"/>
                <a:ea typeface="華康棒棒體W5" panose="040F0509000000000000" pitchFamily="81" charset="-120"/>
                <a:cs typeface="Microsoft JhengHei"/>
              </a:rPr>
              <a:t>年</a:t>
            </a:r>
            <a:r>
              <a:rPr sz="2000" dirty="0">
                <a:latin typeface="華康棒棒體W5" panose="040F0509000000000000" pitchFamily="81" charset="-120"/>
                <a:ea typeface="華康棒棒體W5" panose="040F0509000000000000" pitchFamily="81" charset="-120"/>
                <a:cs typeface="Microsoft JhengHei"/>
              </a:rPr>
              <a:t>12</a:t>
            </a:r>
            <a:r>
              <a:rPr sz="2000" spc="-10" dirty="0">
                <a:latin typeface="華康棒棒體W5" panose="040F0509000000000000" pitchFamily="81" charset="-120"/>
                <a:ea typeface="華康棒棒體W5" panose="040F0509000000000000" pitchFamily="81" charset="-120"/>
                <a:cs typeface="Microsoft JhengHei"/>
              </a:rPr>
              <a:t>月中旬至11</a:t>
            </a:r>
            <a:r>
              <a:rPr lang="en-US" altLang="zh-TW" sz="2000" spc="-10" dirty="0">
                <a:latin typeface="華康棒棒體W5" panose="040F0509000000000000" pitchFamily="81" charset="-120"/>
                <a:ea typeface="華康棒棒體W5" panose="040F0509000000000000" pitchFamily="81" charset="-120"/>
                <a:cs typeface="Microsoft JhengHei"/>
              </a:rPr>
              <a:t>7</a:t>
            </a:r>
            <a:r>
              <a:rPr sz="2000" dirty="0">
                <a:latin typeface="華康棒棒體W5" panose="040F0509000000000000" pitchFamily="81" charset="-120"/>
                <a:ea typeface="華康棒棒體W5" panose="040F0509000000000000" pitchFamily="81" charset="-120"/>
                <a:cs typeface="Microsoft JhengHei"/>
              </a:rPr>
              <a:t>年10</a:t>
            </a:r>
            <a:r>
              <a:rPr sz="2000" spc="-15" dirty="0">
                <a:latin typeface="華康棒棒體W5" panose="040F0509000000000000" pitchFamily="81" charset="-120"/>
                <a:ea typeface="華康棒棒體W5" panose="040F0509000000000000" pitchFamily="81" charset="-120"/>
                <a:cs typeface="Microsoft JhengHei"/>
              </a:rPr>
              <a:t>月</a:t>
            </a:r>
            <a:r>
              <a:rPr sz="2000" dirty="0">
                <a:latin typeface="華康棒棒體W5" panose="040F0509000000000000" pitchFamily="81" charset="-120"/>
                <a:ea typeface="華康棒棒體W5" panose="040F0509000000000000" pitchFamily="81" charset="-120"/>
                <a:cs typeface="Microsoft JhengHei"/>
              </a:rPr>
              <a:t>31</a:t>
            </a:r>
            <a:r>
              <a:rPr sz="2000" spc="-50" dirty="0">
                <a:latin typeface="華康棒棒體W5" panose="040F0509000000000000" pitchFamily="81" charset="-120"/>
                <a:ea typeface="華康棒棒體W5" panose="040F0509000000000000" pitchFamily="81" charset="-120"/>
                <a:cs typeface="Microsoft JhengHei"/>
              </a:rPr>
              <a:t>日</a:t>
            </a:r>
            <a:r>
              <a:rPr lang="zh-TW" altLang="en-US" sz="2000" spc="-50" dirty="0">
                <a:latin typeface="華康棒棒體W5" panose="040F0509000000000000" pitchFamily="81" charset="-120"/>
                <a:ea typeface="華康棒棒體W5" panose="040F0509000000000000" pitchFamily="81" charset="-120"/>
                <a:cs typeface="Microsoft JhengHei"/>
              </a:rPr>
              <a:t>前。</a:t>
            </a:r>
            <a:r>
              <a:rPr sz="2000" spc="-5" dirty="0">
                <a:latin typeface="華康棒棒體W5" panose="040F0509000000000000" pitchFamily="81" charset="-120"/>
                <a:ea typeface="華康棒棒體W5" panose="040F0509000000000000" pitchFamily="81" charset="-120"/>
                <a:cs typeface="Microsoft JhengHei"/>
              </a:rPr>
              <a:t>選送生</a:t>
            </a:r>
            <a:r>
              <a:rPr sz="2000" u="sng" dirty="0">
                <a:uFill>
                  <a:solidFill>
                    <a:srgbClr val="000000"/>
                  </a:solidFill>
                </a:uFill>
                <a:latin typeface="華康棒棒體W5" panose="040F0509000000000000" pitchFamily="81" charset="-120"/>
                <a:ea typeface="華康棒棒體W5" panose="040F0509000000000000" pitchFamily="81" charset="-120"/>
                <a:cs typeface="Microsoft JhengHei"/>
              </a:rPr>
              <a:t>出國啟程</a:t>
            </a:r>
            <a:r>
              <a:rPr sz="2000" spc="-10" dirty="0">
                <a:latin typeface="華康棒棒體W5" panose="040F0509000000000000" pitchFamily="81" charset="-120"/>
                <a:ea typeface="華康棒棒體W5" panose="040F0509000000000000" pitchFamily="81" charset="-120"/>
                <a:cs typeface="Microsoft JhengHei"/>
              </a:rPr>
              <a:t>時間</a:t>
            </a:r>
            <a:r>
              <a:rPr sz="2000" dirty="0">
                <a:latin typeface="華康棒棒體W5" panose="040F0509000000000000" pitchFamily="81" charset="-120"/>
                <a:ea typeface="華康棒棒體W5" panose="040F0509000000000000" pitchFamily="81" charset="-120"/>
                <a:cs typeface="Microsoft JhengHei"/>
              </a:rPr>
              <a:t>：11</a:t>
            </a:r>
            <a:r>
              <a:rPr lang="en-US" altLang="zh-TW" sz="2000" dirty="0">
                <a:latin typeface="華康棒棒體W5" panose="040F0509000000000000" pitchFamily="81" charset="-120"/>
                <a:ea typeface="華康棒棒體W5" panose="040F0509000000000000" pitchFamily="81" charset="-120"/>
                <a:cs typeface="Microsoft JhengHei"/>
              </a:rPr>
              <a:t>5</a:t>
            </a:r>
            <a:r>
              <a:rPr sz="2000" spc="-10" dirty="0">
                <a:latin typeface="華康棒棒體W5" panose="040F0509000000000000" pitchFamily="81" charset="-120"/>
                <a:ea typeface="華康棒棒體W5" panose="040F0509000000000000" pitchFamily="81" charset="-120"/>
                <a:cs typeface="Microsoft JhengHei"/>
              </a:rPr>
              <a:t>年</a:t>
            </a:r>
            <a:r>
              <a:rPr sz="2000" dirty="0">
                <a:latin typeface="華康棒棒體W5" panose="040F0509000000000000" pitchFamily="81" charset="-120"/>
                <a:ea typeface="華康棒棒體W5" panose="040F0509000000000000" pitchFamily="81" charset="-120"/>
                <a:cs typeface="Microsoft JhengHei"/>
              </a:rPr>
              <a:t>12</a:t>
            </a:r>
            <a:r>
              <a:rPr sz="2000" spc="-10" dirty="0">
                <a:latin typeface="華康棒棒體W5" panose="040F0509000000000000" pitchFamily="81" charset="-120"/>
                <a:ea typeface="華康棒棒體W5" panose="040F0509000000000000" pitchFamily="81" charset="-120"/>
                <a:cs typeface="Microsoft JhengHei"/>
              </a:rPr>
              <a:t>月中旬至11</a:t>
            </a:r>
            <a:r>
              <a:rPr lang="en-US" altLang="zh-TW" sz="2000" spc="-10" dirty="0">
                <a:latin typeface="華康棒棒體W5" panose="040F0509000000000000" pitchFamily="81" charset="-120"/>
                <a:ea typeface="華康棒棒體W5" panose="040F0509000000000000" pitchFamily="81" charset="-120"/>
                <a:cs typeface="Microsoft JhengHei"/>
              </a:rPr>
              <a:t>6</a:t>
            </a:r>
            <a:r>
              <a:rPr sz="2000" dirty="0">
                <a:latin typeface="華康棒棒體W5" panose="040F0509000000000000" pitchFamily="81" charset="-120"/>
                <a:ea typeface="華康棒棒體W5" panose="040F0509000000000000" pitchFamily="81" charset="-120"/>
                <a:cs typeface="Microsoft JhengHei"/>
              </a:rPr>
              <a:t>年10</a:t>
            </a:r>
            <a:r>
              <a:rPr sz="2000" spc="-15" dirty="0">
                <a:latin typeface="華康棒棒體W5" panose="040F0509000000000000" pitchFamily="81" charset="-120"/>
                <a:ea typeface="華康棒棒體W5" panose="040F0509000000000000" pitchFamily="81" charset="-120"/>
                <a:cs typeface="Microsoft JhengHei"/>
              </a:rPr>
              <a:t>月</a:t>
            </a:r>
            <a:r>
              <a:rPr sz="2000" dirty="0">
                <a:latin typeface="華康棒棒體W5" panose="040F0509000000000000" pitchFamily="81" charset="-120"/>
                <a:ea typeface="華康棒棒體W5" panose="040F0509000000000000" pitchFamily="81" charset="-120"/>
                <a:cs typeface="Microsoft JhengHei"/>
              </a:rPr>
              <a:t>31</a:t>
            </a:r>
            <a:r>
              <a:rPr sz="2000" spc="-50" dirty="0">
                <a:latin typeface="華康棒棒體W5" panose="040F0509000000000000" pitchFamily="81" charset="-120"/>
                <a:ea typeface="華康棒棒體W5" panose="040F0509000000000000" pitchFamily="81" charset="-120"/>
                <a:cs typeface="Microsoft JhengHei"/>
              </a:rPr>
              <a:t>日</a:t>
            </a:r>
            <a:endParaRPr sz="2000" dirty="0">
              <a:latin typeface="華康棒棒體W5" panose="040F0509000000000000" pitchFamily="81" charset="-120"/>
              <a:ea typeface="華康棒棒體W5" panose="040F0509000000000000" pitchFamily="81" charset="-120"/>
              <a:cs typeface="Microsoft JhengHei"/>
            </a:endParaRPr>
          </a:p>
          <a:p>
            <a:pPr>
              <a:lnSpc>
                <a:spcPct val="100000"/>
              </a:lnSpc>
              <a:spcBef>
                <a:spcPts val="60"/>
              </a:spcBef>
            </a:pPr>
            <a:endParaRPr sz="1650" dirty="0">
              <a:latin typeface="華康棒棒體W5" panose="040F0509000000000000" pitchFamily="81" charset="-120"/>
              <a:ea typeface="華康棒棒體W5" panose="040F0509000000000000" pitchFamily="81" charset="-120"/>
              <a:cs typeface="Microsoft JhengHei"/>
            </a:endParaRPr>
          </a:p>
          <a:p>
            <a:pPr marL="299085" indent="-287020">
              <a:lnSpc>
                <a:spcPct val="100000"/>
              </a:lnSpc>
              <a:buFont typeface="Wingdings"/>
              <a:buChar char=""/>
              <a:tabLst>
                <a:tab pos="299720" algn="l"/>
              </a:tabLst>
            </a:pPr>
            <a:r>
              <a:rPr sz="2000" spc="15" dirty="0" err="1">
                <a:latin typeface="華康棒棒體W5" panose="040F0509000000000000" pitchFamily="81" charset="-120"/>
                <a:ea typeface="華康棒棒體W5" panose="040F0509000000000000" pitchFamily="81" charset="-120"/>
                <a:cs typeface="Microsoft JhengHei"/>
              </a:rPr>
              <a:t>選送生應於</a:t>
            </a:r>
            <a:r>
              <a:rPr sz="2000" b="1" dirty="0" err="1">
                <a:solidFill>
                  <a:srgbClr val="FF0000"/>
                </a:solidFill>
                <a:latin typeface="華康棒棒體W5" panose="040F0509000000000000" pitchFamily="81" charset="-120"/>
                <a:ea typeface="華康棒棒體W5" panose="040F0509000000000000" pitchFamily="81" charset="-120"/>
                <a:cs typeface="Microsoft JhengHei"/>
              </a:rPr>
              <a:t>教育部核定當年度補助經費公告日</a:t>
            </a:r>
            <a:r>
              <a:rPr sz="2600" b="1" dirty="0" err="1">
                <a:solidFill>
                  <a:srgbClr val="FF0000"/>
                </a:solidFill>
                <a:latin typeface="華康棒棒體W5" panose="040F0509000000000000" pitchFamily="81" charset="-120"/>
                <a:ea typeface="華康棒棒體W5" panose="040F0509000000000000" pitchFamily="81" charset="-120"/>
                <a:cs typeface="Microsoft JhengHei"/>
              </a:rPr>
              <a:t>且</a:t>
            </a:r>
            <a:r>
              <a:rPr sz="2000" b="1" dirty="0" err="1">
                <a:solidFill>
                  <a:srgbClr val="FF0000"/>
                </a:solidFill>
                <a:latin typeface="華康棒棒體W5" panose="040F0509000000000000" pitchFamily="81" charset="-120"/>
                <a:ea typeface="華康棒棒體W5" panose="040F0509000000000000" pitchFamily="81" charset="-120"/>
                <a:cs typeface="Microsoft JhengHei"/>
              </a:rPr>
              <a:t>本</a:t>
            </a:r>
            <a:r>
              <a:rPr lang="zh-TW" altLang="en-US" sz="2000" b="1" dirty="0">
                <a:solidFill>
                  <a:srgbClr val="FF0000"/>
                </a:solidFill>
                <a:latin typeface="華康棒棒體W5" panose="040F0509000000000000" pitchFamily="81" charset="-120"/>
                <a:ea typeface="華康棒棒體W5" panose="040F0509000000000000" pitchFamily="81" charset="-120"/>
                <a:cs typeface="Microsoft JhengHei"/>
              </a:rPr>
              <a:t>處</a:t>
            </a:r>
            <a:r>
              <a:rPr sz="2000" b="1" dirty="0" err="1">
                <a:solidFill>
                  <a:srgbClr val="FF0000"/>
                </a:solidFill>
                <a:latin typeface="華康棒棒體W5" panose="040F0509000000000000" pitchFamily="81" charset="-120"/>
                <a:ea typeface="華康棒棒體W5" panose="040F0509000000000000" pitchFamily="81" charset="-120"/>
                <a:cs typeface="Microsoft JhengHei"/>
              </a:rPr>
              <a:t>公告核定</a:t>
            </a:r>
            <a:endParaRPr sz="2000" dirty="0">
              <a:latin typeface="華康棒棒體W5" panose="040F0509000000000000" pitchFamily="81" charset="-120"/>
              <a:ea typeface="華康棒棒體W5" panose="040F0509000000000000" pitchFamily="81" charset="-120"/>
              <a:cs typeface="Microsoft JhengHei"/>
            </a:endParaRPr>
          </a:p>
          <a:p>
            <a:pPr marL="299085">
              <a:lnSpc>
                <a:spcPct val="100000"/>
              </a:lnSpc>
              <a:spcBef>
                <a:spcPts val="35"/>
              </a:spcBef>
            </a:pPr>
            <a:r>
              <a:rPr sz="2000" b="1" spc="60" dirty="0" err="1">
                <a:solidFill>
                  <a:srgbClr val="FF0000"/>
                </a:solidFill>
                <a:latin typeface="華康棒棒體W5" panose="040F0509000000000000" pitchFamily="81" charset="-120"/>
                <a:ea typeface="華康棒棒體W5" panose="040F0509000000000000" pitchFamily="81" charset="-120"/>
                <a:cs typeface="Microsoft JhengHei"/>
              </a:rPr>
              <a:t>經費日後</a:t>
            </a:r>
            <a:r>
              <a:rPr sz="2000" spc="-5" dirty="0" err="1">
                <a:latin typeface="華康棒棒體W5" panose="040F0509000000000000" pitchFamily="81" charset="-120"/>
                <a:ea typeface="華康棒棒體W5" panose="040F0509000000000000" pitchFamily="81" charset="-120"/>
                <a:cs typeface="Microsoft JhengHei"/>
              </a:rPr>
              <a:t>，始得赴國外實習</a:t>
            </a:r>
            <a:r>
              <a:rPr sz="2000" spc="-5" dirty="0">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a:p>
            <a:pPr marL="12700" marR="5080">
              <a:lnSpc>
                <a:spcPct val="100000"/>
              </a:lnSpc>
              <a:spcBef>
                <a:spcPts val="605"/>
              </a:spcBef>
            </a:pPr>
            <a:r>
              <a:rPr sz="1600" b="1" spc="-25" dirty="0">
                <a:latin typeface="華康棒棒體W5" panose="040F0509000000000000" pitchFamily="81" charset="-120"/>
                <a:ea typeface="華康棒棒體W5" panose="040F0509000000000000" pitchFamily="81" charset="-120"/>
                <a:cs typeface="Microsoft JhengHei"/>
              </a:rPr>
              <a:t>（</a:t>
            </a:r>
            <a:r>
              <a:rPr sz="1600" b="1" spc="-25" dirty="0" err="1">
                <a:latin typeface="華康棒棒體W5" panose="040F0509000000000000" pitchFamily="81" charset="-120"/>
                <a:ea typeface="華康棒棒體W5" panose="040F0509000000000000" pitchFamily="81" charset="-120"/>
                <a:cs typeface="Microsoft JhengHei"/>
              </a:rPr>
              <a:t>建議</a:t>
            </a:r>
            <a:r>
              <a:rPr sz="1600" b="1" spc="-10" dirty="0" err="1">
                <a:latin typeface="華康棒棒體W5" panose="040F0509000000000000" pitchFamily="81" charset="-120"/>
                <a:ea typeface="華康棒棒體W5" panose="040F0509000000000000" pitchFamily="81" charset="-120"/>
                <a:cs typeface="Microsoft JhengHei"/>
              </a:rPr>
              <a:t>各</a:t>
            </a:r>
            <a:r>
              <a:rPr sz="1600" b="1" spc="-25" dirty="0" err="1">
                <a:latin typeface="華康棒棒體W5" panose="040F0509000000000000" pitchFamily="81" charset="-120"/>
                <a:ea typeface="華康棒棒體W5" panose="040F0509000000000000" pitchFamily="81" charset="-120"/>
                <a:cs typeface="Microsoft JhengHei"/>
              </a:rPr>
              <a:t>計畫</a:t>
            </a:r>
            <a:r>
              <a:rPr sz="1600" b="1" spc="-10" dirty="0" err="1">
                <a:latin typeface="華康棒棒體W5" panose="040F0509000000000000" pitchFamily="81" charset="-120"/>
                <a:ea typeface="華康棒棒體W5" panose="040F0509000000000000" pitchFamily="81" charset="-120"/>
                <a:cs typeface="Microsoft JhengHei"/>
              </a:rPr>
              <a:t>主</a:t>
            </a:r>
            <a:r>
              <a:rPr sz="1600" b="1" spc="-25" dirty="0" err="1">
                <a:latin typeface="華康棒棒體W5" panose="040F0509000000000000" pitchFamily="81" charset="-120"/>
                <a:ea typeface="華康棒棒體W5" panose="040F0509000000000000" pitchFamily="81" charset="-120"/>
                <a:cs typeface="Microsoft JhengHei"/>
              </a:rPr>
              <a:t>持人在</a:t>
            </a:r>
            <a:r>
              <a:rPr sz="1600" b="1" spc="-10" dirty="0" err="1">
                <a:latin typeface="華康棒棒體W5" panose="040F0509000000000000" pitchFamily="81" charset="-120"/>
                <a:ea typeface="華康棒棒體W5" panose="040F0509000000000000" pitchFamily="81" charset="-120"/>
                <a:cs typeface="Microsoft JhengHei"/>
              </a:rPr>
              <a:t>徵</a:t>
            </a:r>
            <a:r>
              <a:rPr sz="1600" b="1" spc="-25" dirty="0" err="1">
                <a:latin typeface="華康棒棒體W5" panose="040F0509000000000000" pitchFamily="81" charset="-120"/>
                <a:ea typeface="華康棒棒體W5" panose="040F0509000000000000" pitchFamily="81" charset="-120"/>
                <a:cs typeface="Microsoft JhengHei"/>
              </a:rPr>
              <a:t>選學</a:t>
            </a:r>
            <a:r>
              <a:rPr sz="1600" b="1" spc="-10" dirty="0" err="1">
                <a:latin typeface="華康棒棒體W5" panose="040F0509000000000000" pitchFamily="81" charset="-120"/>
                <a:ea typeface="華康棒棒體W5" panose="040F0509000000000000" pitchFamily="81" charset="-120"/>
                <a:cs typeface="Microsoft JhengHei"/>
              </a:rPr>
              <a:t>生</a:t>
            </a:r>
            <a:r>
              <a:rPr sz="1600" b="1" spc="-25" dirty="0" err="1">
                <a:latin typeface="華康棒棒體W5" panose="040F0509000000000000" pitchFamily="81" charset="-120"/>
                <a:ea typeface="華康棒棒體W5" panose="040F0509000000000000" pitchFamily="81" charset="-120"/>
                <a:cs typeface="Microsoft JhengHei"/>
              </a:rPr>
              <a:t>時，以</a:t>
            </a:r>
            <a:r>
              <a:rPr sz="1600" b="1" u="sng" spc="-10" dirty="0" err="1">
                <a:uFill>
                  <a:solidFill>
                    <a:srgbClr val="009900"/>
                  </a:solidFill>
                </a:uFill>
                <a:latin typeface="華康棒棒體W5" panose="040F0509000000000000" pitchFamily="81" charset="-120"/>
                <a:ea typeface="華康棒棒體W5" panose="040F0509000000000000" pitchFamily="81" charset="-120"/>
                <a:cs typeface="Microsoft JhengHei"/>
              </a:rPr>
              <a:t>「</a:t>
            </a:r>
            <a:r>
              <a:rPr sz="1600" b="1" u="sng" spc="-25" dirty="0" err="1">
                <a:uFill>
                  <a:solidFill>
                    <a:srgbClr val="009900"/>
                  </a:solidFill>
                </a:uFill>
                <a:latin typeface="華康棒棒體W5" panose="040F0509000000000000" pitchFamily="81" charset="-120"/>
                <a:ea typeface="華康棒棒體W5" panose="040F0509000000000000" pitchFamily="81" charset="-120"/>
                <a:cs typeface="Microsoft JhengHei"/>
              </a:rPr>
              <a:t>未獲</a:t>
            </a:r>
            <a:r>
              <a:rPr sz="1600" b="1" u="sng" spc="-10" dirty="0" err="1">
                <a:uFill>
                  <a:solidFill>
                    <a:srgbClr val="009900"/>
                  </a:solidFill>
                </a:uFill>
                <a:latin typeface="華康棒棒體W5" panose="040F0509000000000000" pitchFamily="81" charset="-120"/>
                <a:ea typeface="華康棒棒體W5" panose="040F0509000000000000" pitchFamily="81" charset="-120"/>
                <a:cs typeface="Microsoft JhengHei"/>
              </a:rPr>
              <a:t>補</a:t>
            </a:r>
            <a:r>
              <a:rPr sz="1600" b="1" u="sng" spc="-25" dirty="0" err="1">
                <a:uFill>
                  <a:solidFill>
                    <a:srgbClr val="009900"/>
                  </a:solidFill>
                </a:uFill>
                <a:latin typeface="華康棒棒體W5" panose="040F0509000000000000" pitchFamily="81" charset="-120"/>
                <a:ea typeface="華康棒棒體W5" panose="040F0509000000000000" pitchFamily="81" charset="-120"/>
                <a:cs typeface="Microsoft JhengHei"/>
              </a:rPr>
              <a:t>助下仍</a:t>
            </a:r>
            <a:r>
              <a:rPr sz="1600" b="1" u="sng" spc="-10" dirty="0" err="1">
                <a:uFill>
                  <a:solidFill>
                    <a:srgbClr val="009900"/>
                  </a:solidFill>
                </a:uFill>
                <a:latin typeface="華康棒棒體W5" panose="040F0509000000000000" pitchFamily="81" charset="-120"/>
                <a:ea typeface="華康棒棒體W5" panose="040F0509000000000000" pitchFamily="81" charset="-120"/>
                <a:cs typeface="Microsoft JhengHei"/>
              </a:rPr>
              <a:t>願</a:t>
            </a:r>
            <a:r>
              <a:rPr sz="1600" b="1" u="sng" spc="-25" dirty="0" err="1">
                <a:uFill>
                  <a:solidFill>
                    <a:srgbClr val="009900"/>
                  </a:solidFill>
                </a:uFill>
                <a:latin typeface="華康棒棒體W5" panose="040F0509000000000000" pitchFamily="81" charset="-120"/>
                <a:ea typeface="華康棒棒體W5" panose="040F0509000000000000" pitchFamily="81" charset="-120"/>
                <a:cs typeface="Microsoft JhengHei"/>
              </a:rPr>
              <a:t>自費</a:t>
            </a:r>
            <a:r>
              <a:rPr sz="1600" b="1" u="sng" spc="-10" dirty="0" err="1">
                <a:uFill>
                  <a:solidFill>
                    <a:srgbClr val="009900"/>
                  </a:solidFill>
                </a:uFill>
                <a:latin typeface="華康棒棒體W5" panose="040F0509000000000000" pitchFamily="81" charset="-120"/>
                <a:ea typeface="華康棒棒體W5" panose="040F0509000000000000" pitchFamily="81" charset="-120"/>
                <a:cs typeface="Microsoft JhengHei"/>
              </a:rPr>
              <a:t>出</a:t>
            </a:r>
            <a:r>
              <a:rPr sz="1600" b="1" u="sng" spc="-25" dirty="0" err="1">
                <a:uFill>
                  <a:solidFill>
                    <a:srgbClr val="009900"/>
                  </a:solidFill>
                </a:uFill>
                <a:latin typeface="華康棒棒體W5" panose="040F0509000000000000" pitchFamily="81" charset="-120"/>
                <a:ea typeface="華康棒棒體W5" panose="040F0509000000000000" pitchFamily="81" charset="-120"/>
                <a:cs typeface="Microsoft JhengHei"/>
              </a:rPr>
              <a:t>國實</a:t>
            </a:r>
            <a:r>
              <a:rPr sz="1600" b="1" u="sng" spc="-20" dirty="0" err="1">
                <a:uFill>
                  <a:solidFill>
                    <a:srgbClr val="009900"/>
                  </a:solidFill>
                </a:uFill>
                <a:latin typeface="華康棒棒體W5" panose="040F0509000000000000" pitchFamily="81" charset="-120"/>
                <a:ea typeface="華康棒棒體W5" panose="040F0509000000000000" pitchFamily="81" charset="-120"/>
                <a:cs typeface="Microsoft JhengHei"/>
              </a:rPr>
              <a:t>習</a:t>
            </a:r>
            <a:r>
              <a:rPr sz="1600" b="1" u="sng" spc="-10" dirty="0" err="1">
                <a:uFill>
                  <a:solidFill>
                    <a:srgbClr val="009900"/>
                  </a:solidFill>
                </a:uFill>
                <a:latin typeface="華康棒棒體W5" panose="040F0509000000000000" pitchFamily="81" charset="-120"/>
                <a:ea typeface="華康棒棒體W5" panose="040F0509000000000000" pitchFamily="81" charset="-120"/>
                <a:cs typeface="Microsoft JhengHei"/>
              </a:rPr>
              <a:t>」</a:t>
            </a:r>
            <a:r>
              <a:rPr sz="1600" b="1" spc="-25" dirty="0" err="1">
                <a:latin typeface="華康棒棒體W5" panose="040F0509000000000000" pitchFamily="81" charset="-120"/>
                <a:ea typeface="華康棒棒體W5" panose="040F0509000000000000" pitchFamily="81" charset="-120"/>
                <a:cs typeface="Microsoft JhengHei"/>
              </a:rPr>
              <a:t>者為</a:t>
            </a:r>
            <a:r>
              <a:rPr sz="1600" b="1" spc="-10" dirty="0" err="1">
                <a:latin typeface="華康棒棒體W5" panose="040F0509000000000000" pitchFamily="81" charset="-120"/>
                <a:ea typeface="華康棒棒體W5" panose="040F0509000000000000" pitchFamily="81" charset="-120"/>
                <a:cs typeface="Microsoft JhengHei"/>
              </a:rPr>
              <a:t>優</a:t>
            </a:r>
            <a:r>
              <a:rPr sz="1600" b="1" spc="-25" dirty="0" err="1">
                <a:latin typeface="華康棒棒體W5" panose="040F0509000000000000" pitchFamily="81" charset="-120"/>
                <a:ea typeface="華康棒棒體W5" panose="040F0509000000000000" pitchFamily="81" charset="-120"/>
                <a:cs typeface="Microsoft JhengHei"/>
              </a:rPr>
              <a:t>先考量</a:t>
            </a:r>
            <a:r>
              <a:rPr sz="1600" b="1" spc="-50" dirty="0" err="1">
                <a:latin typeface="華康棒棒體W5" panose="040F0509000000000000" pitchFamily="81" charset="-120"/>
                <a:ea typeface="華康棒棒體W5" panose="040F0509000000000000" pitchFamily="81" charset="-120"/>
                <a:cs typeface="Microsoft JhengHei"/>
              </a:rPr>
              <a:t>，</a:t>
            </a:r>
            <a:r>
              <a:rPr sz="1600" b="1" spc="-25" dirty="0" err="1">
                <a:latin typeface="華康棒棒體W5" panose="040F0509000000000000" pitchFamily="81" charset="-120"/>
                <a:ea typeface="華康棒棒體W5" panose="040F0509000000000000" pitchFamily="81" charset="-120"/>
                <a:cs typeface="Microsoft JhengHei"/>
              </a:rPr>
              <a:t>以避免</a:t>
            </a:r>
            <a:r>
              <a:rPr sz="1600" b="1" spc="-10" dirty="0" err="1">
                <a:latin typeface="華康棒棒體W5" panose="040F0509000000000000" pitchFamily="81" charset="-120"/>
                <a:ea typeface="華康棒棒體W5" panose="040F0509000000000000" pitchFamily="81" charset="-120"/>
                <a:cs typeface="Microsoft JhengHei"/>
              </a:rPr>
              <a:t>當</a:t>
            </a:r>
            <a:r>
              <a:rPr sz="1600" b="1" spc="-25" dirty="0" err="1">
                <a:latin typeface="華康棒棒體W5" panose="040F0509000000000000" pitchFamily="81" charset="-120"/>
                <a:ea typeface="華康棒棒體W5" panose="040F0509000000000000" pitchFamily="81" charset="-120"/>
                <a:cs typeface="Microsoft JhengHei"/>
              </a:rPr>
              <a:t>年度</a:t>
            </a:r>
            <a:r>
              <a:rPr sz="1600" b="1" spc="-10" dirty="0" err="1">
                <a:latin typeface="華康棒棒體W5" panose="040F0509000000000000" pitchFamily="81" charset="-120"/>
                <a:ea typeface="華康棒棒體W5" panose="040F0509000000000000" pitchFamily="81" charset="-120"/>
                <a:cs typeface="Microsoft JhengHei"/>
              </a:rPr>
              <a:t>教</a:t>
            </a:r>
            <a:r>
              <a:rPr sz="1600" b="1" spc="-25" dirty="0" err="1">
                <a:latin typeface="華康棒棒體W5" panose="040F0509000000000000" pitchFamily="81" charset="-120"/>
                <a:ea typeface="華康棒棒體W5" panose="040F0509000000000000" pitchFamily="81" charset="-120"/>
                <a:cs typeface="Microsoft JhengHei"/>
              </a:rPr>
              <a:t>育部補</a:t>
            </a:r>
            <a:r>
              <a:rPr sz="1600" b="1" spc="-10" dirty="0" err="1">
                <a:latin typeface="華康棒棒體W5" panose="040F0509000000000000" pitchFamily="81" charset="-120"/>
                <a:ea typeface="華康棒棒體W5" panose="040F0509000000000000" pitchFamily="81" charset="-120"/>
                <a:cs typeface="Microsoft JhengHei"/>
              </a:rPr>
              <a:t>助</a:t>
            </a:r>
            <a:r>
              <a:rPr sz="1600" b="1" spc="-25" dirty="0" err="1">
                <a:latin typeface="華康棒棒體W5" panose="040F0509000000000000" pitchFamily="81" charset="-120"/>
                <a:ea typeface="華康棒棒體W5" panose="040F0509000000000000" pitchFamily="81" charset="-120"/>
                <a:cs typeface="Microsoft JhengHei"/>
              </a:rPr>
              <a:t>經費</a:t>
            </a:r>
            <a:r>
              <a:rPr sz="1600" b="1" spc="-10" dirty="0" err="1">
                <a:latin typeface="華康棒棒體W5" panose="040F0509000000000000" pitchFamily="81" charset="-120"/>
                <a:ea typeface="華康棒棒體W5" panose="040F0509000000000000" pitchFamily="81" charset="-120"/>
                <a:cs typeface="Microsoft JhengHei"/>
              </a:rPr>
              <a:t>不</a:t>
            </a:r>
            <a:r>
              <a:rPr sz="1600" b="1" spc="-25" dirty="0" err="1">
                <a:latin typeface="華康棒棒體W5" panose="040F0509000000000000" pitchFamily="81" charset="-120"/>
                <a:ea typeface="華康棒棒體W5" panose="040F0509000000000000" pitchFamily="81" charset="-120"/>
                <a:cs typeface="Microsoft JhengHei"/>
              </a:rPr>
              <a:t>足</a:t>
            </a:r>
            <a:r>
              <a:rPr lang="en-US" sz="1600" b="1" spc="-25" dirty="0">
                <a:latin typeface="華康棒棒體W5" panose="040F0509000000000000" pitchFamily="81" charset="-120"/>
                <a:ea typeface="華康棒棒體W5" panose="040F0509000000000000" pitchFamily="81" charset="-120"/>
                <a:cs typeface="Microsoft JhengHei"/>
              </a:rPr>
              <a:t>,</a:t>
            </a:r>
            <a:r>
              <a:rPr lang="zh-TW" altLang="en-US" sz="1600" b="1" spc="-25" dirty="0">
                <a:latin typeface="華康棒棒體W5" panose="040F0509000000000000" pitchFamily="81" charset="-120"/>
                <a:ea typeface="華康棒棒體W5" panose="040F0509000000000000" pitchFamily="81" charset="-120"/>
                <a:cs typeface="Microsoft JhengHei"/>
              </a:rPr>
              <a:t>，</a:t>
            </a:r>
            <a:r>
              <a:rPr sz="1600" b="1" spc="-25" dirty="0" err="1">
                <a:latin typeface="華康棒棒體W5" panose="040F0509000000000000" pitchFamily="81" charset="-120"/>
                <a:ea typeface="華康棒棒體W5" panose="040F0509000000000000" pitchFamily="81" charset="-120"/>
                <a:cs typeface="Microsoft JhengHei"/>
              </a:rPr>
              <a:t>致徵</a:t>
            </a:r>
            <a:r>
              <a:rPr sz="1600" b="1" spc="-10" dirty="0" err="1">
                <a:latin typeface="華康棒棒體W5" panose="040F0509000000000000" pitchFamily="81" charset="-120"/>
                <a:ea typeface="華康棒棒體W5" panose="040F0509000000000000" pitchFamily="81" charset="-120"/>
                <a:cs typeface="Microsoft JhengHei"/>
              </a:rPr>
              <a:t>選</a:t>
            </a:r>
            <a:r>
              <a:rPr sz="1600" b="1" spc="-25" dirty="0" err="1">
                <a:latin typeface="華康棒棒體W5" panose="040F0509000000000000" pitchFamily="81" charset="-120"/>
                <a:ea typeface="華康棒棒體W5" panose="040F0509000000000000" pitchFamily="81" charset="-120"/>
                <a:cs typeface="Microsoft JhengHei"/>
              </a:rPr>
              <a:t>上的</a:t>
            </a:r>
            <a:r>
              <a:rPr sz="1600" b="1" spc="-10" dirty="0" err="1">
                <a:latin typeface="華康棒棒體W5" panose="040F0509000000000000" pitchFamily="81" charset="-120"/>
                <a:ea typeface="華康棒棒體W5" panose="040F0509000000000000" pitchFamily="81" charset="-120"/>
                <a:cs typeface="Microsoft JhengHei"/>
              </a:rPr>
              <a:t>學</a:t>
            </a:r>
            <a:r>
              <a:rPr sz="1600" b="1" spc="-25" dirty="0" err="1">
                <a:latin typeface="華康棒棒體W5" panose="040F0509000000000000" pitchFamily="81" charset="-120"/>
                <a:ea typeface="華康棒棒體W5" panose="040F0509000000000000" pitchFamily="81" charset="-120"/>
                <a:cs typeface="Microsoft JhengHei"/>
              </a:rPr>
              <a:t>生不願</a:t>
            </a:r>
            <a:r>
              <a:rPr sz="1600" b="1" spc="-10" dirty="0" err="1">
                <a:latin typeface="華康棒棒體W5" panose="040F0509000000000000" pitchFamily="81" charset="-120"/>
                <a:ea typeface="華康棒棒體W5" panose="040F0509000000000000" pitchFamily="81" charset="-120"/>
                <a:cs typeface="Microsoft JhengHei"/>
              </a:rPr>
              <a:t>出國</a:t>
            </a:r>
            <a:r>
              <a:rPr sz="1600" b="1" spc="-20" dirty="0" err="1">
                <a:latin typeface="華康棒棒體W5" panose="040F0509000000000000" pitchFamily="81" charset="-120"/>
                <a:ea typeface="華康棒棒體W5" panose="040F0509000000000000" pitchFamily="81" charset="-120"/>
                <a:cs typeface="Microsoft JhengHei"/>
              </a:rPr>
              <a:t>或須</a:t>
            </a:r>
            <a:r>
              <a:rPr sz="1600" b="1" spc="-25" dirty="0" err="1">
                <a:latin typeface="華康棒棒體W5" panose="040F0509000000000000" pitchFamily="81" charset="-120"/>
                <a:ea typeface="華康棒棒體W5" panose="040F0509000000000000" pitchFamily="81" charset="-120"/>
                <a:cs typeface="Microsoft JhengHei"/>
              </a:rPr>
              <a:t>作計畫</a:t>
            </a:r>
            <a:r>
              <a:rPr sz="1600" b="1" spc="-10" dirty="0" err="1">
                <a:latin typeface="華康棒棒體W5" panose="040F0509000000000000" pitchFamily="81" charset="-120"/>
                <a:ea typeface="華康棒棒體W5" panose="040F0509000000000000" pitchFamily="81" charset="-120"/>
                <a:cs typeface="Microsoft JhengHei"/>
              </a:rPr>
              <a:t>變</a:t>
            </a:r>
            <a:r>
              <a:rPr sz="1600" b="1" spc="-25" dirty="0" err="1">
                <a:latin typeface="華康棒棒體W5" panose="040F0509000000000000" pitchFamily="81" charset="-120"/>
                <a:ea typeface="華康棒棒體W5" panose="040F0509000000000000" pitchFamily="81" charset="-120"/>
                <a:cs typeface="Microsoft JhengHei"/>
              </a:rPr>
              <a:t>更等</a:t>
            </a:r>
            <a:r>
              <a:rPr sz="1600" b="1" spc="-10" dirty="0" err="1">
                <a:latin typeface="華康棒棒體W5" panose="040F0509000000000000" pitchFamily="81" charset="-120"/>
                <a:ea typeface="華康棒棒體W5" panose="040F0509000000000000" pitchFamily="81" charset="-120"/>
                <a:cs typeface="Microsoft JhengHei"/>
              </a:rPr>
              <a:t>問</a:t>
            </a:r>
            <a:r>
              <a:rPr sz="1600" b="1" spc="-25" dirty="0" err="1">
                <a:latin typeface="華康棒棒體W5" panose="040F0509000000000000" pitchFamily="81" charset="-120"/>
                <a:ea typeface="華康棒棒體W5" panose="040F0509000000000000" pitchFamily="81" charset="-120"/>
                <a:cs typeface="Microsoft JhengHei"/>
              </a:rPr>
              <a:t>題發生</a:t>
            </a:r>
            <a:r>
              <a:rPr sz="1600" b="1" spc="-50" dirty="0">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a:p>
            <a:pPr marL="299085" indent="-287020">
              <a:lnSpc>
                <a:spcPct val="100000"/>
              </a:lnSpc>
              <a:spcBef>
                <a:spcPts val="595"/>
              </a:spcBef>
              <a:buFont typeface="Wingdings"/>
              <a:buChar char=""/>
              <a:tabLst>
                <a:tab pos="299720" algn="l"/>
              </a:tabLst>
            </a:pPr>
            <a:r>
              <a:rPr sz="2000" dirty="0">
                <a:latin typeface="華康棒棒體W5" panose="040F0509000000000000" pitchFamily="81" charset="-120"/>
                <a:ea typeface="華康棒棒體W5" panose="040F0509000000000000" pitchFamily="81" charset="-120"/>
                <a:cs typeface="Microsoft JhengHei"/>
              </a:rPr>
              <a:t>選送生至遲須於教育部核定補助計畫之</a:t>
            </a:r>
            <a:r>
              <a:rPr sz="2000" b="1" dirty="0">
                <a:solidFill>
                  <a:srgbClr val="C00000"/>
                </a:solidFill>
                <a:latin typeface="華康棒棒體W5" panose="040F0509000000000000" pitchFamily="81" charset="-120"/>
                <a:ea typeface="華康棒棒體W5" panose="040F0509000000000000" pitchFamily="81" charset="-120"/>
                <a:cs typeface="Microsoft JhengHei"/>
              </a:rPr>
              <a:t>次年度10月31日前</a:t>
            </a:r>
            <a:r>
              <a:rPr sz="2000" dirty="0">
                <a:latin typeface="華康棒棒體W5" panose="040F0509000000000000" pitchFamily="81" charset="-120"/>
                <a:ea typeface="華康棒棒體W5" panose="040F0509000000000000" pitchFamily="81" charset="-120"/>
                <a:cs typeface="Microsoft JhengHei"/>
              </a:rPr>
              <a:t>赴國外</a:t>
            </a:r>
          </a:p>
          <a:p>
            <a:pPr marL="299085">
              <a:lnSpc>
                <a:spcPct val="100000"/>
              </a:lnSpc>
            </a:pPr>
            <a:r>
              <a:rPr sz="2000" spc="-15" dirty="0">
                <a:latin typeface="華康棒棒體W5" panose="040F0509000000000000" pitchFamily="81" charset="-120"/>
                <a:ea typeface="華康棒棒體W5" panose="040F0509000000000000" pitchFamily="81" charset="-120"/>
                <a:cs typeface="Microsoft JhengHei"/>
              </a:rPr>
              <a:t>實習，屆期未出國者，視為放棄。</a:t>
            </a:r>
            <a:endParaRPr sz="2000" dirty="0">
              <a:latin typeface="華康棒棒體W5" panose="040F0509000000000000" pitchFamily="81" charset="-120"/>
              <a:ea typeface="華康棒棒體W5" panose="040F0509000000000000" pitchFamily="81" charset="-120"/>
              <a:cs typeface="Microsoft JhengHei"/>
            </a:endParaRPr>
          </a:p>
        </p:txBody>
      </p:sp>
      <p:grpSp>
        <p:nvGrpSpPr>
          <p:cNvPr id="7" name="object 7"/>
          <p:cNvGrpSpPr/>
          <p:nvPr/>
        </p:nvGrpSpPr>
        <p:grpSpPr>
          <a:xfrm>
            <a:off x="452627" y="228600"/>
            <a:ext cx="739140" cy="668020"/>
            <a:chOff x="452627" y="228600"/>
            <a:chExt cx="739140" cy="668020"/>
          </a:xfrm>
        </p:grpSpPr>
        <p:sp>
          <p:nvSpPr>
            <p:cNvPr id="8" name="object 8"/>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9" name="object 9"/>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FFD34A"/>
            </a:solidFill>
          </p:spPr>
          <p:txBody>
            <a:bodyPr wrap="square" lIns="0" tIns="0" rIns="0" bIns="0" rtlCol="0"/>
            <a:lstStyle/>
            <a:p>
              <a:endParaRPr/>
            </a:p>
          </p:txBody>
        </p:sp>
        <p:sp>
          <p:nvSpPr>
            <p:cNvPr id="10" name="object 10"/>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1" name="object 11"/>
          <p:cNvSpPr txBox="1">
            <a:spLocks noGrp="1"/>
          </p:cNvSpPr>
          <p:nvPr>
            <p:ph type="title"/>
          </p:nvPr>
        </p:nvSpPr>
        <p:spPr>
          <a:xfrm>
            <a:off x="610717" y="291541"/>
            <a:ext cx="2752725" cy="635000"/>
          </a:xfrm>
          <a:prstGeom prst="rect">
            <a:avLst/>
          </a:prstGeom>
        </p:spPr>
        <p:txBody>
          <a:bodyPr vert="horz" wrap="square" lIns="0" tIns="12065" rIns="0" bIns="0" rtlCol="0">
            <a:spAutoFit/>
          </a:bodyPr>
          <a:lstStyle/>
          <a:p>
            <a:pPr marL="25400">
              <a:lnSpc>
                <a:spcPct val="100000"/>
              </a:lnSpc>
              <a:spcBef>
                <a:spcPts val="95"/>
              </a:spcBef>
              <a:tabLst>
                <a:tab pos="696595" algn="l"/>
              </a:tabLst>
            </a:pPr>
            <a:r>
              <a:rPr sz="4800" b="0" spc="-37" baseline="8680" dirty="0">
                <a:solidFill>
                  <a:srgbClr val="FFFFFF"/>
                </a:solidFill>
                <a:latin typeface="Impact"/>
                <a:cs typeface="Impact"/>
              </a:rPr>
              <a:t>02</a:t>
            </a:r>
            <a:r>
              <a:rPr sz="4800" b="0" baseline="8680" dirty="0">
                <a:solidFill>
                  <a:srgbClr val="FFFFFF"/>
                </a:solidFill>
                <a:latin typeface="Impact"/>
                <a:cs typeface="Impact"/>
              </a:rPr>
              <a:t>	</a:t>
            </a:r>
            <a:r>
              <a:rPr sz="4000" spc="-45" dirty="0">
                <a:solidFill>
                  <a:srgbClr val="001F5F"/>
                </a:solidFill>
              </a:rPr>
              <a:t>補助時</a:t>
            </a:r>
            <a:r>
              <a:rPr sz="4000" spc="-50" dirty="0">
                <a:solidFill>
                  <a:srgbClr val="001F5F"/>
                </a:solidFill>
              </a:rPr>
              <a:t>程</a:t>
            </a:r>
            <a:endParaRPr sz="4000">
              <a:latin typeface="Impact"/>
              <a:cs typeface="Impact"/>
            </a:endParaRPr>
          </a:p>
        </p:txBody>
      </p:sp>
      <p:sp>
        <p:nvSpPr>
          <p:cNvPr id="16" name="object 16"/>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15</a:t>
            </a:fld>
            <a:endParaRPr spc="-25" dirty="0"/>
          </a:p>
        </p:txBody>
      </p:sp>
      <p:grpSp>
        <p:nvGrpSpPr>
          <p:cNvPr id="12" name="object 12"/>
          <p:cNvGrpSpPr/>
          <p:nvPr/>
        </p:nvGrpSpPr>
        <p:grpSpPr>
          <a:xfrm>
            <a:off x="4297679" y="419100"/>
            <a:ext cx="4665345" cy="1297305"/>
            <a:chOff x="4297679" y="419100"/>
            <a:chExt cx="4665345" cy="1297305"/>
          </a:xfrm>
        </p:grpSpPr>
        <p:sp>
          <p:nvSpPr>
            <p:cNvPr id="13" name="object 13"/>
            <p:cNvSpPr/>
            <p:nvPr/>
          </p:nvSpPr>
          <p:spPr>
            <a:xfrm>
              <a:off x="4310633" y="432053"/>
              <a:ext cx="4639310" cy="1271270"/>
            </a:xfrm>
            <a:custGeom>
              <a:avLst/>
              <a:gdLst/>
              <a:ahLst/>
              <a:cxnLst/>
              <a:rect l="l" t="t" r="r" b="b"/>
              <a:pathLst>
                <a:path w="4639309" h="1271270">
                  <a:moveTo>
                    <a:pt x="1932939" y="1021080"/>
                  </a:moveTo>
                  <a:lnTo>
                    <a:pt x="773176" y="1021080"/>
                  </a:lnTo>
                  <a:lnTo>
                    <a:pt x="214121" y="1270889"/>
                  </a:lnTo>
                  <a:lnTo>
                    <a:pt x="1932939" y="1021080"/>
                  </a:lnTo>
                  <a:close/>
                </a:path>
                <a:path w="4639309" h="1271270">
                  <a:moveTo>
                    <a:pt x="4468875" y="0"/>
                  </a:moveTo>
                  <a:lnTo>
                    <a:pt x="170179" y="0"/>
                  </a:lnTo>
                  <a:lnTo>
                    <a:pt x="124942" y="6079"/>
                  </a:lnTo>
                  <a:lnTo>
                    <a:pt x="84290" y="23236"/>
                  </a:lnTo>
                  <a:lnTo>
                    <a:pt x="49847" y="49847"/>
                  </a:lnTo>
                  <a:lnTo>
                    <a:pt x="23236" y="84290"/>
                  </a:lnTo>
                  <a:lnTo>
                    <a:pt x="6079" y="124942"/>
                  </a:lnTo>
                  <a:lnTo>
                    <a:pt x="0" y="170180"/>
                  </a:lnTo>
                  <a:lnTo>
                    <a:pt x="0" y="850900"/>
                  </a:lnTo>
                  <a:lnTo>
                    <a:pt x="6079" y="896137"/>
                  </a:lnTo>
                  <a:lnTo>
                    <a:pt x="23236" y="936789"/>
                  </a:lnTo>
                  <a:lnTo>
                    <a:pt x="49847" y="971232"/>
                  </a:lnTo>
                  <a:lnTo>
                    <a:pt x="84290" y="997843"/>
                  </a:lnTo>
                  <a:lnTo>
                    <a:pt x="124942" y="1015000"/>
                  </a:lnTo>
                  <a:lnTo>
                    <a:pt x="170179" y="1021080"/>
                  </a:lnTo>
                  <a:lnTo>
                    <a:pt x="4468875" y="1021080"/>
                  </a:lnTo>
                  <a:lnTo>
                    <a:pt x="4514113" y="1015000"/>
                  </a:lnTo>
                  <a:lnTo>
                    <a:pt x="4554765" y="997843"/>
                  </a:lnTo>
                  <a:lnTo>
                    <a:pt x="4589208" y="971232"/>
                  </a:lnTo>
                  <a:lnTo>
                    <a:pt x="4615819" y="936789"/>
                  </a:lnTo>
                  <a:lnTo>
                    <a:pt x="4632976" y="896137"/>
                  </a:lnTo>
                  <a:lnTo>
                    <a:pt x="4639056" y="850900"/>
                  </a:lnTo>
                  <a:lnTo>
                    <a:pt x="4639056" y="170180"/>
                  </a:lnTo>
                  <a:lnTo>
                    <a:pt x="4632976" y="124942"/>
                  </a:lnTo>
                  <a:lnTo>
                    <a:pt x="4615819" y="84290"/>
                  </a:lnTo>
                  <a:lnTo>
                    <a:pt x="4589208" y="49847"/>
                  </a:lnTo>
                  <a:lnTo>
                    <a:pt x="4554765" y="23236"/>
                  </a:lnTo>
                  <a:lnTo>
                    <a:pt x="4514113" y="6079"/>
                  </a:lnTo>
                  <a:lnTo>
                    <a:pt x="4468875" y="0"/>
                  </a:lnTo>
                  <a:close/>
                </a:path>
              </a:pathLst>
            </a:custGeom>
            <a:solidFill>
              <a:srgbClr val="F5E3E2"/>
            </a:solidFill>
          </p:spPr>
          <p:txBody>
            <a:bodyPr wrap="square" lIns="0" tIns="0" rIns="0" bIns="0" rtlCol="0"/>
            <a:lstStyle/>
            <a:p>
              <a:endParaRPr/>
            </a:p>
          </p:txBody>
        </p:sp>
        <p:sp>
          <p:nvSpPr>
            <p:cNvPr id="14" name="object 14"/>
            <p:cNvSpPr/>
            <p:nvPr/>
          </p:nvSpPr>
          <p:spPr>
            <a:xfrm>
              <a:off x="4310633" y="432053"/>
              <a:ext cx="4639310" cy="1271270"/>
            </a:xfrm>
            <a:custGeom>
              <a:avLst/>
              <a:gdLst/>
              <a:ahLst/>
              <a:cxnLst/>
              <a:rect l="l" t="t" r="r" b="b"/>
              <a:pathLst>
                <a:path w="4639309" h="1271270">
                  <a:moveTo>
                    <a:pt x="0" y="170180"/>
                  </a:moveTo>
                  <a:lnTo>
                    <a:pt x="6079" y="124942"/>
                  </a:lnTo>
                  <a:lnTo>
                    <a:pt x="23236" y="84290"/>
                  </a:lnTo>
                  <a:lnTo>
                    <a:pt x="49847" y="49847"/>
                  </a:lnTo>
                  <a:lnTo>
                    <a:pt x="84290" y="23236"/>
                  </a:lnTo>
                  <a:lnTo>
                    <a:pt x="124942" y="6079"/>
                  </a:lnTo>
                  <a:lnTo>
                    <a:pt x="170179" y="0"/>
                  </a:lnTo>
                  <a:lnTo>
                    <a:pt x="773176" y="0"/>
                  </a:lnTo>
                  <a:lnTo>
                    <a:pt x="1932939" y="0"/>
                  </a:lnTo>
                  <a:lnTo>
                    <a:pt x="4468875" y="0"/>
                  </a:lnTo>
                  <a:lnTo>
                    <a:pt x="4514113" y="6079"/>
                  </a:lnTo>
                  <a:lnTo>
                    <a:pt x="4554765" y="23236"/>
                  </a:lnTo>
                  <a:lnTo>
                    <a:pt x="4589208" y="49847"/>
                  </a:lnTo>
                  <a:lnTo>
                    <a:pt x="4615819" y="84290"/>
                  </a:lnTo>
                  <a:lnTo>
                    <a:pt x="4632976" y="124942"/>
                  </a:lnTo>
                  <a:lnTo>
                    <a:pt x="4639056" y="170180"/>
                  </a:lnTo>
                  <a:lnTo>
                    <a:pt x="4639056" y="595630"/>
                  </a:lnTo>
                  <a:lnTo>
                    <a:pt x="4639056" y="850900"/>
                  </a:lnTo>
                  <a:lnTo>
                    <a:pt x="4632976" y="896137"/>
                  </a:lnTo>
                  <a:lnTo>
                    <a:pt x="4615819" y="936789"/>
                  </a:lnTo>
                  <a:lnTo>
                    <a:pt x="4589208" y="971232"/>
                  </a:lnTo>
                  <a:lnTo>
                    <a:pt x="4554765" y="997843"/>
                  </a:lnTo>
                  <a:lnTo>
                    <a:pt x="4514113" y="1015000"/>
                  </a:lnTo>
                  <a:lnTo>
                    <a:pt x="4468875" y="1021080"/>
                  </a:lnTo>
                  <a:lnTo>
                    <a:pt x="1932939" y="1021080"/>
                  </a:lnTo>
                  <a:lnTo>
                    <a:pt x="214121" y="1270889"/>
                  </a:lnTo>
                  <a:lnTo>
                    <a:pt x="773176" y="1021080"/>
                  </a:lnTo>
                  <a:lnTo>
                    <a:pt x="170179" y="1021080"/>
                  </a:lnTo>
                  <a:lnTo>
                    <a:pt x="124942" y="1015000"/>
                  </a:lnTo>
                  <a:lnTo>
                    <a:pt x="84290" y="997843"/>
                  </a:lnTo>
                  <a:lnTo>
                    <a:pt x="49847" y="971232"/>
                  </a:lnTo>
                  <a:lnTo>
                    <a:pt x="23236" y="936789"/>
                  </a:lnTo>
                  <a:lnTo>
                    <a:pt x="6079" y="896137"/>
                  </a:lnTo>
                  <a:lnTo>
                    <a:pt x="0" y="850900"/>
                  </a:lnTo>
                  <a:lnTo>
                    <a:pt x="0" y="595630"/>
                  </a:lnTo>
                  <a:lnTo>
                    <a:pt x="0" y="170180"/>
                  </a:lnTo>
                  <a:close/>
                </a:path>
              </a:pathLst>
            </a:custGeom>
            <a:ln w="25908">
              <a:solidFill>
                <a:srgbClr val="FF0000"/>
              </a:solidFill>
            </a:ln>
          </p:spPr>
          <p:txBody>
            <a:bodyPr wrap="square" lIns="0" tIns="0" rIns="0" bIns="0" rtlCol="0"/>
            <a:lstStyle/>
            <a:p>
              <a:endParaRPr/>
            </a:p>
          </p:txBody>
        </p:sp>
      </p:grpSp>
      <p:sp>
        <p:nvSpPr>
          <p:cNvPr id="15" name="object 15"/>
          <p:cNvSpPr txBox="1"/>
          <p:nvPr/>
        </p:nvSpPr>
        <p:spPr>
          <a:xfrm>
            <a:off x="4456303" y="643254"/>
            <a:ext cx="4375150" cy="574040"/>
          </a:xfrm>
          <a:prstGeom prst="rect">
            <a:avLst/>
          </a:prstGeom>
        </p:spPr>
        <p:txBody>
          <a:bodyPr vert="horz" wrap="square" lIns="0" tIns="12700" rIns="0" bIns="0" rtlCol="0">
            <a:spAutoFit/>
          </a:bodyPr>
          <a:lstStyle/>
          <a:p>
            <a:pPr marL="12700" marR="5080">
              <a:lnSpc>
                <a:spcPct val="100000"/>
              </a:lnSpc>
              <a:spcBef>
                <a:spcPts val="100"/>
              </a:spcBef>
            </a:pPr>
            <a:r>
              <a:rPr sz="1800" spc="-5" dirty="0">
                <a:solidFill>
                  <a:srgbClr val="0000FF"/>
                </a:solidFill>
                <a:latin typeface="華康棒棒體W5" panose="040F0509000000000000" pitchFamily="81" charset="-120"/>
                <a:ea typeface="華康棒棒體W5" panose="040F0509000000000000" pitchFamily="81" charset="-120"/>
                <a:cs typeface="MingLiU_HKSCS"/>
              </a:rPr>
              <a:t>請有意申請學海築夢／新南向學海築夢計畫的師長盡早著手準備及媒合實習機構與學生</a:t>
            </a:r>
            <a:endParaRPr sz="1800" dirty="0">
              <a:latin typeface="華康棒棒體W5" panose="040F0509000000000000" pitchFamily="81" charset="-120"/>
              <a:ea typeface="華康棒棒體W5" panose="040F0509000000000000" pitchFamily="81" charset="-120"/>
              <a:cs typeface="MingLiU_HKS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784780" y="1662957"/>
            <a:ext cx="4403090" cy="289823"/>
          </a:xfrm>
          <a:prstGeom prst="rect">
            <a:avLst/>
          </a:prstGeom>
        </p:spPr>
        <p:txBody>
          <a:bodyPr vert="horz" wrap="square" lIns="0" tIns="12700" rIns="0" bIns="0" rtlCol="0">
            <a:spAutoFit/>
          </a:bodyPr>
          <a:lstStyle/>
          <a:p>
            <a:pPr marL="12700">
              <a:lnSpc>
                <a:spcPct val="100000"/>
              </a:lnSpc>
              <a:spcBef>
                <a:spcPts val="100"/>
              </a:spcBef>
            </a:pPr>
            <a:r>
              <a:rPr sz="1800" b="1" spc="-5" dirty="0">
                <a:solidFill>
                  <a:srgbClr val="0000FF"/>
                </a:solidFill>
                <a:latin typeface="華康棒棒體W5" panose="040F0509000000000000" pitchFamily="81" charset="-120"/>
                <a:ea typeface="華康棒棒體W5" panose="040F0509000000000000" pitchFamily="81" charset="-120"/>
                <a:cs typeface="Adobe Fan Heiti Std B"/>
              </a:rPr>
              <a:t>【</a:t>
            </a:r>
            <a:r>
              <a:rPr lang="zh-TW" altLang="en-US" sz="1800" b="1" spc="-5" dirty="0">
                <a:solidFill>
                  <a:srgbClr val="0000FF"/>
                </a:solidFill>
                <a:latin typeface="華康棒棒體W5" panose="040F0509000000000000" pitchFamily="81" charset="-120"/>
                <a:ea typeface="華康棒棒體W5" panose="040F0509000000000000" pitchFamily="81" charset="-120"/>
                <a:cs typeface="Adobe Fan Heiti Std B"/>
              </a:rPr>
              <a:t>第</a:t>
            </a:r>
            <a:r>
              <a:rPr lang="en-US" altLang="zh-TW" b="1" spc="-5" dirty="0">
                <a:solidFill>
                  <a:srgbClr val="0000FF"/>
                </a:solidFill>
                <a:latin typeface="華康棒棒體W5" panose="040F0509000000000000" pitchFamily="81" charset="-120"/>
                <a:ea typeface="華康棒棒體W5" panose="040F0509000000000000" pitchFamily="81" charset="-120"/>
                <a:cs typeface="Adobe Fan Heiti Std B"/>
              </a:rPr>
              <a:t>1</a:t>
            </a:r>
            <a:r>
              <a:rPr sz="1800" b="1" spc="-5" dirty="0">
                <a:solidFill>
                  <a:srgbClr val="0000FF"/>
                </a:solidFill>
                <a:latin typeface="華康棒棒體W5" panose="040F0509000000000000" pitchFamily="81" charset="-120"/>
                <a:ea typeface="華康棒棒體W5" panose="040F0509000000000000" pitchFamily="81" charset="-120"/>
                <a:cs typeface="Adobe Fan Heiti Std B"/>
              </a:rPr>
              <a:t>次徵件申請案】選送生海外實習時間</a:t>
            </a:r>
            <a:endParaRPr sz="1800" dirty="0">
              <a:latin typeface="華康棒棒體W5" panose="040F0509000000000000" pitchFamily="81" charset="-120"/>
              <a:ea typeface="華康棒棒體W5" panose="040F0509000000000000" pitchFamily="81" charset="-120"/>
              <a:cs typeface="Adobe Fan Heiti Std B"/>
            </a:endParaRPr>
          </a:p>
        </p:txBody>
      </p:sp>
      <p:grpSp>
        <p:nvGrpSpPr>
          <p:cNvPr id="3" name="object 3"/>
          <p:cNvGrpSpPr/>
          <p:nvPr/>
        </p:nvGrpSpPr>
        <p:grpSpPr>
          <a:xfrm>
            <a:off x="467105" y="3048000"/>
            <a:ext cx="8157845" cy="205740"/>
            <a:chOff x="467105" y="3048000"/>
            <a:chExt cx="8157845" cy="205740"/>
          </a:xfrm>
        </p:grpSpPr>
        <p:sp>
          <p:nvSpPr>
            <p:cNvPr id="4" name="object 4"/>
            <p:cNvSpPr/>
            <p:nvPr/>
          </p:nvSpPr>
          <p:spPr>
            <a:xfrm>
              <a:off x="467105" y="3095878"/>
              <a:ext cx="8157845" cy="129539"/>
            </a:xfrm>
            <a:custGeom>
              <a:avLst/>
              <a:gdLst/>
              <a:ahLst/>
              <a:cxnLst/>
              <a:rect l="l" t="t" r="r" b="b"/>
              <a:pathLst>
                <a:path w="8157845" h="129539">
                  <a:moveTo>
                    <a:pt x="8028178" y="77718"/>
                  </a:moveTo>
                  <a:lnTo>
                    <a:pt x="8028178" y="129540"/>
                  </a:lnTo>
                  <a:lnTo>
                    <a:pt x="8132013" y="77724"/>
                  </a:lnTo>
                  <a:lnTo>
                    <a:pt x="8028178" y="77718"/>
                  </a:lnTo>
                  <a:close/>
                </a:path>
                <a:path w="8157845" h="129539">
                  <a:moveTo>
                    <a:pt x="8028178" y="51810"/>
                  </a:moveTo>
                  <a:lnTo>
                    <a:pt x="8028178" y="77718"/>
                  </a:lnTo>
                  <a:lnTo>
                    <a:pt x="8041132" y="77724"/>
                  </a:lnTo>
                  <a:lnTo>
                    <a:pt x="8041259" y="51816"/>
                  </a:lnTo>
                  <a:lnTo>
                    <a:pt x="8028178" y="51810"/>
                  </a:lnTo>
                  <a:close/>
                </a:path>
                <a:path w="8157845" h="129539">
                  <a:moveTo>
                    <a:pt x="8028178" y="0"/>
                  </a:moveTo>
                  <a:lnTo>
                    <a:pt x="8028178" y="51810"/>
                  </a:lnTo>
                  <a:lnTo>
                    <a:pt x="8041259" y="51816"/>
                  </a:lnTo>
                  <a:lnTo>
                    <a:pt x="8041132" y="77724"/>
                  </a:lnTo>
                  <a:lnTo>
                    <a:pt x="8132025" y="77718"/>
                  </a:lnTo>
                  <a:lnTo>
                    <a:pt x="8157718" y="64897"/>
                  </a:lnTo>
                  <a:lnTo>
                    <a:pt x="8028178" y="0"/>
                  </a:lnTo>
                  <a:close/>
                </a:path>
                <a:path w="8157845" h="129539">
                  <a:moveTo>
                    <a:pt x="0" y="48133"/>
                  </a:moveTo>
                  <a:lnTo>
                    <a:pt x="0" y="74041"/>
                  </a:lnTo>
                  <a:lnTo>
                    <a:pt x="8028178" y="77718"/>
                  </a:lnTo>
                  <a:lnTo>
                    <a:pt x="8028178" y="51810"/>
                  </a:lnTo>
                  <a:lnTo>
                    <a:pt x="0" y="48133"/>
                  </a:lnTo>
                  <a:close/>
                </a:path>
              </a:pathLst>
            </a:custGeom>
            <a:solidFill>
              <a:srgbClr val="0000FF"/>
            </a:solidFill>
          </p:spPr>
          <p:txBody>
            <a:bodyPr wrap="square" lIns="0" tIns="0" rIns="0" bIns="0" rtlCol="0"/>
            <a:lstStyle/>
            <a:p>
              <a:endParaRPr/>
            </a:p>
          </p:txBody>
        </p:sp>
        <p:pic>
          <p:nvPicPr>
            <p:cNvPr id="5" name="object 5"/>
            <p:cNvPicPr/>
            <p:nvPr/>
          </p:nvPicPr>
          <p:blipFill>
            <a:blip r:embed="rId2" cstate="print"/>
            <a:stretch>
              <a:fillRect/>
            </a:stretch>
          </p:blipFill>
          <p:spPr>
            <a:xfrm>
              <a:off x="713231" y="3055620"/>
              <a:ext cx="199644" cy="198119"/>
            </a:xfrm>
            <a:prstGeom prst="rect">
              <a:avLst/>
            </a:prstGeom>
          </p:spPr>
        </p:pic>
        <p:pic>
          <p:nvPicPr>
            <p:cNvPr id="6" name="object 6"/>
            <p:cNvPicPr/>
            <p:nvPr/>
          </p:nvPicPr>
          <p:blipFill>
            <a:blip r:embed="rId3" cstate="print"/>
            <a:stretch>
              <a:fillRect/>
            </a:stretch>
          </p:blipFill>
          <p:spPr>
            <a:xfrm>
              <a:off x="2017775" y="3048000"/>
              <a:ext cx="198120" cy="198119"/>
            </a:xfrm>
            <a:prstGeom prst="rect">
              <a:avLst/>
            </a:prstGeom>
          </p:spPr>
        </p:pic>
      </p:grpSp>
      <p:sp>
        <p:nvSpPr>
          <p:cNvPr id="7" name="object 7"/>
          <p:cNvSpPr txBox="1"/>
          <p:nvPr/>
        </p:nvSpPr>
        <p:spPr>
          <a:xfrm>
            <a:off x="253059" y="1378312"/>
            <a:ext cx="1838808" cy="1120178"/>
          </a:xfrm>
          <a:prstGeom prst="rect">
            <a:avLst/>
          </a:prstGeom>
        </p:spPr>
        <p:txBody>
          <a:bodyPr vert="horz" wrap="square" lIns="0" tIns="12065" rIns="0" bIns="0" rtlCol="0">
            <a:spAutoFit/>
          </a:bodyPr>
          <a:lstStyle/>
          <a:p>
            <a:pPr algn="ctr">
              <a:lnSpc>
                <a:spcPct val="100000"/>
              </a:lnSpc>
              <a:spcBef>
                <a:spcPts val="95"/>
              </a:spcBef>
            </a:pPr>
            <a:r>
              <a:rPr lang="zh-TW" altLang="en-US" b="1" spc="-35" dirty="0">
                <a:solidFill>
                  <a:srgbClr val="0000FF"/>
                </a:solidFill>
                <a:latin typeface="華康棒棒體W5" panose="040F0509000000000000" pitchFamily="81" charset="-120"/>
                <a:ea typeface="華康棒棒體W5" panose="040F0509000000000000" pitchFamily="81" charset="-120"/>
                <a:cs typeface="Adobe Fan Heiti Std B"/>
              </a:rPr>
              <a:t>第</a:t>
            </a:r>
            <a:r>
              <a:rPr lang="en-US" altLang="zh-TW" b="1" spc="-35" dirty="0">
                <a:solidFill>
                  <a:srgbClr val="0000FF"/>
                </a:solidFill>
                <a:latin typeface="華康棒棒體W5" panose="040F0509000000000000" pitchFamily="81" charset="-120"/>
                <a:ea typeface="華康棒棒體W5" panose="040F0509000000000000" pitchFamily="81" charset="-120"/>
                <a:cs typeface="Adobe Fan Heiti Std B"/>
              </a:rPr>
              <a:t>1</a:t>
            </a:r>
            <a:r>
              <a:rPr b="1" spc="-35" dirty="0">
                <a:solidFill>
                  <a:srgbClr val="0000FF"/>
                </a:solidFill>
                <a:latin typeface="華康棒棒體W5" panose="040F0509000000000000" pitchFamily="81" charset="-120"/>
                <a:ea typeface="華康棒棒體W5" panose="040F0509000000000000" pitchFamily="81" charset="-120"/>
                <a:cs typeface="Adobe Fan Heiti Std B"/>
              </a:rPr>
              <a:t>次徵件之</a:t>
            </a:r>
            <a:endParaRPr dirty="0">
              <a:latin typeface="華康棒棒體W5" panose="040F0509000000000000" pitchFamily="81" charset="-120"/>
              <a:ea typeface="華康棒棒體W5" panose="040F0509000000000000" pitchFamily="81" charset="-120"/>
              <a:cs typeface="Adobe Fan Heiti Std B"/>
            </a:endParaRPr>
          </a:p>
          <a:p>
            <a:pPr marL="12700" marR="6350" algn="ctr">
              <a:lnSpc>
                <a:spcPct val="100000"/>
              </a:lnSpc>
              <a:spcBef>
                <a:spcPts val="5"/>
              </a:spcBef>
            </a:pPr>
            <a:r>
              <a:rPr b="1" spc="-10" dirty="0" err="1">
                <a:solidFill>
                  <a:srgbClr val="0000FF"/>
                </a:solidFill>
                <a:latin typeface="華康棒棒體W5" panose="040F0509000000000000" pitchFamily="81" charset="-120"/>
                <a:ea typeface="華康棒棒體W5" panose="040F0509000000000000" pitchFamily="81" charset="-120"/>
                <a:cs typeface="Adobe Fan Heiti Std B"/>
              </a:rPr>
              <a:t>教</a:t>
            </a:r>
            <a:r>
              <a:rPr b="1" spc="-25" dirty="0" err="1">
                <a:solidFill>
                  <a:srgbClr val="0000FF"/>
                </a:solidFill>
                <a:latin typeface="華康棒棒體W5" panose="040F0509000000000000" pitchFamily="81" charset="-120"/>
                <a:ea typeface="華康棒棒體W5" panose="040F0509000000000000" pitchFamily="81" charset="-120"/>
                <a:cs typeface="Adobe Fan Heiti Std B"/>
              </a:rPr>
              <a:t>育部</a:t>
            </a:r>
            <a:r>
              <a:rPr b="1" spc="-10" dirty="0" err="1">
                <a:solidFill>
                  <a:srgbClr val="0000FF"/>
                </a:solidFill>
                <a:latin typeface="華康棒棒體W5" panose="040F0509000000000000" pitchFamily="81" charset="-120"/>
                <a:ea typeface="華康棒棒體W5" panose="040F0509000000000000" pitchFamily="81" charset="-120"/>
                <a:cs typeface="Adobe Fan Heiti Std B"/>
              </a:rPr>
              <a:t>核</a:t>
            </a:r>
            <a:r>
              <a:rPr b="1" spc="-25" dirty="0" err="1">
                <a:solidFill>
                  <a:srgbClr val="0000FF"/>
                </a:solidFill>
                <a:latin typeface="華康棒棒體W5" panose="040F0509000000000000" pitchFamily="81" charset="-120"/>
                <a:ea typeface="華康棒棒體W5" panose="040F0509000000000000" pitchFamily="81" charset="-120"/>
                <a:cs typeface="Adobe Fan Heiti Std B"/>
              </a:rPr>
              <a:t>定經費</a:t>
            </a:r>
            <a:r>
              <a:rPr b="1" spc="-50" dirty="0" err="1">
                <a:solidFill>
                  <a:srgbClr val="0000FF"/>
                </a:solidFill>
                <a:latin typeface="華康棒棒體W5" panose="040F0509000000000000" pitchFamily="81" charset="-120"/>
                <a:ea typeface="華康棒棒體W5" panose="040F0509000000000000" pitchFamily="81" charset="-120"/>
                <a:cs typeface="Adobe Fan Heiti Std B"/>
              </a:rPr>
              <a:t>且</a:t>
            </a:r>
            <a:r>
              <a:rPr b="1" spc="-10" dirty="0" err="1">
                <a:solidFill>
                  <a:srgbClr val="0000FF"/>
                </a:solidFill>
                <a:latin typeface="華康棒棒體W5" panose="040F0509000000000000" pitchFamily="81" charset="-120"/>
                <a:ea typeface="華康棒棒體W5" panose="040F0509000000000000" pitchFamily="81" charset="-120"/>
                <a:cs typeface="Adobe Fan Heiti Std B"/>
              </a:rPr>
              <a:t>本</a:t>
            </a:r>
            <a:r>
              <a:rPr lang="zh-TW" altLang="en-US" b="1" spc="-25" dirty="0">
                <a:solidFill>
                  <a:srgbClr val="0000FF"/>
                </a:solidFill>
                <a:latin typeface="華康棒棒體W5" panose="040F0509000000000000" pitchFamily="81" charset="-120"/>
                <a:ea typeface="華康棒棒體W5" panose="040F0509000000000000" pitchFamily="81" charset="-120"/>
                <a:cs typeface="Adobe Fan Heiti Std B"/>
              </a:rPr>
              <a:t>處</a:t>
            </a:r>
            <a:r>
              <a:rPr b="1" spc="-10" dirty="0" err="1">
                <a:solidFill>
                  <a:srgbClr val="0000FF"/>
                </a:solidFill>
                <a:latin typeface="華康棒棒體W5" panose="040F0509000000000000" pitchFamily="81" charset="-120"/>
                <a:ea typeface="華康棒棒體W5" panose="040F0509000000000000" pitchFamily="81" charset="-120"/>
                <a:cs typeface="Adobe Fan Heiti Std B"/>
              </a:rPr>
              <a:t>公</a:t>
            </a:r>
            <a:r>
              <a:rPr b="1" spc="-25" dirty="0" err="1">
                <a:solidFill>
                  <a:srgbClr val="0000FF"/>
                </a:solidFill>
                <a:latin typeface="華康棒棒體W5" panose="040F0509000000000000" pitchFamily="81" charset="-120"/>
                <a:ea typeface="華康棒棒體W5" panose="040F0509000000000000" pitchFamily="81" charset="-120"/>
                <a:cs typeface="Adobe Fan Heiti Std B"/>
              </a:rPr>
              <a:t>告日</a:t>
            </a:r>
            <a:r>
              <a:rPr b="1" spc="-50" dirty="0" err="1">
                <a:solidFill>
                  <a:srgbClr val="0000FF"/>
                </a:solidFill>
                <a:latin typeface="華康棒棒體W5" panose="040F0509000000000000" pitchFamily="81" charset="-120"/>
                <a:ea typeface="華康棒棒體W5" panose="040F0509000000000000" pitchFamily="81" charset="-120"/>
                <a:cs typeface="Adobe Fan Heiti Std B"/>
              </a:rPr>
              <a:t>起</a:t>
            </a:r>
            <a:endParaRPr dirty="0">
              <a:latin typeface="華康棒棒體W5" panose="040F0509000000000000" pitchFamily="81" charset="-120"/>
              <a:ea typeface="華康棒棒體W5" panose="040F0509000000000000" pitchFamily="81" charset="-120"/>
              <a:cs typeface="Adobe Fan Heiti Std B"/>
            </a:endParaRPr>
          </a:p>
          <a:p>
            <a:pPr algn="ctr">
              <a:lnSpc>
                <a:spcPct val="100000"/>
              </a:lnSpc>
            </a:pPr>
            <a:r>
              <a:rPr b="1" spc="130" dirty="0">
                <a:solidFill>
                  <a:srgbClr val="0000FF"/>
                </a:solidFill>
                <a:latin typeface="華康棒棒體W5" panose="040F0509000000000000" pitchFamily="81" charset="-120"/>
                <a:ea typeface="華康棒棒體W5" panose="040F0509000000000000" pitchFamily="81" charset="-120"/>
                <a:cs typeface="Adobe Fan Heiti Std B"/>
              </a:rPr>
              <a:t>(如</a:t>
            </a:r>
            <a:r>
              <a:rPr b="1" spc="-120" dirty="0">
                <a:solidFill>
                  <a:srgbClr val="0000FF"/>
                </a:solidFill>
                <a:latin typeface="華康棒棒體W5" panose="040F0509000000000000" pitchFamily="81" charset="-120"/>
                <a:ea typeface="華康棒棒體W5" panose="040F0509000000000000" pitchFamily="81" charset="-120"/>
                <a:cs typeface="Adobe Fan Heiti Std B"/>
              </a:rPr>
              <a:t>11</a:t>
            </a:r>
            <a:r>
              <a:rPr lang="en-US" altLang="zh-TW" b="1" spc="-120" dirty="0">
                <a:solidFill>
                  <a:srgbClr val="0000FF"/>
                </a:solidFill>
                <a:latin typeface="華康棒棒體W5" panose="040F0509000000000000" pitchFamily="81" charset="-120"/>
                <a:ea typeface="華康棒棒體W5" panose="040F0509000000000000" pitchFamily="81" charset="-120"/>
                <a:cs typeface="Adobe Fan Heiti Std B"/>
              </a:rPr>
              <a:t>5</a:t>
            </a:r>
            <a:r>
              <a:rPr b="1" spc="-10" dirty="0">
                <a:solidFill>
                  <a:srgbClr val="0000FF"/>
                </a:solidFill>
                <a:latin typeface="華康棒棒體W5" panose="040F0509000000000000" pitchFamily="81" charset="-120"/>
                <a:ea typeface="華康棒棒體W5" panose="040F0509000000000000" pitchFamily="81" charset="-120"/>
                <a:cs typeface="Adobe Fan Heiti Std B"/>
              </a:rPr>
              <a:t>年</a:t>
            </a:r>
            <a:r>
              <a:rPr b="1" spc="-125" dirty="0">
                <a:solidFill>
                  <a:srgbClr val="0000FF"/>
                </a:solidFill>
                <a:latin typeface="華康棒棒體W5" panose="040F0509000000000000" pitchFamily="81" charset="-120"/>
                <a:ea typeface="華康棒棒體W5" panose="040F0509000000000000" pitchFamily="81" charset="-120"/>
                <a:cs typeface="Adobe Fan Heiti Std B"/>
              </a:rPr>
              <a:t>6</a:t>
            </a:r>
            <a:r>
              <a:rPr b="1" spc="-10" dirty="0">
                <a:solidFill>
                  <a:srgbClr val="0000FF"/>
                </a:solidFill>
                <a:latin typeface="華康棒棒體W5" panose="040F0509000000000000" pitchFamily="81" charset="-120"/>
                <a:ea typeface="華康棒棒體W5" panose="040F0509000000000000" pitchFamily="81" charset="-120"/>
                <a:cs typeface="Adobe Fan Heiti Std B"/>
              </a:rPr>
              <a:t>月</a:t>
            </a:r>
            <a:r>
              <a:rPr b="1" spc="-25" dirty="0">
                <a:solidFill>
                  <a:srgbClr val="0000FF"/>
                </a:solidFill>
                <a:latin typeface="華康棒棒體W5" panose="040F0509000000000000" pitchFamily="81" charset="-120"/>
                <a:ea typeface="華康棒棒體W5" panose="040F0509000000000000" pitchFamily="81" charset="-120"/>
                <a:cs typeface="Adobe Fan Heiti Std B"/>
              </a:rPr>
              <a:t>下旬</a:t>
            </a:r>
            <a:r>
              <a:rPr b="1" spc="225" dirty="0">
                <a:solidFill>
                  <a:srgbClr val="0000FF"/>
                </a:solidFill>
                <a:latin typeface="Adobe Fan Heiti Std B"/>
                <a:cs typeface="Adobe Fan Heiti Std B"/>
              </a:rPr>
              <a:t>)</a:t>
            </a:r>
            <a:endParaRPr dirty="0">
              <a:latin typeface="Adobe Fan Heiti Std B"/>
              <a:cs typeface="Adobe Fan Heiti Std B"/>
            </a:endParaRPr>
          </a:p>
        </p:txBody>
      </p:sp>
      <p:pic>
        <p:nvPicPr>
          <p:cNvPr id="8" name="object 8"/>
          <p:cNvPicPr/>
          <p:nvPr/>
        </p:nvPicPr>
        <p:blipFill>
          <a:blip r:embed="rId4" cstate="print"/>
          <a:stretch>
            <a:fillRect/>
          </a:stretch>
        </p:blipFill>
        <p:spPr>
          <a:xfrm>
            <a:off x="7607807" y="3076955"/>
            <a:ext cx="176784" cy="163068"/>
          </a:xfrm>
          <a:prstGeom prst="rect">
            <a:avLst/>
          </a:prstGeom>
        </p:spPr>
      </p:pic>
      <p:sp>
        <p:nvSpPr>
          <p:cNvPr id="9" name="object 9"/>
          <p:cNvSpPr txBox="1"/>
          <p:nvPr/>
        </p:nvSpPr>
        <p:spPr>
          <a:xfrm>
            <a:off x="713232" y="3442157"/>
            <a:ext cx="2041068" cy="1120178"/>
          </a:xfrm>
          <a:prstGeom prst="rect">
            <a:avLst/>
          </a:prstGeom>
        </p:spPr>
        <p:txBody>
          <a:bodyPr vert="horz" wrap="square" lIns="0" tIns="12065" rIns="0" bIns="0" rtlCol="0">
            <a:spAutoFit/>
          </a:bodyPr>
          <a:lstStyle/>
          <a:p>
            <a:pPr marR="74930" algn="ctr">
              <a:lnSpc>
                <a:spcPct val="100000"/>
              </a:lnSpc>
              <a:spcBef>
                <a:spcPts val="95"/>
              </a:spcBef>
            </a:pPr>
            <a:r>
              <a:rPr lang="zh-TW" altLang="en-US" b="1" spc="-35" dirty="0">
                <a:solidFill>
                  <a:srgbClr val="7030A0"/>
                </a:solidFill>
                <a:latin typeface="華康棒棒體W5" panose="040F0509000000000000" pitchFamily="81" charset="-120"/>
                <a:ea typeface="華康棒棒體W5" panose="040F0509000000000000" pitchFamily="81" charset="-120"/>
                <a:cs typeface="Adobe Fan Heiti Std B"/>
              </a:rPr>
              <a:t>第</a:t>
            </a:r>
            <a:r>
              <a:rPr lang="en-US" altLang="zh-TW" b="1" spc="-35" dirty="0">
                <a:solidFill>
                  <a:srgbClr val="7030A0"/>
                </a:solidFill>
                <a:latin typeface="華康棒棒體W5" panose="040F0509000000000000" pitchFamily="81" charset="-120"/>
                <a:ea typeface="華康棒棒體W5" panose="040F0509000000000000" pitchFamily="81" charset="-120"/>
                <a:cs typeface="Adobe Fan Heiti Std B"/>
              </a:rPr>
              <a:t>2</a:t>
            </a:r>
            <a:r>
              <a:rPr b="1" spc="-35" dirty="0">
                <a:solidFill>
                  <a:srgbClr val="7030A0"/>
                </a:solidFill>
                <a:latin typeface="華康棒棒體W5" panose="040F0509000000000000" pitchFamily="81" charset="-120"/>
                <a:ea typeface="華康棒棒體W5" panose="040F0509000000000000" pitchFamily="81" charset="-120"/>
                <a:cs typeface="Adobe Fan Heiti Std B"/>
              </a:rPr>
              <a:t>次徵件之</a:t>
            </a:r>
            <a:endParaRPr dirty="0">
              <a:solidFill>
                <a:srgbClr val="7030A0"/>
              </a:solidFill>
              <a:latin typeface="華康棒棒體W5" panose="040F0509000000000000" pitchFamily="81" charset="-120"/>
              <a:ea typeface="華康棒棒體W5" panose="040F0509000000000000" pitchFamily="81" charset="-120"/>
              <a:cs typeface="Adobe Fan Heiti Std B"/>
            </a:endParaRPr>
          </a:p>
          <a:p>
            <a:pPr marL="21590" marR="99060" algn="ctr">
              <a:lnSpc>
                <a:spcPct val="100000"/>
              </a:lnSpc>
              <a:spcBef>
                <a:spcPts val="5"/>
              </a:spcBef>
            </a:pPr>
            <a:r>
              <a:rPr b="1" spc="-10" dirty="0" err="1">
                <a:solidFill>
                  <a:srgbClr val="7030A0"/>
                </a:solidFill>
                <a:latin typeface="華康棒棒體W5" panose="040F0509000000000000" pitchFamily="81" charset="-120"/>
                <a:ea typeface="華康棒棒體W5" panose="040F0509000000000000" pitchFamily="81" charset="-120"/>
                <a:cs typeface="Adobe Fan Heiti Std B"/>
              </a:rPr>
              <a:t>教</a:t>
            </a:r>
            <a:r>
              <a:rPr b="1" spc="-25" dirty="0" err="1">
                <a:solidFill>
                  <a:srgbClr val="7030A0"/>
                </a:solidFill>
                <a:latin typeface="華康棒棒體W5" panose="040F0509000000000000" pitchFamily="81" charset="-120"/>
                <a:ea typeface="華康棒棒體W5" panose="040F0509000000000000" pitchFamily="81" charset="-120"/>
                <a:cs typeface="Adobe Fan Heiti Std B"/>
              </a:rPr>
              <a:t>育部</a:t>
            </a:r>
            <a:r>
              <a:rPr b="1" spc="-10" dirty="0" err="1">
                <a:solidFill>
                  <a:srgbClr val="7030A0"/>
                </a:solidFill>
                <a:latin typeface="華康棒棒體W5" panose="040F0509000000000000" pitchFamily="81" charset="-120"/>
                <a:ea typeface="華康棒棒體W5" panose="040F0509000000000000" pitchFamily="81" charset="-120"/>
                <a:cs typeface="Adobe Fan Heiti Std B"/>
              </a:rPr>
              <a:t>核</a:t>
            </a:r>
            <a:r>
              <a:rPr b="1" spc="-25" dirty="0" err="1">
                <a:solidFill>
                  <a:srgbClr val="7030A0"/>
                </a:solidFill>
                <a:latin typeface="華康棒棒體W5" panose="040F0509000000000000" pitchFamily="81" charset="-120"/>
                <a:ea typeface="華康棒棒體W5" panose="040F0509000000000000" pitchFamily="81" charset="-120"/>
                <a:cs typeface="Adobe Fan Heiti Std B"/>
              </a:rPr>
              <a:t>定經費</a:t>
            </a:r>
            <a:r>
              <a:rPr b="1" spc="-50" dirty="0" err="1">
                <a:solidFill>
                  <a:srgbClr val="7030A0"/>
                </a:solidFill>
                <a:latin typeface="華康棒棒體W5" panose="040F0509000000000000" pitchFamily="81" charset="-120"/>
                <a:ea typeface="華康棒棒體W5" panose="040F0509000000000000" pitchFamily="81" charset="-120"/>
                <a:cs typeface="Adobe Fan Heiti Std B"/>
              </a:rPr>
              <a:t>且</a:t>
            </a:r>
            <a:r>
              <a:rPr b="1" spc="-10" dirty="0" err="1">
                <a:solidFill>
                  <a:srgbClr val="7030A0"/>
                </a:solidFill>
                <a:latin typeface="華康棒棒體W5" panose="040F0509000000000000" pitchFamily="81" charset="-120"/>
                <a:ea typeface="華康棒棒體W5" panose="040F0509000000000000" pitchFamily="81" charset="-120"/>
                <a:cs typeface="Adobe Fan Heiti Std B"/>
              </a:rPr>
              <a:t>本</a:t>
            </a:r>
            <a:r>
              <a:rPr lang="zh-TW" altLang="en-US" b="1" spc="-25" dirty="0">
                <a:solidFill>
                  <a:srgbClr val="7030A0"/>
                </a:solidFill>
                <a:latin typeface="華康棒棒體W5" panose="040F0509000000000000" pitchFamily="81" charset="-120"/>
                <a:ea typeface="華康棒棒體W5" panose="040F0509000000000000" pitchFamily="81" charset="-120"/>
                <a:cs typeface="Adobe Fan Heiti Std B"/>
              </a:rPr>
              <a:t>處</a:t>
            </a:r>
            <a:r>
              <a:rPr b="1" spc="-10" dirty="0" err="1">
                <a:solidFill>
                  <a:srgbClr val="7030A0"/>
                </a:solidFill>
                <a:latin typeface="華康棒棒體W5" panose="040F0509000000000000" pitchFamily="81" charset="-120"/>
                <a:ea typeface="華康棒棒體W5" panose="040F0509000000000000" pitchFamily="81" charset="-120"/>
                <a:cs typeface="Adobe Fan Heiti Std B"/>
              </a:rPr>
              <a:t>公</a:t>
            </a:r>
            <a:r>
              <a:rPr b="1" spc="-25" dirty="0" err="1">
                <a:solidFill>
                  <a:srgbClr val="7030A0"/>
                </a:solidFill>
                <a:latin typeface="華康棒棒體W5" panose="040F0509000000000000" pitchFamily="81" charset="-120"/>
                <a:ea typeface="華康棒棒體W5" panose="040F0509000000000000" pitchFamily="81" charset="-120"/>
                <a:cs typeface="Adobe Fan Heiti Std B"/>
              </a:rPr>
              <a:t>告日</a:t>
            </a:r>
            <a:r>
              <a:rPr b="1" spc="-50" dirty="0" err="1">
                <a:solidFill>
                  <a:srgbClr val="7030A0"/>
                </a:solidFill>
                <a:latin typeface="華康棒棒體W5" panose="040F0509000000000000" pitchFamily="81" charset="-120"/>
                <a:ea typeface="華康棒棒體W5" panose="040F0509000000000000" pitchFamily="81" charset="-120"/>
                <a:cs typeface="Adobe Fan Heiti Std B"/>
              </a:rPr>
              <a:t>起</a:t>
            </a:r>
            <a:endParaRPr dirty="0">
              <a:solidFill>
                <a:srgbClr val="7030A0"/>
              </a:solidFill>
              <a:latin typeface="華康棒棒體W5" panose="040F0509000000000000" pitchFamily="81" charset="-120"/>
              <a:ea typeface="華康棒棒體W5" panose="040F0509000000000000" pitchFamily="81" charset="-120"/>
              <a:cs typeface="Adobe Fan Heiti Std B"/>
            </a:endParaRPr>
          </a:p>
          <a:p>
            <a:pPr algn="ctr">
              <a:lnSpc>
                <a:spcPct val="100000"/>
              </a:lnSpc>
            </a:pPr>
            <a:r>
              <a:rPr b="1" spc="130" dirty="0">
                <a:solidFill>
                  <a:srgbClr val="7030A0"/>
                </a:solidFill>
                <a:latin typeface="華康棒棒體W5" panose="040F0509000000000000" pitchFamily="81" charset="-120"/>
                <a:ea typeface="華康棒棒體W5" panose="040F0509000000000000" pitchFamily="81" charset="-120"/>
                <a:cs typeface="Adobe Fan Heiti Std B"/>
              </a:rPr>
              <a:t>(如</a:t>
            </a:r>
            <a:r>
              <a:rPr b="1" spc="-120" dirty="0">
                <a:solidFill>
                  <a:srgbClr val="7030A0"/>
                </a:solidFill>
                <a:latin typeface="華康棒棒體W5" panose="040F0509000000000000" pitchFamily="81" charset="-120"/>
                <a:ea typeface="華康棒棒體W5" panose="040F0509000000000000" pitchFamily="81" charset="-120"/>
                <a:cs typeface="Adobe Fan Heiti Std B"/>
              </a:rPr>
              <a:t>11</a:t>
            </a:r>
            <a:r>
              <a:rPr lang="en-US" altLang="zh-TW" b="1" spc="-120" dirty="0">
                <a:solidFill>
                  <a:srgbClr val="7030A0"/>
                </a:solidFill>
                <a:latin typeface="華康棒棒體W5" panose="040F0509000000000000" pitchFamily="81" charset="-120"/>
                <a:ea typeface="華康棒棒體W5" panose="040F0509000000000000" pitchFamily="81" charset="-120"/>
                <a:cs typeface="Adobe Fan Heiti Std B"/>
              </a:rPr>
              <a:t>5</a:t>
            </a:r>
            <a:r>
              <a:rPr b="1" spc="-10" dirty="0">
                <a:solidFill>
                  <a:srgbClr val="7030A0"/>
                </a:solidFill>
                <a:latin typeface="華康棒棒體W5" panose="040F0509000000000000" pitchFamily="81" charset="-120"/>
                <a:ea typeface="華康棒棒體W5" panose="040F0509000000000000" pitchFamily="81" charset="-120"/>
                <a:cs typeface="Adobe Fan Heiti Std B"/>
              </a:rPr>
              <a:t>年</a:t>
            </a:r>
            <a:r>
              <a:rPr b="1" spc="-120" dirty="0">
                <a:solidFill>
                  <a:srgbClr val="7030A0"/>
                </a:solidFill>
                <a:latin typeface="華康棒棒體W5" panose="040F0509000000000000" pitchFamily="81" charset="-120"/>
                <a:ea typeface="華康棒棒體W5" panose="040F0509000000000000" pitchFamily="81" charset="-120"/>
                <a:cs typeface="Adobe Fan Heiti Std B"/>
              </a:rPr>
              <a:t>12</a:t>
            </a:r>
            <a:r>
              <a:rPr b="1" spc="-25" dirty="0">
                <a:solidFill>
                  <a:srgbClr val="7030A0"/>
                </a:solidFill>
                <a:latin typeface="華康棒棒體W5" panose="040F0509000000000000" pitchFamily="81" charset="-120"/>
                <a:ea typeface="華康棒棒體W5" panose="040F0509000000000000" pitchFamily="81" charset="-120"/>
                <a:cs typeface="Adobe Fan Heiti Std B"/>
              </a:rPr>
              <a:t>月中</a:t>
            </a:r>
            <a:r>
              <a:rPr b="1" spc="105" dirty="0">
                <a:solidFill>
                  <a:srgbClr val="7030A0"/>
                </a:solidFill>
                <a:latin typeface="華康棒棒體W5" panose="040F0509000000000000" pitchFamily="81" charset="-120"/>
                <a:ea typeface="華康棒棒體W5" panose="040F0509000000000000" pitchFamily="81" charset="-120"/>
                <a:cs typeface="Adobe Fan Heiti Std B"/>
              </a:rPr>
              <a:t>旬)</a:t>
            </a:r>
            <a:endParaRPr dirty="0">
              <a:solidFill>
                <a:srgbClr val="7030A0"/>
              </a:solidFill>
              <a:latin typeface="華康棒棒體W5" panose="040F0509000000000000" pitchFamily="81" charset="-120"/>
              <a:ea typeface="華康棒棒體W5" panose="040F0509000000000000" pitchFamily="81" charset="-120"/>
              <a:cs typeface="Adobe Fan Heiti Std B"/>
            </a:endParaRPr>
          </a:p>
        </p:txBody>
      </p:sp>
      <p:grpSp>
        <p:nvGrpSpPr>
          <p:cNvPr id="10" name="object 10"/>
          <p:cNvGrpSpPr/>
          <p:nvPr/>
        </p:nvGrpSpPr>
        <p:grpSpPr>
          <a:xfrm>
            <a:off x="844269" y="2133600"/>
            <a:ext cx="6859905" cy="1824777"/>
            <a:chOff x="844269" y="2414057"/>
            <a:chExt cx="6859905" cy="1544320"/>
          </a:xfrm>
        </p:grpSpPr>
        <p:sp>
          <p:nvSpPr>
            <p:cNvPr id="11" name="object 11"/>
            <p:cNvSpPr/>
            <p:nvPr/>
          </p:nvSpPr>
          <p:spPr>
            <a:xfrm>
              <a:off x="851889" y="2421677"/>
              <a:ext cx="6844665" cy="746125"/>
            </a:xfrm>
            <a:custGeom>
              <a:avLst/>
              <a:gdLst/>
              <a:ahLst/>
              <a:cxnLst/>
              <a:rect l="l" t="t" r="r" b="b"/>
              <a:pathLst>
                <a:path w="6844665" h="746125">
                  <a:moveTo>
                    <a:pt x="4116" y="745575"/>
                  </a:moveTo>
                  <a:lnTo>
                    <a:pt x="1218" y="729709"/>
                  </a:lnTo>
                  <a:lnTo>
                    <a:pt x="0" y="713911"/>
                  </a:lnTo>
                  <a:lnTo>
                    <a:pt x="444" y="698185"/>
                  </a:lnTo>
                  <a:lnTo>
                    <a:pt x="11590" y="651477"/>
                  </a:lnTo>
                  <a:lnTo>
                    <a:pt x="37108" y="605553"/>
                  </a:lnTo>
                  <a:lnTo>
                    <a:pt x="61883" y="575422"/>
                  </a:lnTo>
                  <a:lnTo>
                    <a:pt x="92716" y="545717"/>
                  </a:lnTo>
                  <a:lnTo>
                    <a:pt x="129474" y="516465"/>
                  </a:lnTo>
                  <a:lnTo>
                    <a:pt x="172024" y="487698"/>
                  </a:lnTo>
                  <a:lnTo>
                    <a:pt x="220235" y="459446"/>
                  </a:lnTo>
                  <a:lnTo>
                    <a:pt x="273975" y="431739"/>
                  </a:lnTo>
                  <a:lnTo>
                    <a:pt x="333110" y="404607"/>
                  </a:lnTo>
                  <a:lnTo>
                    <a:pt x="397510" y="378081"/>
                  </a:lnTo>
                  <a:lnTo>
                    <a:pt x="467042" y="352191"/>
                  </a:lnTo>
                  <a:lnTo>
                    <a:pt x="503691" y="339493"/>
                  </a:lnTo>
                  <a:lnTo>
                    <a:pt x="541573" y="326967"/>
                  </a:lnTo>
                  <a:lnTo>
                    <a:pt x="580673" y="314614"/>
                  </a:lnTo>
                  <a:lnTo>
                    <a:pt x="620973" y="302439"/>
                  </a:lnTo>
                  <a:lnTo>
                    <a:pt x="662456" y="290446"/>
                  </a:lnTo>
                  <a:lnTo>
                    <a:pt x="705107" y="278638"/>
                  </a:lnTo>
                  <a:lnTo>
                    <a:pt x="748909" y="267019"/>
                  </a:lnTo>
                  <a:lnTo>
                    <a:pt x="793845" y="255594"/>
                  </a:lnTo>
                  <a:lnTo>
                    <a:pt x="839899" y="244365"/>
                  </a:lnTo>
                  <a:lnTo>
                    <a:pt x="887055" y="233336"/>
                  </a:lnTo>
                  <a:lnTo>
                    <a:pt x="935295" y="222513"/>
                  </a:lnTo>
                  <a:lnTo>
                    <a:pt x="984603" y="211897"/>
                  </a:lnTo>
                  <a:lnTo>
                    <a:pt x="1034963" y="201493"/>
                  </a:lnTo>
                  <a:lnTo>
                    <a:pt x="1086358" y="191305"/>
                  </a:lnTo>
                  <a:lnTo>
                    <a:pt x="1138772" y="181336"/>
                  </a:lnTo>
                  <a:lnTo>
                    <a:pt x="1192188" y="171590"/>
                  </a:lnTo>
                  <a:lnTo>
                    <a:pt x="1246590" y="162072"/>
                  </a:lnTo>
                  <a:lnTo>
                    <a:pt x="1301961" y="152784"/>
                  </a:lnTo>
                  <a:lnTo>
                    <a:pt x="1358284" y="143731"/>
                  </a:lnTo>
                  <a:lnTo>
                    <a:pt x="1415544" y="134917"/>
                  </a:lnTo>
                  <a:lnTo>
                    <a:pt x="1473723" y="126344"/>
                  </a:lnTo>
                  <a:lnTo>
                    <a:pt x="1532805" y="118018"/>
                  </a:lnTo>
                  <a:lnTo>
                    <a:pt x="1592774" y="109941"/>
                  </a:lnTo>
                  <a:lnTo>
                    <a:pt x="1653613" y="102118"/>
                  </a:lnTo>
                  <a:lnTo>
                    <a:pt x="1715305" y="94552"/>
                  </a:lnTo>
                  <a:lnTo>
                    <a:pt x="1777834" y="87247"/>
                  </a:lnTo>
                  <a:lnTo>
                    <a:pt x="1841184" y="80207"/>
                  </a:lnTo>
                  <a:lnTo>
                    <a:pt x="1905338" y="73435"/>
                  </a:lnTo>
                  <a:lnTo>
                    <a:pt x="1970279" y="66936"/>
                  </a:lnTo>
                  <a:lnTo>
                    <a:pt x="2035991" y="60713"/>
                  </a:lnTo>
                  <a:lnTo>
                    <a:pt x="2102457" y="54770"/>
                  </a:lnTo>
                  <a:lnTo>
                    <a:pt x="2169662" y="49111"/>
                  </a:lnTo>
                  <a:lnTo>
                    <a:pt x="2237587" y="43740"/>
                  </a:lnTo>
                  <a:lnTo>
                    <a:pt x="2306218" y="38659"/>
                  </a:lnTo>
                  <a:lnTo>
                    <a:pt x="2375536" y="33874"/>
                  </a:lnTo>
                  <a:lnTo>
                    <a:pt x="2445527" y="29388"/>
                  </a:lnTo>
                  <a:lnTo>
                    <a:pt x="2516173" y="25204"/>
                  </a:lnTo>
                  <a:lnTo>
                    <a:pt x="2587457" y="21327"/>
                  </a:lnTo>
                  <a:lnTo>
                    <a:pt x="2659364" y="17760"/>
                  </a:lnTo>
                  <a:lnTo>
                    <a:pt x="2731876" y="14507"/>
                  </a:lnTo>
                  <a:lnTo>
                    <a:pt x="2804978" y="11572"/>
                  </a:lnTo>
                  <a:lnTo>
                    <a:pt x="2878652" y="8959"/>
                  </a:lnTo>
                  <a:lnTo>
                    <a:pt x="2952883" y="6671"/>
                  </a:lnTo>
                  <a:lnTo>
                    <a:pt x="3027653" y="4712"/>
                  </a:lnTo>
                  <a:lnTo>
                    <a:pt x="3102946" y="3085"/>
                  </a:lnTo>
                  <a:lnTo>
                    <a:pt x="3178746" y="1796"/>
                  </a:lnTo>
                  <a:lnTo>
                    <a:pt x="3255036" y="847"/>
                  </a:lnTo>
                  <a:lnTo>
                    <a:pt x="3328439" y="262"/>
                  </a:lnTo>
                  <a:lnTo>
                    <a:pt x="3401539" y="0"/>
                  </a:lnTo>
                  <a:lnTo>
                    <a:pt x="3474320" y="56"/>
                  </a:lnTo>
                  <a:lnTo>
                    <a:pt x="3546768" y="429"/>
                  </a:lnTo>
                  <a:lnTo>
                    <a:pt x="3618864" y="1115"/>
                  </a:lnTo>
                  <a:lnTo>
                    <a:pt x="3690594" y="2112"/>
                  </a:lnTo>
                  <a:lnTo>
                    <a:pt x="3761941" y="3415"/>
                  </a:lnTo>
                  <a:lnTo>
                    <a:pt x="3832889" y="5023"/>
                  </a:lnTo>
                  <a:lnTo>
                    <a:pt x="3903421" y="6932"/>
                  </a:lnTo>
                  <a:lnTo>
                    <a:pt x="3973522" y="9139"/>
                  </a:lnTo>
                  <a:lnTo>
                    <a:pt x="4043175" y="11640"/>
                  </a:lnTo>
                  <a:lnTo>
                    <a:pt x="4112365" y="14434"/>
                  </a:lnTo>
                  <a:lnTo>
                    <a:pt x="4181074" y="17516"/>
                  </a:lnTo>
                  <a:lnTo>
                    <a:pt x="4249288" y="20884"/>
                  </a:lnTo>
                  <a:lnTo>
                    <a:pt x="4316989" y="24535"/>
                  </a:lnTo>
                  <a:lnTo>
                    <a:pt x="4384161" y="28466"/>
                  </a:lnTo>
                  <a:lnTo>
                    <a:pt x="4450789" y="32674"/>
                  </a:lnTo>
                  <a:lnTo>
                    <a:pt x="4516856" y="37155"/>
                  </a:lnTo>
                  <a:lnTo>
                    <a:pt x="4582346" y="41906"/>
                  </a:lnTo>
                  <a:lnTo>
                    <a:pt x="4647243" y="46925"/>
                  </a:lnTo>
                  <a:lnTo>
                    <a:pt x="4711531" y="52209"/>
                  </a:lnTo>
                  <a:lnTo>
                    <a:pt x="4775193" y="57754"/>
                  </a:lnTo>
                  <a:lnTo>
                    <a:pt x="4838213" y="63558"/>
                  </a:lnTo>
                  <a:lnTo>
                    <a:pt x="4900576" y="69617"/>
                  </a:lnTo>
                  <a:lnTo>
                    <a:pt x="4962265" y="75928"/>
                  </a:lnTo>
                  <a:lnTo>
                    <a:pt x="5023263" y="82488"/>
                  </a:lnTo>
                  <a:lnTo>
                    <a:pt x="5083555" y="89295"/>
                  </a:lnTo>
                  <a:lnTo>
                    <a:pt x="5143125" y="96345"/>
                  </a:lnTo>
                  <a:lnTo>
                    <a:pt x="5201956" y="103634"/>
                  </a:lnTo>
                  <a:lnTo>
                    <a:pt x="5260032" y="111162"/>
                  </a:lnTo>
                  <a:lnTo>
                    <a:pt x="5317337" y="118923"/>
                  </a:lnTo>
                  <a:lnTo>
                    <a:pt x="5373854" y="126915"/>
                  </a:lnTo>
                  <a:lnTo>
                    <a:pt x="5429569" y="135135"/>
                  </a:lnTo>
                  <a:lnTo>
                    <a:pt x="5484464" y="143579"/>
                  </a:lnTo>
                  <a:lnTo>
                    <a:pt x="5538523" y="152246"/>
                  </a:lnTo>
                  <a:lnTo>
                    <a:pt x="5591730" y="161132"/>
                  </a:lnTo>
                  <a:lnTo>
                    <a:pt x="5644070" y="170233"/>
                  </a:lnTo>
                  <a:lnTo>
                    <a:pt x="5695525" y="179547"/>
                  </a:lnTo>
                  <a:lnTo>
                    <a:pt x="5746080" y="189071"/>
                  </a:lnTo>
                  <a:lnTo>
                    <a:pt x="5795718" y="198801"/>
                  </a:lnTo>
                  <a:lnTo>
                    <a:pt x="5844424" y="208735"/>
                  </a:lnTo>
                  <a:lnTo>
                    <a:pt x="5892180" y="218869"/>
                  </a:lnTo>
                  <a:lnTo>
                    <a:pt x="5938972" y="229201"/>
                  </a:lnTo>
                  <a:lnTo>
                    <a:pt x="5984782" y="239727"/>
                  </a:lnTo>
                  <a:lnTo>
                    <a:pt x="6029596" y="250445"/>
                  </a:lnTo>
                  <a:lnTo>
                    <a:pt x="6073395" y="261351"/>
                  </a:lnTo>
                  <a:lnTo>
                    <a:pt x="6116165" y="272442"/>
                  </a:lnTo>
                  <a:lnTo>
                    <a:pt x="6157889" y="283715"/>
                  </a:lnTo>
                  <a:lnTo>
                    <a:pt x="6198551" y="295168"/>
                  </a:lnTo>
                  <a:lnTo>
                    <a:pt x="6238134" y="306797"/>
                  </a:lnTo>
                  <a:lnTo>
                    <a:pt x="6276624" y="318599"/>
                  </a:lnTo>
                  <a:lnTo>
                    <a:pt x="6314002" y="330571"/>
                  </a:lnTo>
                  <a:lnTo>
                    <a:pt x="6350254" y="342710"/>
                  </a:lnTo>
                  <a:lnTo>
                    <a:pt x="6419314" y="367477"/>
                  </a:lnTo>
                  <a:lnTo>
                    <a:pt x="6483672" y="392876"/>
                  </a:lnTo>
                  <a:lnTo>
                    <a:pt x="6543200" y="418881"/>
                  </a:lnTo>
                  <a:lnTo>
                    <a:pt x="6597768" y="445470"/>
                  </a:lnTo>
                  <a:lnTo>
                    <a:pt x="6647247" y="472617"/>
                  </a:lnTo>
                  <a:lnTo>
                    <a:pt x="6691508" y="500298"/>
                  </a:lnTo>
                  <a:lnTo>
                    <a:pt x="6730422" y="528488"/>
                  </a:lnTo>
                  <a:lnTo>
                    <a:pt x="6763858" y="557164"/>
                  </a:lnTo>
                  <a:lnTo>
                    <a:pt x="6791688" y="586301"/>
                  </a:lnTo>
                  <a:lnTo>
                    <a:pt x="6822638" y="630817"/>
                  </a:lnTo>
                  <a:lnTo>
                    <a:pt x="6840246" y="676233"/>
                  </a:lnTo>
                  <a:lnTo>
                    <a:pt x="6844247" y="706142"/>
                  </a:lnTo>
                  <a:lnTo>
                    <a:pt x="6843961" y="721096"/>
                  </a:lnTo>
                  <a:lnTo>
                    <a:pt x="6842151" y="736050"/>
                  </a:lnTo>
                </a:path>
              </a:pathLst>
            </a:custGeom>
            <a:ln w="15240">
              <a:solidFill>
                <a:srgbClr val="0000FF"/>
              </a:solidFill>
              <a:prstDash val="lgDash"/>
            </a:ln>
          </p:spPr>
          <p:txBody>
            <a:bodyPr wrap="square" lIns="0" tIns="0" rIns="0" bIns="0" rtlCol="0"/>
            <a:lstStyle/>
            <a:p>
              <a:endParaRPr/>
            </a:p>
          </p:txBody>
        </p:sp>
        <p:sp>
          <p:nvSpPr>
            <p:cNvPr id="12" name="object 12"/>
            <p:cNvSpPr/>
            <p:nvPr/>
          </p:nvSpPr>
          <p:spPr>
            <a:xfrm>
              <a:off x="2185479" y="3157982"/>
              <a:ext cx="5510530" cy="792480"/>
            </a:xfrm>
            <a:custGeom>
              <a:avLst/>
              <a:gdLst/>
              <a:ahLst/>
              <a:cxnLst/>
              <a:rect l="l" t="t" r="r" b="b"/>
              <a:pathLst>
                <a:path w="5510530" h="792479">
                  <a:moveTo>
                    <a:pt x="5508815" y="0"/>
                  </a:moveTo>
                  <a:lnTo>
                    <a:pt x="5510534" y="20032"/>
                  </a:lnTo>
                  <a:lnTo>
                    <a:pt x="5510395" y="39956"/>
                  </a:lnTo>
                  <a:lnTo>
                    <a:pt x="5508420" y="59765"/>
                  </a:lnTo>
                  <a:lnTo>
                    <a:pt x="5499050" y="99012"/>
                  </a:lnTo>
                  <a:lnTo>
                    <a:pt x="5482598" y="137723"/>
                  </a:lnTo>
                  <a:lnTo>
                    <a:pt x="5459240" y="175844"/>
                  </a:lnTo>
                  <a:lnTo>
                    <a:pt x="5429150" y="213323"/>
                  </a:lnTo>
                  <a:lnTo>
                    <a:pt x="5392502" y="250108"/>
                  </a:lnTo>
                  <a:lnTo>
                    <a:pt x="5349472" y="286148"/>
                  </a:lnTo>
                  <a:lnTo>
                    <a:pt x="5300233" y="321389"/>
                  </a:lnTo>
                  <a:lnTo>
                    <a:pt x="5244962" y="355780"/>
                  </a:lnTo>
                  <a:lnTo>
                    <a:pt x="5183831" y="389269"/>
                  </a:lnTo>
                  <a:lnTo>
                    <a:pt x="5117017" y="421803"/>
                  </a:lnTo>
                  <a:lnTo>
                    <a:pt x="5081533" y="437695"/>
                  </a:lnTo>
                  <a:lnTo>
                    <a:pt x="5044694" y="453330"/>
                  </a:lnTo>
                  <a:lnTo>
                    <a:pt x="5006521" y="468700"/>
                  </a:lnTo>
                  <a:lnTo>
                    <a:pt x="4967036" y="483798"/>
                  </a:lnTo>
                  <a:lnTo>
                    <a:pt x="4926262" y="498619"/>
                  </a:lnTo>
                  <a:lnTo>
                    <a:pt x="4884219" y="513156"/>
                  </a:lnTo>
                  <a:lnTo>
                    <a:pt x="4840930" y="527402"/>
                  </a:lnTo>
                  <a:lnTo>
                    <a:pt x="4796416" y="541350"/>
                  </a:lnTo>
                  <a:lnTo>
                    <a:pt x="4750700" y="554995"/>
                  </a:lnTo>
                  <a:lnTo>
                    <a:pt x="4703803" y="568329"/>
                  </a:lnTo>
                  <a:lnTo>
                    <a:pt x="4655748" y="581347"/>
                  </a:lnTo>
                  <a:lnTo>
                    <a:pt x="4606555" y="594041"/>
                  </a:lnTo>
                  <a:lnTo>
                    <a:pt x="4556247" y="606405"/>
                  </a:lnTo>
                  <a:lnTo>
                    <a:pt x="4504845" y="618433"/>
                  </a:lnTo>
                  <a:lnTo>
                    <a:pt x="4452372" y="630117"/>
                  </a:lnTo>
                  <a:lnTo>
                    <a:pt x="4398850" y="641453"/>
                  </a:lnTo>
                  <a:lnTo>
                    <a:pt x="4344299" y="652432"/>
                  </a:lnTo>
                  <a:lnTo>
                    <a:pt x="4288742" y="663049"/>
                  </a:lnTo>
                  <a:lnTo>
                    <a:pt x="4232202" y="673297"/>
                  </a:lnTo>
                  <a:lnTo>
                    <a:pt x="4174698" y="683169"/>
                  </a:lnTo>
                  <a:lnTo>
                    <a:pt x="4116255" y="692660"/>
                  </a:lnTo>
                  <a:lnTo>
                    <a:pt x="4056892" y="701762"/>
                  </a:lnTo>
                  <a:lnTo>
                    <a:pt x="3996633" y="710468"/>
                  </a:lnTo>
                  <a:lnTo>
                    <a:pt x="3935498" y="718773"/>
                  </a:lnTo>
                  <a:lnTo>
                    <a:pt x="3873511" y="726670"/>
                  </a:lnTo>
                  <a:lnTo>
                    <a:pt x="3810692" y="734153"/>
                  </a:lnTo>
                  <a:lnTo>
                    <a:pt x="3747064" y="741214"/>
                  </a:lnTo>
                  <a:lnTo>
                    <a:pt x="3682648" y="747847"/>
                  </a:lnTo>
                  <a:lnTo>
                    <a:pt x="3617466" y="754046"/>
                  </a:lnTo>
                  <a:lnTo>
                    <a:pt x="3551540" y="759805"/>
                  </a:lnTo>
                  <a:lnTo>
                    <a:pt x="3484892" y="765116"/>
                  </a:lnTo>
                  <a:lnTo>
                    <a:pt x="3417544" y="769974"/>
                  </a:lnTo>
                  <a:lnTo>
                    <a:pt x="3349517" y="774371"/>
                  </a:lnTo>
                  <a:lnTo>
                    <a:pt x="3280833" y="778302"/>
                  </a:lnTo>
                  <a:lnTo>
                    <a:pt x="3211515" y="781759"/>
                  </a:lnTo>
                  <a:lnTo>
                    <a:pt x="3141584" y="784736"/>
                  </a:lnTo>
                  <a:lnTo>
                    <a:pt x="3071061" y="787228"/>
                  </a:lnTo>
                  <a:lnTo>
                    <a:pt x="2999970" y="789226"/>
                  </a:lnTo>
                  <a:lnTo>
                    <a:pt x="2928331" y="790725"/>
                  </a:lnTo>
                  <a:lnTo>
                    <a:pt x="2856166" y="791717"/>
                  </a:lnTo>
                  <a:lnTo>
                    <a:pt x="2785065" y="792192"/>
                  </a:lnTo>
                  <a:lnTo>
                    <a:pt x="2714341" y="792167"/>
                  </a:lnTo>
                  <a:lnTo>
                    <a:pt x="2644019" y="791649"/>
                  </a:lnTo>
                  <a:lnTo>
                    <a:pt x="2574118" y="790642"/>
                  </a:lnTo>
                  <a:lnTo>
                    <a:pt x="2504663" y="789153"/>
                  </a:lnTo>
                  <a:lnTo>
                    <a:pt x="2435676" y="787188"/>
                  </a:lnTo>
                  <a:lnTo>
                    <a:pt x="2367179" y="784753"/>
                  </a:lnTo>
                  <a:lnTo>
                    <a:pt x="2299194" y="781852"/>
                  </a:lnTo>
                  <a:lnTo>
                    <a:pt x="2231744" y="778493"/>
                  </a:lnTo>
                  <a:lnTo>
                    <a:pt x="2164852" y="774680"/>
                  </a:lnTo>
                  <a:lnTo>
                    <a:pt x="2098539" y="770420"/>
                  </a:lnTo>
                  <a:lnTo>
                    <a:pt x="2032828" y="765718"/>
                  </a:lnTo>
                  <a:lnTo>
                    <a:pt x="1967742" y="760580"/>
                  </a:lnTo>
                  <a:lnTo>
                    <a:pt x="1903303" y="755012"/>
                  </a:lnTo>
                  <a:lnTo>
                    <a:pt x="1839533" y="749019"/>
                  </a:lnTo>
                  <a:lnTo>
                    <a:pt x="1776456" y="742608"/>
                  </a:lnTo>
                  <a:lnTo>
                    <a:pt x="1714092" y="735784"/>
                  </a:lnTo>
                  <a:lnTo>
                    <a:pt x="1652465" y="728553"/>
                  </a:lnTo>
                  <a:lnTo>
                    <a:pt x="1591598" y="720921"/>
                  </a:lnTo>
                  <a:lnTo>
                    <a:pt x="1531512" y="712894"/>
                  </a:lnTo>
                  <a:lnTo>
                    <a:pt x="1472230" y="704476"/>
                  </a:lnTo>
                  <a:lnTo>
                    <a:pt x="1413774" y="695675"/>
                  </a:lnTo>
                  <a:lnTo>
                    <a:pt x="1356167" y="686496"/>
                  </a:lnTo>
                  <a:lnTo>
                    <a:pt x="1299431" y="676944"/>
                  </a:lnTo>
                  <a:lnTo>
                    <a:pt x="1243589" y="667026"/>
                  </a:lnTo>
                  <a:lnTo>
                    <a:pt x="1188663" y="656747"/>
                  </a:lnTo>
                  <a:lnTo>
                    <a:pt x="1134676" y="646113"/>
                  </a:lnTo>
                  <a:lnTo>
                    <a:pt x="1081650" y="635129"/>
                  </a:lnTo>
                  <a:lnTo>
                    <a:pt x="1029606" y="623803"/>
                  </a:lnTo>
                  <a:lnTo>
                    <a:pt x="978569" y="612138"/>
                  </a:lnTo>
                  <a:lnTo>
                    <a:pt x="928560" y="600142"/>
                  </a:lnTo>
                  <a:lnTo>
                    <a:pt x="879601" y="587819"/>
                  </a:lnTo>
                  <a:lnTo>
                    <a:pt x="831716" y="575176"/>
                  </a:lnTo>
                  <a:lnTo>
                    <a:pt x="784926" y="562219"/>
                  </a:lnTo>
                  <a:lnTo>
                    <a:pt x="739254" y="548952"/>
                  </a:lnTo>
                  <a:lnTo>
                    <a:pt x="694722" y="535383"/>
                  </a:lnTo>
                  <a:lnTo>
                    <a:pt x="651353" y="521516"/>
                  </a:lnTo>
                  <a:lnTo>
                    <a:pt x="609169" y="507358"/>
                  </a:lnTo>
                  <a:lnTo>
                    <a:pt x="568193" y="492915"/>
                  </a:lnTo>
                  <a:lnTo>
                    <a:pt x="528447" y="478191"/>
                  </a:lnTo>
                  <a:lnTo>
                    <a:pt x="489953" y="463194"/>
                  </a:lnTo>
                  <a:lnTo>
                    <a:pt x="452734" y="447927"/>
                  </a:lnTo>
                  <a:lnTo>
                    <a:pt x="416813" y="432399"/>
                  </a:lnTo>
                  <a:lnTo>
                    <a:pt x="348951" y="400577"/>
                  </a:lnTo>
                  <a:lnTo>
                    <a:pt x="286547" y="367774"/>
                  </a:lnTo>
                  <a:lnTo>
                    <a:pt x="229781" y="334037"/>
                  </a:lnTo>
                  <a:lnTo>
                    <a:pt x="178832" y="299411"/>
                  </a:lnTo>
                  <a:lnTo>
                    <a:pt x="133880" y="263943"/>
                  </a:lnTo>
                  <a:lnTo>
                    <a:pt x="95103" y="227679"/>
                  </a:lnTo>
                  <a:lnTo>
                    <a:pt x="62681" y="190665"/>
                  </a:lnTo>
                  <a:lnTo>
                    <a:pt x="36794" y="152948"/>
                  </a:lnTo>
                  <a:lnTo>
                    <a:pt x="17620" y="114573"/>
                  </a:lnTo>
                  <a:lnTo>
                    <a:pt x="5340" y="75587"/>
                  </a:lnTo>
                  <a:lnTo>
                    <a:pt x="0" y="32257"/>
                  </a:lnTo>
                  <a:lnTo>
                    <a:pt x="91" y="20446"/>
                  </a:lnTo>
                  <a:lnTo>
                    <a:pt x="825" y="8635"/>
                  </a:lnTo>
                </a:path>
              </a:pathLst>
            </a:custGeom>
            <a:ln w="15240">
              <a:solidFill>
                <a:srgbClr val="C00000"/>
              </a:solidFill>
              <a:prstDash val="lgDash"/>
            </a:ln>
          </p:spPr>
          <p:txBody>
            <a:bodyPr wrap="square" lIns="0" tIns="0" rIns="0" bIns="0" rtlCol="0"/>
            <a:lstStyle/>
            <a:p>
              <a:endParaRPr/>
            </a:p>
          </p:txBody>
        </p:sp>
      </p:grpSp>
      <p:sp>
        <p:nvSpPr>
          <p:cNvPr id="13" name="object 13"/>
          <p:cNvSpPr txBox="1"/>
          <p:nvPr/>
        </p:nvSpPr>
        <p:spPr>
          <a:xfrm>
            <a:off x="3127375" y="4092905"/>
            <a:ext cx="4416425" cy="289823"/>
          </a:xfrm>
          <a:prstGeom prst="rect">
            <a:avLst/>
          </a:prstGeom>
        </p:spPr>
        <p:txBody>
          <a:bodyPr vert="horz" wrap="square" lIns="0" tIns="12700" rIns="0" bIns="0" rtlCol="0">
            <a:spAutoFit/>
          </a:bodyPr>
          <a:lstStyle/>
          <a:p>
            <a:pPr marL="12700">
              <a:lnSpc>
                <a:spcPct val="100000"/>
              </a:lnSpc>
              <a:spcBef>
                <a:spcPts val="100"/>
              </a:spcBef>
            </a:pPr>
            <a:r>
              <a:rPr sz="1800" b="1" spc="-15" dirty="0">
                <a:solidFill>
                  <a:srgbClr val="7030A0"/>
                </a:solidFill>
                <a:latin typeface="華康棒棒體W5" panose="040F0509000000000000" pitchFamily="81" charset="-120"/>
                <a:ea typeface="華康棒棒體W5" panose="040F0509000000000000" pitchFamily="81" charset="-120"/>
                <a:cs typeface="Adobe Fan Heiti Std B"/>
              </a:rPr>
              <a:t>【</a:t>
            </a:r>
            <a:r>
              <a:rPr lang="zh-TW" altLang="en-US" sz="1800" b="1" spc="-15" dirty="0">
                <a:solidFill>
                  <a:srgbClr val="7030A0"/>
                </a:solidFill>
                <a:latin typeface="華康棒棒體W5" panose="040F0509000000000000" pitchFamily="81" charset="-120"/>
                <a:ea typeface="華康棒棒體W5" panose="040F0509000000000000" pitchFamily="81" charset="-120"/>
                <a:cs typeface="Adobe Fan Heiti Std B"/>
              </a:rPr>
              <a:t>第</a:t>
            </a:r>
            <a:r>
              <a:rPr lang="en-US" altLang="zh-TW" sz="1800" b="1" spc="-15" dirty="0">
                <a:solidFill>
                  <a:srgbClr val="7030A0"/>
                </a:solidFill>
                <a:latin typeface="華康棒棒體W5" panose="040F0509000000000000" pitchFamily="81" charset="-120"/>
                <a:ea typeface="華康棒棒體W5" panose="040F0509000000000000" pitchFamily="81" charset="-120"/>
                <a:cs typeface="Adobe Fan Heiti Std B"/>
              </a:rPr>
              <a:t>2</a:t>
            </a:r>
            <a:r>
              <a:rPr sz="1800" b="1" spc="-15" dirty="0">
                <a:solidFill>
                  <a:srgbClr val="7030A0"/>
                </a:solidFill>
                <a:latin typeface="華康棒棒體W5" panose="040F0509000000000000" pitchFamily="81" charset="-120"/>
                <a:ea typeface="華康棒棒體W5" panose="040F0509000000000000" pitchFamily="81" charset="-120"/>
                <a:cs typeface="Adobe Fan Heiti Std B"/>
              </a:rPr>
              <a:t>次徵件申請案】選送生海外實習時間</a:t>
            </a:r>
            <a:endParaRPr sz="1800" dirty="0">
              <a:solidFill>
                <a:srgbClr val="7030A0"/>
              </a:solidFill>
              <a:latin typeface="華康棒棒體W5" panose="040F0509000000000000" pitchFamily="81" charset="-120"/>
              <a:ea typeface="華康棒棒體W5" panose="040F0509000000000000" pitchFamily="81" charset="-120"/>
              <a:cs typeface="Adobe Fan Heiti Std B"/>
            </a:endParaRPr>
          </a:p>
        </p:txBody>
      </p:sp>
      <p:sp>
        <p:nvSpPr>
          <p:cNvPr id="14" name="object 14"/>
          <p:cNvSpPr txBox="1"/>
          <p:nvPr/>
        </p:nvSpPr>
        <p:spPr>
          <a:xfrm>
            <a:off x="7281268" y="2118833"/>
            <a:ext cx="1853414" cy="843180"/>
          </a:xfrm>
          <a:prstGeom prst="rect">
            <a:avLst/>
          </a:prstGeom>
        </p:spPr>
        <p:txBody>
          <a:bodyPr vert="horz" wrap="square" lIns="0" tIns="12065" rIns="0" bIns="0" rtlCol="0">
            <a:spAutoFit/>
          </a:bodyPr>
          <a:lstStyle/>
          <a:p>
            <a:pPr algn="ctr">
              <a:lnSpc>
                <a:spcPct val="100000"/>
              </a:lnSpc>
              <a:spcBef>
                <a:spcPts val="95"/>
              </a:spcBef>
            </a:pPr>
            <a:r>
              <a:rPr lang="zh-TW" altLang="en-US" b="1" spc="-10" dirty="0">
                <a:solidFill>
                  <a:srgbClr val="FF0000"/>
                </a:solidFill>
                <a:latin typeface="華康棒棒體W5" panose="040F0509000000000000" pitchFamily="81" charset="-120"/>
                <a:ea typeface="華康棒棒體W5" panose="040F0509000000000000" pitchFamily="81" charset="-120"/>
                <a:cs typeface="Adobe Fan Heiti Std B"/>
              </a:rPr>
              <a:t>實習期滿返國報到，並於</a:t>
            </a:r>
            <a:r>
              <a:rPr lang="en-US" altLang="zh-TW" b="1" spc="-10" dirty="0">
                <a:solidFill>
                  <a:srgbClr val="FF0000"/>
                </a:solidFill>
                <a:latin typeface="華康棒棒體W5" panose="040F0509000000000000" pitchFamily="81" charset="-120"/>
                <a:ea typeface="華康棒棒體W5" panose="040F0509000000000000" pitchFamily="81" charset="-120"/>
                <a:cs typeface="Adobe Fan Heiti Std B"/>
              </a:rPr>
              <a:t>2</a:t>
            </a:r>
            <a:r>
              <a:rPr lang="zh-TW" altLang="en-US" b="1" spc="-10" dirty="0">
                <a:solidFill>
                  <a:srgbClr val="FF0000"/>
                </a:solidFill>
                <a:latin typeface="華康棒棒體W5" panose="040F0509000000000000" pitchFamily="81" charset="-120"/>
                <a:ea typeface="華康棒棒體W5" panose="040F0509000000000000" pitchFamily="81" charset="-120"/>
                <a:cs typeface="Adobe Fan Heiti Std B"/>
              </a:rPr>
              <a:t>個月內辦理結案</a:t>
            </a:r>
            <a:endParaRPr b="1" spc="-10" dirty="0">
              <a:solidFill>
                <a:srgbClr val="FF0000"/>
              </a:solidFill>
              <a:latin typeface="華康棒棒體W5" panose="040F0509000000000000" pitchFamily="81" charset="-120"/>
              <a:ea typeface="華康棒棒體W5" panose="040F0509000000000000" pitchFamily="81" charset="-120"/>
              <a:cs typeface="Adobe Fan Heiti Std B"/>
            </a:endParaRPr>
          </a:p>
        </p:txBody>
      </p:sp>
      <p:pic>
        <p:nvPicPr>
          <p:cNvPr id="15" name="object 15"/>
          <p:cNvPicPr/>
          <p:nvPr/>
        </p:nvPicPr>
        <p:blipFill>
          <a:blip r:embed="rId5" cstate="print"/>
          <a:stretch>
            <a:fillRect/>
          </a:stretch>
        </p:blipFill>
        <p:spPr>
          <a:xfrm>
            <a:off x="5151120" y="3057144"/>
            <a:ext cx="204215" cy="188975"/>
          </a:xfrm>
          <a:prstGeom prst="rect">
            <a:avLst/>
          </a:prstGeom>
        </p:spPr>
      </p:pic>
      <p:sp>
        <p:nvSpPr>
          <p:cNvPr id="16" name="object 16"/>
          <p:cNvSpPr txBox="1"/>
          <p:nvPr/>
        </p:nvSpPr>
        <p:spPr>
          <a:xfrm>
            <a:off x="3929710" y="2480537"/>
            <a:ext cx="2837738" cy="567463"/>
          </a:xfrm>
          <a:prstGeom prst="rect">
            <a:avLst/>
          </a:prstGeom>
        </p:spPr>
        <p:txBody>
          <a:bodyPr vert="horz" wrap="square" lIns="0" tIns="13335" rIns="0" bIns="0" rtlCol="0">
            <a:spAutoFit/>
          </a:bodyPr>
          <a:lstStyle/>
          <a:p>
            <a:pPr marL="12700">
              <a:lnSpc>
                <a:spcPct val="100000"/>
              </a:lnSpc>
              <a:spcBef>
                <a:spcPts val="105"/>
              </a:spcBef>
            </a:pPr>
            <a:r>
              <a:rPr b="1" spc="-5" dirty="0">
                <a:solidFill>
                  <a:srgbClr val="FF0000"/>
                </a:solidFill>
                <a:latin typeface="華康棒棒體W5" panose="040F0509000000000000" pitchFamily="81" charset="-120"/>
                <a:ea typeface="華康棒棒體W5" panose="040F0509000000000000" pitchFamily="81" charset="-120"/>
                <a:cs typeface="Adobe Fan Heiti Std B"/>
              </a:rPr>
              <a:t>最遲選送生出國啟程日</a:t>
            </a:r>
            <a:endParaRPr dirty="0">
              <a:latin typeface="華康棒棒體W5" panose="040F0509000000000000" pitchFamily="81" charset="-120"/>
              <a:ea typeface="華康棒棒體W5" panose="040F0509000000000000" pitchFamily="81" charset="-120"/>
              <a:cs typeface="Adobe Fan Heiti Std B"/>
            </a:endParaRPr>
          </a:p>
          <a:p>
            <a:pPr marL="12700">
              <a:lnSpc>
                <a:spcPct val="100000"/>
              </a:lnSpc>
            </a:pPr>
            <a:r>
              <a:rPr b="1" dirty="0">
                <a:solidFill>
                  <a:srgbClr val="FF0000"/>
                </a:solidFill>
                <a:latin typeface="華康棒棒體W5" panose="040F0509000000000000" pitchFamily="81" charset="-120"/>
                <a:ea typeface="華康棒棒體W5" panose="040F0509000000000000" pitchFamily="81" charset="-120"/>
                <a:cs typeface="Adobe Fan Heiti Std B"/>
              </a:rPr>
              <a:t>（如</a:t>
            </a:r>
            <a:r>
              <a:rPr b="1" spc="-55" dirty="0">
                <a:solidFill>
                  <a:srgbClr val="FF0000"/>
                </a:solidFill>
                <a:latin typeface="華康棒棒體W5" panose="040F0509000000000000" pitchFamily="81" charset="-120"/>
                <a:ea typeface="華康棒棒體W5" panose="040F0509000000000000" pitchFamily="81" charset="-120"/>
                <a:cs typeface="Adobe Fan Heiti Std B"/>
              </a:rPr>
              <a:t>11</a:t>
            </a:r>
            <a:r>
              <a:rPr lang="en-US" altLang="zh-TW" b="1" spc="-55" dirty="0">
                <a:solidFill>
                  <a:srgbClr val="FF0000"/>
                </a:solidFill>
                <a:latin typeface="華康棒棒體W5" panose="040F0509000000000000" pitchFamily="81" charset="-120"/>
                <a:ea typeface="華康棒棒體W5" panose="040F0509000000000000" pitchFamily="81" charset="-120"/>
                <a:cs typeface="Adobe Fan Heiti Std B"/>
              </a:rPr>
              <a:t>5</a:t>
            </a:r>
            <a:r>
              <a:rPr b="1" dirty="0">
                <a:solidFill>
                  <a:srgbClr val="FF0000"/>
                </a:solidFill>
                <a:latin typeface="華康棒棒體W5" panose="040F0509000000000000" pitchFamily="81" charset="-120"/>
                <a:ea typeface="華康棒棒體W5" panose="040F0509000000000000" pitchFamily="81" charset="-120"/>
                <a:cs typeface="Adobe Fan Heiti Std B"/>
              </a:rPr>
              <a:t>年度</a:t>
            </a:r>
            <a:r>
              <a:rPr b="1" spc="-60" dirty="0">
                <a:solidFill>
                  <a:srgbClr val="FF0000"/>
                </a:solidFill>
                <a:latin typeface="華康棒棒體W5" panose="040F0509000000000000" pitchFamily="81" charset="-120"/>
                <a:ea typeface="華康棒棒體W5" panose="040F0509000000000000" pitchFamily="81" charset="-120"/>
                <a:cs typeface="Adobe Fan Heiti Std B"/>
              </a:rPr>
              <a:t>10</a:t>
            </a:r>
            <a:r>
              <a:rPr b="1" dirty="0">
                <a:solidFill>
                  <a:srgbClr val="FF0000"/>
                </a:solidFill>
                <a:latin typeface="華康棒棒體W5" panose="040F0509000000000000" pitchFamily="81" charset="-120"/>
                <a:ea typeface="華康棒棒體W5" panose="040F0509000000000000" pitchFamily="81" charset="-120"/>
                <a:cs typeface="Adobe Fan Heiti Std B"/>
              </a:rPr>
              <a:t>月</a:t>
            </a:r>
            <a:r>
              <a:rPr b="1" spc="-55" dirty="0">
                <a:solidFill>
                  <a:srgbClr val="FF0000"/>
                </a:solidFill>
                <a:latin typeface="華康棒棒體W5" panose="040F0509000000000000" pitchFamily="81" charset="-120"/>
                <a:ea typeface="華康棒棒體W5" panose="040F0509000000000000" pitchFamily="81" charset="-120"/>
                <a:cs typeface="Adobe Fan Heiti Std B"/>
              </a:rPr>
              <a:t>31</a:t>
            </a:r>
            <a:r>
              <a:rPr b="1" dirty="0">
                <a:solidFill>
                  <a:srgbClr val="FF0000"/>
                </a:solidFill>
                <a:latin typeface="華康棒棒體W5" panose="040F0509000000000000" pitchFamily="81" charset="-120"/>
                <a:ea typeface="華康棒棒體W5" panose="040F0509000000000000" pitchFamily="81" charset="-120"/>
                <a:cs typeface="Adobe Fan Heiti Std B"/>
              </a:rPr>
              <a:t>日前</a:t>
            </a:r>
            <a:r>
              <a:rPr b="1" spc="-50" dirty="0">
                <a:solidFill>
                  <a:srgbClr val="FF0000"/>
                </a:solidFill>
                <a:latin typeface="華康棒棒體W5" panose="040F0509000000000000" pitchFamily="81" charset="-120"/>
                <a:ea typeface="華康棒棒體W5" panose="040F0509000000000000" pitchFamily="81" charset="-120"/>
                <a:cs typeface="Adobe Fan Heiti Std B"/>
              </a:rPr>
              <a:t>）</a:t>
            </a:r>
            <a:endParaRPr dirty="0">
              <a:latin typeface="華康棒棒體W5" panose="040F0509000000000000" pitchFamily="81" charset="-120"/>
              <a:ea typeface="華康棒棒體W5" panose="040F0509000000000000" pitchFamily="81" charset="-120"/>
              <a:cs typeface="Adobe Fan Heiti Std B"/>
            </a:endParaRPr>
          </a:p>
        </p:txBody>
      </p:sp>
      <p:sp>
        <p:nvSpPr>
          <p:cNvPr id="17" name="object 17"/>
          <p:cNvSpPr/>
          <p:nvPr/>
        </p:nvSpPr>
        <p:spPr>
          <a:xfrm>
            <a:off x="6235953" y="5338571"/>
            <a:ext cx="1496060" cy="1266190"/>
          </a:xfrm>
          <a:custGeom>
            <a:avLst/>
            <a:gdLst/>
            <a:ahLst/>
            <a:cxnLst/>
            <a:rect l="l" t="t" r="r" b="b"/>
            <a:pathLst>
              <a:path w="1496059" h="1266190">
                <a:moveTo>
                  <a:pt x="495935" y="0"/>
                </a:moveTo>
                <a:lnTo>
                  <a:pt x="348869" y="16382"/>
                </a:lnTo>
                <a:lnTo>
                  <a:pt x="591185" y="527545"/>
                </a:lnTo>
                <a:lnTo>
                  <a:pt x="327532" y="557009"/>
                </a:lnTo>
                <a:lnTo>
                  <a:pt x="147066" y="442582"/>
                </a:lnTo>
                <a:lnTo>
                  <a:pt x="0" y="459016"/>
                </a:lnTo>
                <a:lnTo>
                  <a:pt x="143001" y="671842"/>
                </a:lnTo>
                <a:lnTo>
                  <a:pt x="50546" y="910970"/>
                </a:lnTo>
                <a:lnTo>
                  <a:pt x="197612" y="894537"/>
                </a:lnTo>
                <a:lnTo>
                  <a:pt x="348234" y="743127"/>
                </a:lnTo>
                <a:lnTo>
                  <a:pt x="612013" y="713663"/>
                </a:lnTo>
                <a:lnTo>
                  <a:pt x="488442" y="1265694"/>
                </a:lnTo>
                <a:lnTo>
                  <a:pt x="635507" y="1249260"/>
                </a:lnTo>
                <a:lnTo>
                  <a:pt x="906145" y="680808"/>
                </a:lnTo>
                <a:lnTo>
                  <a:pt x="1285621" y="638390"/>
                </a:lnTo>
                <a:lnTo>
                  <a:pt x="1319926" y="633087"/>
                </a:lnTo>
                <a:lnTo>
                  <a:pt x="1394618" y="614438"/>
                </a:lnTo>
                <a:lnTo>
                  <a:pt x="1467357" y="578340"/>
                </a:lnTo>
                <a:lnTo>
                  <a:pt x="1495805" y="520687"/>
                </a:lnTo>
                <a:lnTo>
                  <a:pt x="1455390" y="470735"/>
                </a:lnTo>
                <a:lnTo>
                  <a:pt x="1376505" y="451580"/>
                </a:lnTo>
                <a:lnTo>
                  <a:pt x="1299549" y="449874"/>
                </a:lnTo>
                <a:lnTo>
                  <a:pt x="1264920" y="452272"/>
                </a:lnTo>
                <a:lnTo>
                  <a:pt x="885317" y="494677"/>
                </a:lnTo>
                <a:lnTo>
                  <a:pt x="495935" y="0"/>
                </a:lnTo>
                <a:close/>
              </a:path>
            </a:pathLst>
          </a:custGeom>
          <a:solidFill>
            <a:srgbClr val="B7DEE8"/>
          </a:solidFill>
        </p:spPr>
        <p:txBody>
          <a:bodyPr wrap="square" lIns="0" tIns="0" rIns="0" bIns="0" rtlCol="0"/>
          <a:lstStyle/>
          <a:p>
            <a:endParaRPr/>
          </a:p>
        </p:txBody>
      </p:sp>
      <p:sp>
        <p:nvSpPr>
          <p:cNvPr id="18" name="object 18"/>
          <p:cNvSpPr/>
          <p:nvPr/>
        </p:nvSpPr>
        <p:spPr>
          <a:xfrm>
            <a:off x="4363465" y="5731281"/>
            <a:ext cx="1148080" cy="972185"/>
          </a:xfrm>
          <a:custGeom>
            <a:avLst/>
            <a:gdLst/>
            <a:ahLst/>
            <a:cxnLst/>
            <a:rect l="l" t="t" r="r" b="b"/>
            <a:pathLst>
              <a:path w="1148079" h="972184">
                <a:moveTo>
                  <a:pt x="380619" y="0"/>
                </a:moveTo>
                <a:lnTo>
                  <a:pt x="267716" y="12611"/>
                </a:lnTo>
                <a:lnTo>
                  <a:pt x="453771" y="405206"/>
                </a:lnTo>
                <a:lnTo>
                  <a:pt x="251333" y="427824"/>
                </a:lnTo>
                <a:lnTo>
                  <a:pt x="112903" y="339940"/>
                </a:lnTo>
                <a:lnTo>
                  <a:pt x="0" y="352552"/>
                </a:lnTo>
                <a:lnTo>
                  <a:pt x="109728" y="516013"/>
                </a:lnTo>
                <a:lnTo>
                  <a:pt x="38735" y="699655"/>
                </a:lnTo>
                <a:lnTo>
                  <a:pt x="151637" y="687044"/>
                </a:lnTo>
                <a:lnTo>
                  <a:pt x="267208" y="570776"/>
                </a:lnTo>
                <a:lnTo>
                  <a:pt x="469773" y="548157"/>
                </a:lnTo>
                <a:lnTo>
                  <a:pt x="374904" y="972121"/>
                </a:lnTo>
                <a:lnTo>
                  <a:pt x="487807" y="959510"/>
                </a:lnTo>
                <a:lnTo>
                  <a:pt x="695451" y="522935"/>
                </a:lnTo>
                <a:lnTo>
                  <a:pt x="986789" y="490385"/>
                </a:lnTo>
                <a:lnTo>
                  <a:pt x="1013116" y="486311"/>
                </a:lnTo>
                <a:lnTo>
                  <a:pt x="1070435" y="471989"/>
                </a:lnTo>
                <a:lnTo>
                  <a:pt x="1126253" y="444265"/>
                </a:lnTo>
                <a:lnTo>
                  <a:pt x="1148080" y="399986"/>
                </a:lnTo>
                <a:lnTo>
                  <a:pt x="1117002" y="361626"/>
                </a:lnTo>
                <a:lnTo>
                  <a:pt x="1056433" y="346911"/>
                </a:lnTo>
                <a:lnTo>
                  <a:pt x="997364" y="345595"/>
                </a:lnTo>
                <a:lnTo>
                  <a:pt x="970788" y="347433"/>
                </a:lnTo>
                <a:lnTo>
                  <a:pt x="679450" y="379984"/>
                </a:lnTo>
                <a:lnTo>
                  <a:pt x="380619" y="0"/>
                </a:lnTo>
                <a:close/>
              </a:path>
            </a:pathLst>
          </a:custGeom>
          <a:solidFill>
            <a:srgbClr val="B7DEE8"/>
          </a:solidFill>
        </p:spPr>
        <p:txBody>
          <a:bodyPr wrap="square" lIns="0" tIns="0" rIns="0" bIns="0" rtlCol="0"/>
          <a:lstStyle/>
          <a:p>
            <a:endParaRPr/>
          </a:p>
        </p:txBody>
      </p:sp>
      <p:grpSp>
        <p:nvGrpSpPr>
          <p:cNvPr id="19" name="object 19"/>
          <p:cNvGrpSpPr/>
          <p:nvPr/>
        </p:nvGrpSpPr>
        <p:grpSpPr>
          <a:xfrm>
            <a:off x="452627" y="228600"/>
            <a:ext cx="739140" cy="668020"/>
            <a:chOff x="452627" y="228600"/>
            <a:chExt cx="739140" cy="668020"/>
          </a:xfrm>
        </p:grpSpPr>
        <p:sp>
          <p:nvSpPr>
            <p:cNvPr id="20" name="object 20"/>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21" name="object 21"/>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FFD34A"/>
            </a:solidFill>
          </p:spPr>
          <p:txBody>
            <a:bodyPr wrap="square" lIns="0" tIns="0" rIns="0" bIns="0" rtlCol="0"/>
            <a:lstStyle/>
            <a:p>
              <a:endParaRPr/>
            </a:p>
          </p:txBody>
        </p:sp>
        <p:sp>
          <p:nvSpPr>
            <p:cNvPr id="22" name="object 22"/>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23" name="object 23"/>
          <p:cNvSpPr txBox="1">
            <a:spLocks noGrp="1"/>
          </p:cNvSpPr>
          <p:nvPr>
            <p:ph type="title"/>
          </p:nvPr>
        </p:nvSpPr>
        <p:spPr>
          <a:xfrm>
            <a:off x="598017" y="291541"/>
            <a:ext cx="2778125" cy="635000"/>
          </a:xfrm>
          <a:prstGeom prst="rect">
            <a:avLst/>
          </a:prstGeom>
        </p:spPr>
        <p:txBody>
          <a:bodyPr vert="horz" wrap="square" lIns="0" tIns="12065" rIns="0" bIns="0" rtlCol="0">
            <a:spAutoFit/>
          </a:bodyPr>
          <a:lstStyle/>
          <a:p>
            <a:pPr marL="38100">
              <a:lnSpc>
                <a:spcPct val="100000"/>
              </a:lnSpc>
              <a:spcBef>
                <a:spcPts val="95"/>
              </a:spcBef>
              <a:tabLst>
                <a:tab pos="709295" algn="l"/>
              </a:tabLst>
            </a:pPr>
            <a:r>
              <a:rPr sz="4800" b="0" spc="-37" baseline="8680" dirty="0">
                <a:solidFill>
                  <a:srgbClr val="FFFFFF"/>
                </a:solidFill>
                <a:latin typeface="Impact"/>
                <a:cs typeface="Impact"/>
              </a:rPr>
              <a:t>02</a:t>
            </a:r>
            <a:r>
              <a:rPr sz="4800" b="0" baseline="8680"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補助時</a:t>
            </a:r>
            <a:r>
              <a:rPr sz="4000" spc="-50" dirty="0">
                <a:solidFill>
                  <a:srgbClr val="001F5F"/>
                </a:solidFill>
                <a:latin typeface="華康棒棒體W5" panose="040F0509000000000000" pitchFamily="81" charset="-120"/>
                <a:ea typeface="華康棒棒體W5" panose="040F0509000000000000" pitchFamily="81" charset="-120"/>
              </a:rPr>
              <a:t>程</a:t>
            </a:r>
            <a:endParaRPr sz="4000" dirty="0">
              <a:latin typeface="華康棒棒體W5" panose="040F0509000000000000" pitchFamily="81" charset="-120"/>
              <a:ea typeface="華康棒棒體W5" panose="040F0509000000000000" pitchFamily="81" charset="-120"/>
              <a:cs typeface="Impact"/>
            </a:endParaRPr>
          </a:p>
        </p:txBody>
      </p:sp>
      <p:sp>
        <p:nvSpPr>
          <p:cNvPr id="24" name="object 24"/>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16</a:t>
            </a:fld>
            <a:endParaRPr spc="-25"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67004" y="892054"/>
            <a:ext cx="7414259" cy="817880"/>
          </a:xfrm>
          <a:prstGeom prst="rect">
            <a:avLst/>
          </a:prstGeom>
        </p:spPr>
        <p:txBody>
          <a:bodyPr vert="horz" wrap="square" lIns="0" tIns="103505" rIns="0" bIns="0" rtlCol="0">
            <a:spAutoFit/>
          </a:bodyPr>
          <a:lstStyle/>
          <a:p>
            <a:pPr marL="300355" indent="-288290">
              <a:lnSpc>
                <a:spcPct val="100000"/>
              </a:lnSpc>
              <a:spcBef>
                <a:spcPts val="815"/>
              </a:spcBef>
              <a:buFont typeface="Wingdings"/>
              <a:buChar char=""/>
              <a:tabLst>
                <a:tab pos="300990" algn="l"/>
              </a:tabLst>
            </a:pPr>
            <a:r>
              <a:rPr sz="2000" spc="-20" dirty="0">
                <a:latin typeface="華康棒棒體W5" panose="040F0509000000000000" pitchFamily="81" charset="-120"/>
                <a:ea typeface="華康棒棒體W5" panose="040F0509000000000000" pitchFamily="81" charset="-120"/>
                <a:cs typeface="Microsoft JhengHei"/>
              </a:rPr>
              <a:t>各子計畫應提出每位選送生之「教育部補助款與學校配合款」，</a:t>
            </a:r>
            <a:endParaRPr sz="2000" dirty="0">
              <a:latin typeface="華康棒棒體W5" panose="040F0509000000000000" pitchFamily="81" charset="-120"/>
              <a:ea typeface="華康棒棒體W5" panose="040F0509000000000000" pitchFamily="81" charset="-120"/>
              <a:cs typeface="Microsoft JhengHei"/>
            </a:endParaRPr>
          </a:p>
          <a:p>
            <a:pPr marL="300355">
              <a:lnSpc>
                <a:spcPct val="100000"/>
              </a:lnSpc>
              <a:spcBef>
                <a:spcPts val="720"/>
              </a:spcBef>
            </a:pPr>
            <a:r>
              <a:rPr sz="2000" spc="-10" dirty="0">
                <a:latin typeface="華康棒棒體W5" panose="040F0509000000000000" pitchFamily="81" charset="-120"/>
                <a:ea typeface="華康棒棒體W5" panose="040F0509000000000000" pitchFamily="81" charset="-120"/>
                <a:cs typeface="Microsoft JhengHei"/>
              </a:rPr>
              <a:t>其</a:t>
            </a:r>
            <a:r>
              <a:rPr sz="2000" b="1" spc="-25" dirty="0">
                <a:solidFill>
                  <a:srgbClr val="FF0000"/>
                </a:solidFill>
                <a:latin typeface="華康棒棒體W5" panose="040F0509000000000000" pitchFamily="81" charset="-120"/>
                <a:ea typeface="華康棒棒體W5" panose="040F0509000000000000" pitchFamily="81" charset="-120"/>
                <a:cs typeface="Microsoft JhengHei"/>
              </a:rPr>
              <a:t>學校配合款不得少於教育部核定補助金額之百分之二十。</a:t>
            </a:r>
            <a:endParaRPr sz="2000" dirty="0">
              <a:latin typeface="華康棒棒體W5" panose="040F0509000000000000" pitchFamily="81" charset="-120"/>
              <a:ea typeface="華康棒棒體W5" panose="040F0509000000000000" pitchFamily="81" charset="-120"/>
              <a:cs typeface="Microsoft JhengHei"/>
            </a:endParaRPr>
          </a:p>
        </p:txBody>
      </p:sp>
      <p:sp>
        <p:nvSpPr>
          <p:cNvPr id="3" name="object 3"/>
          <p:cNvSpPr txBox="1"/>
          <p:nvPr/>
        </p:nvSpPr>
        <p:spPr>
          <a:xfrm>
            <a:off x="1268983" y="1750821"/>
            <a:ext cx="3453129" cy="299720"/>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C00000"/>
                </a:solidFill>
                <a:latin typeface="Microsoft JhengHei"/>
                <a:cs typeface="Microsoft JhengHei"/>
              </a:rPr>
              <a:t>(</a:t>
            </a:r>
            <a:r>
              <a:rPr sz="1800" b="1" dirty="0">
                <a:solidFill>
                  <a:srgbClr val="C00000"/>
                </a:solidFill>
                <a:latin typeface="華康棒棒體W5" panose="040F0509000000000000" pitchFamily="81" charset="-120"/>
                <a:ea typeface="華康棒棒體W5" panose="040F0509000000000000" pitchFamily="81" charset="-120"/>
                <a:cs typeface="Microsoft JhengHei"/>
              </a:rPr>
              <a:t>教育部補助款</a:t>
            </a:r>
            <a:r>
              <a:rPr sz="1800" b="1" spc="-10" dirty="0">
                <a:solidFill>
                  <a:srgbClr val="C00000"/>
                </a:solidFill>
                <a:latin typeface="華康棒棒體W5" panose="040F0509000000000000" pitchFamily="81" charset="-120"/>
                <a:ea typeface="華康棒棒體W5" panose="040F0509000000000000" pitchFamily="81" charset="-120"/>
                <a:cs typeface="Microsoft JhengHei"/>
              </a:rPr>
              <a:t>*20</a:t>
            </a:r>
            <a:r>
              <a:rPr sz="1800" b="1" spc="-20" dirty="0">
                <a:solidFill>
                  <a:srgbClr val="C00000"/>
                </a:solidFill>
                <a:latin typeface="華康棒棒體W5" panose="040F0509000000000000" pitchFamily="81" charset="-120"/>
                <a:ea typeface="華康棒棒體W5" panose="040F0509000000000000" pitchFamily="81" charset="-120"/>
                <a:cs typeface="Microsoft JhengHei"/>
              </a:rPr>
              <a:t>%=學校配合款)</a:t>
            </a:r>
            <a:endParaRPr sz="1800" dirty="0">
              <a:latin typeface="華康棒棒體W5" panose="040F0509000000000000" pitchFamily="81" charset="-120"/>
              <a:ea typeface="華康棒棒體W5" panose="040F0509000000000000" pitchFamily="81" charset="-120"/>
              <a:cs typeface="Microsoft JhengHei"/>
            </a:endParaRPr>
          </a:p>
        </p:txBody>
      </p:sp>
      <p:sp>
        <p:nvSpPr>
          <p:cNvPr id="5" name="object 5"/>
          <p:cNvSpPr txBox="1"/>
          <p:nvPr/>
        </p:nvSpPr>
        <p:spPr>
          <a:xfrm>
            <a:off x="5105400" y="1761038"/>
            <a:ext cx="3316604" cy="579005"/>
          </a:xfrm>
          <a:prstGeom prst="rect">
            <a:avLst/>
          </a:prstGeom>
          <a:solidFill>
            <a:srgbClr val="00AF50"/>
          </a:solidFill>
        </p:spPr>
        <p:txBody>
          <a:bodyPr vert="horz" wrap="square" lIns="0" tIns="40005" rIns="0" bIns="0" rtlCol="0">
            <a:spAutoFit/>
          </a:bodyPr>
          <a:lstStyle/>
          <a:p>
            <a:pPr marL="92710">
              <a:lnSpc>
                <a:spcPts val="2115"/>
              </a:lnSpc>
              <a:spcBef>
                <a:spcPts val="315"/>
              </a:spcBef>
            </a:pPr>
            <a:r>
              <a:rPr sz="1800" b="1" spc="-5" dirty="0">
                <a:solidFill>
                  <a:srgbClr val="FFFFFF"/>
                </a:solidFill>
                <a:latin typeface="華康棒棒體W5" panose="040F0509000000000000" pitchFamily="81" charset="-120"/>
                <a:ea typeface="華康棒棒體W5" panose="040F0509000000000000" pitchFamily="81" charset="-120"/>
                <a:cs typeface="Microsoft JhengHei"/>
              </a:rPr>
              <a:t>＊</a:t>
            </a:r>
            <a:r>
              <a:rPr sz="1800" b="1" spc="-5" dirty="0" err="1">
                <a:solidFill>
                  <a:srgbClr val="FFFFFF"/>
                </a:solidFill>
                <a:latin typeface="華康棒棒體W5" panose="040F0509000000000000" pitchFamily="81" charset="-120"/>
                <a:ea typeface="華康棒棒體W5" panose="040F0509000000000000" pitchFamily="81" charset="-120"/>
                <a:cs typeface="Microsoft JhengHei"/>
              </a:rPr>
              <a:t>如選送他校學生參與計畫</a:t>
            </a:r>
            <a:r>
              <a:rPr sz="1800" b="1" spc="-5" dirty="0">
                <a:solidFill>
                  <a:srgbClr val="FFFFFF"/>
                </a:solidFill>
                <a:latin typeface="華康棒棒體W5" panose="040F0509000000000000" pitchFamily="81" charset="-120"/>
                <a:ea typeface="華康棒棒體W5" panose="040F0509000000000000" pitchFamily="81" charset="-120"/>
                <a:cs typeface="Microsoft JhengHei"/>
              </a:rPr>
              <a:t>，</a:t>
            </a:r>
            <a:r>
              <a:rPr lang="zh-TW" altLang="en-US" b="1" spc="-10" dirty="0">
                <a:solidFill>
                  <a:srgbClr val="FFFFFF"/>
                </a:solidFill>
                <a:latin typeface="華康棒棒體W5" panose="040F0509000000000000" pitchFamily="81" charset="-120"/>
                <a:ea typeface="華康棒棒體W5" panose="040F0509000000000000" pitchFamily="81" charset="-120"/>
                <a:cs typeface="Microsoft JhengHei"/>
              </a:rPr>
              <a:t>則不須提出他校學生配合款。</a:t>
            </a:r>
            <a:endParaRPr lang="zh-TW" altLang="en-US" dirty="0">
              <a:latin typeface="華康棒棒體W5" panose="040F0509000000000000" pitchFamily="81" charset="-120"/>
              <a:ea typeface="華康棒棒體W5" panose="040F0509000000000000" pitchFamily="81" charset="-120"/>
              <a:cs typeface="Microsoft JhengHei"/>
            </a:endParaRPr>
          </a:p>
        </p:txBody>
      </p:sp>
      <p:grpSp>
        <p:nvGrpSpPr>
          <p:cNvPr id="8" name="object 8"/>
          <p:cNvGrpSpPr/>
          <p:nvPr/>
        </p:nvGrpSpPr>
        <p:grpSpPr>
          <a:xfrm>
            <a:off x="208914" y="2590800"/>
            <a:ext cx="8780145" cy="4267200"/>
            <a:chOff x="306324" y="2510027"/>
            <a:chExt cx="8780145" cy="4030877"/>
          </a:xfrm>
        </p:grpSpPr>
        <p:pic>
          <p:nvPicPr>
            <p:cNvPr id="9" name="object 9"/>
            <p:cNvPicPr/>
            <p:nvPr/>
          </p:nvPicPr>
          <p:blipFill>
            <a:blip r:embed="rId2" cstate="print"/>
            <a:stretch>
              <a:fillRect/>
            </a:stretch>
          </p:blipFill>
          <p:spPr>
            <a:xfrm>
              <a:off x="413852" y="2514599"/>
              <a:ext cx="8442445" cy="1828801"/>
            </a:xfrm>
            <a:prstGeom prst="rect">
              <a:avLst/>
            </a:prstGeom>
          </p:spPr>
        </p:pic>
        <p:sp>
          <p:nvSpPr>
            <p:cNvPr id="10" name="object 10"/>
            <p:cNvSpPr/>
            <p:nvPr/>
          </p:nvSpPr>
          <p:spPr>
            <a:xfrm>
              <a:off x="306324" y="2510027"/>
              <a:ext cx="8780145" cy="2205355"/>
            </a:xfrm>
            <a:custGeom>
              <a:avLst/>
              <a:gdLst/>
              <a:ahLst/>
              <a:cxnLst/>
              <a:rect l="l" t="t" r="r" b="b"/>
              <a:pathLst>
                <a:path w="8780145" h="2205354">
                  <a:moveTo>
                    <a:pt x="0" y="2205228"/>
                  </a:moveTo>
                  <a:lnTo>
                    <a:pt x="8779764" y="2205228"/>
                  </a:lnTo>
                  <a:lnTo>
                    <a:pt x="8779764" y="0"/>
                  </a:lnTo>
                  <a:lnTo>
                    <a:pt x="0" y="0"/>
                  </a:lnTo>
                  <a:lnTo>
                    <a:pt x="0" y="2205228"/>
                  </a:lnTo>
                  <a:close/>
                </a:path>
              </a:pathLst>
            </a:custGeom>
            <a:ln w="9144">
              <a:solidFill>
                <a:srgbClr val="000000"/>
              </a:solidFill>
            </a:ln>
          </p:spPr>
          <p:txBody>
            <a:bodyPr wrap="square" lIns="0" tIns="0" rIns="0" bIns="0" rtlCol="0"/>
            <a:lstStyle/>
            <a:p>
              <a:endParaRPr/>
            </a:p>
          </p:txBody>
        </p:sp>
        <p:sp>
          <p:nvSpPr>
            <p:cNvPr id="11" name="object 11"/>
            <p:cNvSpPr/>
            <p:nvPr/>
          </p:nvSpPr>
          <p:spPr>
            <a:xfrm>
              <a:off x="658241" y="4231156"/>
              <a:ext cx="7830693" cy="2309748"/>
            </a:xfrm>
            <a:custGeom>
              <a:avLst/>
              <a:gdLst/>
              <a:ahLst/>
              <a:cxnLst/>
              <a:rect l="l" t="t" r="r" b="b"/>
              <a:pathLst>
                <a:path w="6692265" h="1946275">
                  <a:moveTo>
                    <a:pt x="6395973" y="170687"/>
                  </a:moveTo>
                  <a:lnTo>
                    <a:pt x="295910" y="170687"/>
                  </a:lnTo>
                  <a:lnTo>
                    <a:pt x="247906" y="174560"/>
                  </a:lnTo>
                  <a:lnTo>
                    <a:pt x="202370" y="185771"/>
                  </a:lnTo>
                  <a:lnTo>
                    <a:pt x="159912" y="203712"/>
                  </a:lnTo>
                  <a:lnTo>
                    <a:pt x="121139" y="227775"/>
                  </a:lnTo>
                  <a:lnTo>
                    <a:pt x="86661" y="257349"/>
                  </a:lnTo>
                  <a:lnTo>
                    <a:pt x="57087" y="291827"/>
                  </a:lnTo>
                  <a:lnTo>
                    <a:pt x="33024" y="330600"/>
                  </a:lnTo>
                  <a:lnTo>
                    <a:pt x="15083" y="373058"/>
                  </a:lnTo>
                  <a:lnTo>
                    <a:pt x="3872" y="418594"/>
                  </a:lnTo>
                  <a:lnTo>
                    <a:pt x="0" y="466598"/>
                  </a:lnTo>
                  <a:lnTo>
                    <a:pt x="0" y="1650225"/>
                  </a:lnTo>
                  <a:lnTo>
                    <a:pt x="3872" y="1698226"/>
                  </a:lnTo>
                  <a:lnTo>
                    <a:pt x="15083" y="1743760"/>
                  </a:lnTo>
                  <a:lnTo>
                    <a:pt x="33024" y="1786220"/>
                  </a:lnTo>
                  <a:lnTo>
                    <a:pt x="57087" y="1824994"/>
                  </a:lnTo>
                  <a:lnTo>
                    <a:pt x="86661" y="1859475"/>
                  </a:lnTo>
                  <a:lnTo>
                    <a:pt x="121139" y="1889052"/>
                  </a:lnTo>
                  <a:lnTo>
                    <a:pt x="159912" y="1913118"/>
                  </a:lnTo>
                  <a:lnTo>
                    <a:pt x="202370" y="1931061"/>
                  </a:lnTo>
                  <a:lnTo>
                    <a:pt x="247906" y="1942274"/>
                  </a:lnTo>
                  <a:lnTo>
                    <a:pt x="295910" y="1946148"/>
                  </a:lnTo>
                  <a:lnTo>
                    <a:pt x="6395973" y="1946148"/>
                  </a:lnTo>
                  <a:lnTo>
                    <a:pt x="6443977" y="1942274"/>
                  </a:lnTo>
                  <a:lnTo>
                    <a:pt x="6489513" y="1931061"/>
                  </a:lnTo>
                  <a:lnTo>
                    <a:pt x="6531971" y="1913118"/>
                  </a:lnTo>
                  <a:lnTo>
                    <a:pt x="6570744" y="1889052"/>
                  </a:lnTo>
                  <a:lnTo>
                    <a:pt x="6605222" y="1859475"/>
                  </a:lnTo>
                  <a:lnTo>
                    <a:pt x="6634796" y="1824994"/>
                  </a:lnTo>
                  <a:lnTo>
                    <a:pt x="6658859" y="1786220"/>
                  </a:lnTo>
                  <a:lnTo>
                    <a:pt x="6676800" y="1743760"/>
                  </a:lnTo>
                  <a:lnTo>
                    <a:pt x="6688011" y="1698226"/>
                  </a:lnTo>
                  <a:lnTo>
                    <a:pt x="6691884" y="1650225"/>
                  </a:lnTo>
                  <a:lnTo>
                    <a:pt x="6691884" y="466598"/>
                  </a:lnTo>
                  <a:lnTo>
                    <a:pt x="6688011" y="418594"/>
                  </a:lnTo>
                  <a:lnTo>
                    <a:pt x="6676800" y="373058"/>
                  </a:lnTo>
                  <a:lnTo>
                    <a:pt x="6658859" y="330600"/>
                  </a:lnTo>
                  <a:lnTo>
                    <a:pt x="6634796" y="291827"/>
                  </a:lnTo>
                  <a:lnTo>
                    <a:pt x="6605222" y="257349"/>
                  </a:lnTo>
                  <a:lnTo>
                    <a:pt x="6570744" y="227775"/>
                  </a:lnTo>
                  <a:lnTo>
                    <a:pt x="6531971" y="203712"/>
                  </a:lnTo>
                  <a:lnTo>
                    <a:pt x="6489513" y="185771"/>
                  </a:lnTo>
                  <a:lnTo>
                    <a:pt x="6443977" y="174560"/>
                  </a:lnTo>
                  <a:lnTo>
                    <a:pt x="6395973" y="170687"/>
                  </a:lnTo>
                  <a:close/>
                </a:path>
                <a:path w="6692265" h="1946275">
                  <a:moveTo>
                    <a:pt x="4688586" y="0"/>
                  </a:moveTo>
                  <a:lnTo>
                    <a:pt x="3903599" y="170687"/>
                  </a:lnTo>
                  <a:lnTo>
                    <a:pt x="5576570" y="170687"/>
                  </a:lnTo>
                  <a:lnTo>
                    <a:pt x="4688586" y="0"/>
                  </a:lnTo>
                  <a:close/>
                </a:path>
              </a:pathLst>
            </a:custGeom>
            <a:solidFill>
              <a:srgbClr val="F5E3E2"/>
            </a:solidFill>
          </p:spPr>
          <p:txBody>
            <a:bodyPr wrap="square" lIns="0" tIns="0" rIns="0" bIns="0" rtlCol="0"/>
            <a:lstStyle/>
            <a:p>
              <a:endParaRPr/>
            </a:p>
          </p:txBody>
        </p:sp>
        <p:sp>
          <p:nvSpPr>
            <p:cNvPr id="12" name="object 12"/>
            <p:cNvSpPr/>
            <p:nvPr/>
          </p:nvSpPr>
          <p:spPr>
            <a:xfrm>
              <a:off x="841438" y="4330052"/>
              <a:ext cx="7464297" cy="2210851"/>
            </a:xfrm>
            <a:custGeom>
              <a:avLst/>
              <a:gdLst/>
              <a:ahLst/>
              <a:cxnLst/>
              <a:rect l="l" t="t" r="r" b="b"/>
              <a:pathLst>
                <a:path w="6692265" h="1946275">
                  <a:moveTo>
                    <a:pt x="0" y="466598"/>
                  </a:moveTo>
                  <a:lnTo>
                    <a:pt x="3872" y="418594"/>
                  </a:lnTo>
                  <a:lnTo>
                    <a:pt x="15083" y="373058"/>
                  </a:lnTo>
                  <a:lnTo>
                    <a:pt x="33024" y="330600"/>
                  </a:lnTo>
                  <a:lnTo>
                    <a:pt x="57087" y="291827"/>
                  </a:lnTo>
                  <a:lnTo>
                    <a:pt x="86661" y="257349"/>
                  </a:lnTo>
                  <a:lnTo>
                    <a:pt x="121139" y="227775"/>
                  </a:lnTo>
                  <a:lnTo>
                    <a:pt x="159912" y="203712"/>
                  </a:lnTo>
                  <a:lnTo>
                    <a:pt x="202370" y="185771"/>
                  </a:lnTo>
                  <a:lnTo>
                    <a:pt x="247906" y="174560"/>
                  </a:lnTo>
                  <a:lnTo>
                    <a:pt x="295910" y="170687"/>
                  </a:lnTo>
                  <a:lnTo>
                    <a:pt x="3903599" y="170687"/>
                  </a:lnTo>
                  <a:lnTo>
                    <a:pt x="4688586" y="0"/>
                  </a:lnTo>
                  <a:lnTo>
                    <a:pt x="5576570" y="170687"/>
                  </a:lnTo>
                  <a:lnTo>
                    <a:pt x="6395973" y="170687"/>
                  </a:lnTo>
                  <a:lnTo>
                    <a:pt x="6443977" y="174560"/>
                  </a:lnTo>
                  <a:lnTo>
                    <a:pt x="6489513" y="185771"/>
                  </a:lnTo>
                  <a:lnTo>
                    <a:pt x="6531971" y="203712"/>
                  </a:lnTo>
                  <a:lnTo>
                    <a:pt x="6570744" y="227775"/>
                  </a:lnTo>
                  <a:lnTo>
                    <a:pt x="6605222" y="257349"/>
                  </a:lnTo>
                  <a:lnTo>
                    <a:pt x="6634796" y="291827"/>
                  </a:lnTo>
                  <a:lnTo>
                    <a:pt x="6658859" y="330600"/>
                  </a:lnTo>
                  <a:lnTo>
                    <a:pt x="6676800" y="373058"/>
                  </a:lnTo>
                  <a:lnTo>
                    <a:pt x="6688011" y="418594"/>
                  </a:lnTo>
                  <a:lnTo>
                    <a:pt x="6691884" y="466598"/>
                  </a:lnTo>
                  <a:lnTo>
                    <a:pt x="6691884" y="910463"/>
                  </a:lnTo>
                  <a:lnTo>
                    <a:pt x="6691884" y="1650225"/>
                  </a:lnTo>
                  <a:lnTo>
                    <a:pt x="6688011" y="1698226"/>
                  </a:lnTo>
                  <a:lnTo>
                    <a:pt x="6676800" y="1743760"/>
                  </a:lnTo>
                  <a:lnTo>
                    <a:pt x="6658859" y="1786220"/>
                  </a:lnTo>
                  <a:lnTo>
                    <a:pt x="6634796" y="1824994"/>
                  </a:lnTo>
                  <a:lnTo>
                    <a:pt x="6605222" y="1859475"/>
                  </a:lnTo>
                  <a:lnTo>
                    <a:pt x="6570744" y="1889052"/>
                  </a:lnTo>
                  <a:lnTo>
                    <a:pt x="6531971" y="1913118"/>
                  </a:lnTo>
                  <a:lnTo>
                    <a:pt x="6489513" y="1931061"/>
                  </a:lnTo>
                  <a:lnTo>
                    <a:pt x="6443977" y="1942274"/>
                  </a:lnTo>
                  <a:lnTo>
                    <a:pt x="6395973" y="1946148"/>
                  </a:lnTo>
                  <a:lnTo>
                    <a:pt x="5576570" y="1946148"/>
                  </a:lnTo>
                  <a:lnTo>
                    <a:pt x="3903599" y="1946148"/>
                  </a:lnTo>
                  <a:lnTo>
                    <a:pt x="295910" y="1946148"/>
                  </a:lnTo>
                  <a:lnTo>
                    <a:pt x="247906" y="1942274"/>
                  </a:lnTo>
                  <a:lnTo>
                    <a:pt x="202370" y="1931061"/>
                  </a:lnTo>
                  <a:lnTo>
                    <a:pt x="159912" y="1913118"/>
                  </a:lnTo>
                  <a:lnTo>
                    <a:pt x="121139" y="1889052"/>
                  </a:lnTo>
                  <a:lnTo>
                    <a:pt x="86661" y="1859475"/>
                  </a:lnTo>
                  <a:lnTo>
                    <a:pt x="57087" y="1824994"/>
                  </a:lnTo>
                  <a:lnTo>
                    <a:pt x="33024" y="1786220"/>
                  </a:lnTo>
                  <a:lnTo>
                    <a:pt x="15083" y="1743760"/>
                  </a:lnTo>
                  <a:lnTo>
                    <a:pt x="3872" y="1698226"/>
                  </a:lnTo>
                  <a:lnTo>
                    <a:pt x="0" y="1650225"/>
                  </a:lnTo>
                  <a:lnTo>
                    <a:pt x="0" y="910463"/>
                  </a:lnTo>
                  <a:lnTo>
                    <a:pt x="0" y="466598"/>
                  </a:lnTo>
                  <a:close/>
                </a:path>
              </a:pathLst>
            </a:custGeom>
            <a:ln w="25908">
              <a:solidFill>
                <a:srgbClr val="FF0000"/>
              </a:solidFill>
            </a:ln>
          </p:spPr>
          <p:txBody>
            <a:bodyPr wrap="square" lIns="0" tIns="0" rIns="0" bIns="0" rtlCol="0"/>
            <a:lstStyle/>
            <a:p>
              <a:endParaRPr/>
            </a:p>
          </p:txBody>
        </p:sp>
      </p:grpSp>
      <p:sp>
        <p:nvSpPr>
          <p:cNvPr id="13" name="object 13"/>
          <p:cNvSpPr txBox="1"/>
          <p:nvPr/>
        </p:nvSpPr>
        <p:spPr>
          <a:xfrm>
            <a:off x="1066734" y="4762050"/>
            <a:ext cx="6879845" cy="874598"/>
          </a:xfrm>
          <a:prstGeom prst="rect">
            <a:avLst/>
          </a:prstGeom>
        </p:spPr>
        <p:txBody>
          <a:bodyPr vert="horz" wrap="square" lIns="0" tIns="12700" rIns="0" bIns="0" rtlCol="0">
            <a:spAutoFit/>
          </a:bodyPr>
          <a:lstStyle/>
          <a:p>
            <a:pPr marL="66675"/>
            <a:r>
              <a:rPr sz="1400" spc="-15" dirty="0">
                <a:latin typeface="華康棒棒體W5" panose="040F0509000000000000" pitchFamily="81" charset="-120"/>
                <a:ea typeface="華康棒棒體W5" panose="040F0509000000000000" pitchFamily="81" charset="-120"/>
                <a:cs typeface="MingLiU_HKSCS"/>
              </a:rPr>
              <a:t>＊貼心提醒：</a:t>
            </a:r>
            <a:endParaRPr sz="1400" dirty="0">
              <a:latin typeface="華康棒棒體W5" panose="040F0509000000000000" pitchFamily="81" charset="-120"/>
              <a:ea typeface="華康棒棒體W5" panose="040F0509000000000000" pitchFamily="81" charset="-120"/>
              <a:cs typeface="MingLiU_HKSCS"/>
            </a:endParaRPr>
          </a:p>
          <a:p>
            <a:pPr marL="66675"/>
            <a:r>
              <a:rPr sz="1400" spc="-20" dirty="0">
                <a:latin typeface="華康棒棒體W5" panose="040F0509000000000000" pitchFamily="81" charset="-120"/>
                <a:ea typeface="華康棒棒體W5" panose="040F0509000000000000" pitchFamily="81" charset="-120"/>
                <a:cs typeface="MingLiU_HKSCS"/>
              </a:rPr>
              <a:t>各子計畫的教育部補助款與學校配合款之分配計算：</a:t>
            </a:r>
            <a:endParaRPr sz="1400" dirty="0">
              <a:latin typeface="華康棒棒體W5" panose="040F0509000000000000" pitchFamily="81" charset="-120"/>
              <a:ea typeface="華康棒棒體W5" panose="040F0509000000000000" pitchFamily="81" charset="-120"/>
              <a:cs typeface="MingLiU_HKSCS"/>
            </a:endParaRPr>
          </a:p>
          <a:p>
            <a:pPr marL="320675"/>
            <a:r>
              <a:rPr sz="1400" spc="-5" dirty="0">
                <a:latin typeface="華康棒棒體W5" panose="040F0509000000000000" pitchFamily="81" charset="-120"/>
                <a:ea typeface="華康棒棒體W5" panose="040F0509000000000000" pitchFamily="81" charset="-120"/>
                <a:cs typeface="MingLiU_HKSCS"/>
              </a:rPr>
              <a:t>「總經費的</a:t>
            </a:r>
            <a:r>
              <a:rPr sz="1400" b="1" dirty="0">
                <a:solidFill>
                  <a:srgbClr val="FF0000"/>
                </a:solidFill>
                <a:latin typeface="華康棒棒體W5" panose="040F0509000000000000" pitchFamily="81" charset="-120"/>
                <a:ea typeface="華康棒棒體W5" panose="040F0509000000000000" pitchFamily="81" charset="-120"/>
                <a:cs typeface="Times New Roman"/>
              </a:rPr>
              <a:t>5/6</a:t>
            </a:r>
            <a:r>
              <a:rPr sz="1400" b="1" spc="-105" dirty="0">
                <a:solidFill>
                  <a:srgbClr val="FF0000"/>
                </a:solidFill>
                <a:latin typeface="華康棒棒體W5" panose="040F0509000000000000" pitchFamily="81" charset="-120"/>
                <a:ea typeface="華康棒棒體W5" panose="040F0509000000000000" pitchFamily="81" charset="-120"/>
                <a:cs typeface="Times New Roman"/>
              </a:rPr>
              <a:t> </a:t>
            </a:r>
            <a:r>
              <a:rPr sz="1400" dirty="0">
                <a:latin typeface="華康棒棒體W5" panose="040F0509000000000000" pitchFamily="81" charset="-120"/>
                <a:ea typeface="華康棒棒體W5" panose="040F0509000000000000" pitchFamily="81" charset="-120"/>
                <a:cs typeface="MingLiU_HKSCS"/>
              </a:rPr>
              <a:t>」作為</a:t>
            </a:r>
            <a:r>
              <a:rPr sz="1400" b="1" spc="-25" dirty="0">
                <a:solidFill>
                  <a:srgbClr val="FF0000"/>
                </a:solidFill>
                <a:latin typeface="華康棒棒體W5" panose="040F0509000000000000" pitchFamily="81" charset="-120"/>
                <a:ea typeface="華康棒棒體W5" panose="040F0509000000000000" pitchFamily="81" charset="-120"/>
                <a:cs typeface="Adobe Fan Heiti Std B"/>
              </a:rPr>
              <a:t>教育部補助款</a:t>
            </a:r>
            <a:endParaRPr sz="1400" dirty="0">
              <a:latin typeface="華康棒棒體W5" panose="040F0509000000000000" pitchFamily="81" charset="-120"/>
              <a:ea typeface="華康棒棒體W5" panose="040F0509000000000000" pitchFamily="81" charset="-120"/>
              <a:cs typeface="Adobe Fan Heiti Std B"/>
            </a:endParaRPr>
          </a:p>
          <a:p>
            <a:pPr marL="320675"/>
            <a:r>
              <a:rPr sz="1400" spc="-5" dirty="0">
                <a:latin typeface="華康棒棒體W5" panose="040F0509000000000000" pitchFamily="81" charset="-120"/>
                <a:ea typeface="華康棒棒體W5" panose="040F0509000000000000" pitchFamily="81" charset="-120"/>
                <a:cs typeface="MingLiU_HKSCS"/>
              </a:rPr>
              <a:t>「總經費的</a:t>
            </a:r>
            <a:r>
              <a:rPr sz="1400" b="1" dirty="0">
                <a:solidFill>
                  <a:srgbClr val="0000FF"/>
                </a:solidFill>
                <a:latin typeface="華康棒棒體W5" panose="040F0509000000000000" pitchFamily="81" charset="-120"/>
                <a:ea typeface="華康棒棒體W5" panose="040F0509000000000000" pitchFamily="81" charset="-120"/>
                <a:cs typeface="Times New Roman"/>
              </a:rPr>
              <a:t>1/6</a:t>
            </a:r>
            <a:r>
              <a:rPr sz="1400" b="1" spc="-105" dirty="0">
                <a:solidFill>
                  <a:srgbClr val="0000FF"/>
                </a:solidFill>
                <a:latin typeface="華康棒棒體W5" panose="040F0509000000000000" pitchFamily="81" charset="-120"/>
                <a:ea typeface="華康棒棒體W5" panose="040F0509000000000000" pitchFamily="81" charset="-120"/>
                <a:cs typeface="Times New Roman"/>
              </a:rPr>
              <a:t> </a:t>
            </a:r>
            <a:r>
              <a:rPr sz="1400" dirty="0">
                <a:latin typeface="華康棒棒體W5" panose="040F0509000000000000" pitchFamily="81" charset="-120"/>
                <a:ea typeface="華康棒棒體W5" panose="040F0509000000000000" pitchFamily="81" charset="-120"/>
                <a:cs typeface="MingLiU_HKSCS"/>
              </a:rPr>
              <a:t>」</a:t>
            </a:r>
            <a:r>
              <a:rPr sz="1400" dirty="0" err="1">
                <a:latin typeface="華康棒棒體W5" panose="040F0509000000000000" pitchFamily="81" charset="-120"/>
                <a:ea typeface="華康棒棒體W5" panose="040F0509000000000000" pitchFamily="81" charset="-120"/>
                <a:cs typeface="MingLiU_HKSCS"/>
              </a:rPr>
              <a:t>作為</a:t>
            </a:r>
            <a:r>
              <a:rPr sz="1400" b="1" spc="-20" dirty="0" err="1">
                <a:solidFill>
                  <a:srgbClr val="0000FF"/>
                </a:solidFill>
                <a:latin typeface="華康棒棒體W5" panose="040F0509000000000000" pitchFamily="81" charset="-120"/>
                <a:ea typeface="華康棒棒體W5" panose="040F0509000000000000" pitchFamily="81" charset="-120"/>
                <a:cs typeface="Adobe Fan Heiti Std B"/>
              </a:rPr>
              <a:t>本校配合款</a:t>
            </a:r>
            <a:endParaRPr lang="en-US" sz="1400" b="1" spc="-20" dirty="0">
              <a:solidFill>
                <a:srgbClr val="0000FF"/>
              </a:solidFill>
              <a:latin typeface="華康棒棒體W5" panose="040F0509000000000000" pitchFamily="81" charset="-120"/>
              <a:ea typeface="華康棒棒體W5" panose="040F0509000000000000" pitchFamily="81" charset="-120"/>
              <a:cs typeface="Adobe Fan Heiti Std B"/>
            </a:endParaRPr>
          </a:p>
        </p:txBody>
      </p:sp>
      <p:grpSp>
        <p:nvGrpSpPr>
          <p:cNvPr id="14" name="object 14"/>
          <p:cNvGrpSpPr/>
          <p:nvPr/>
        </p:nvGrpSpPr>
        <p:grpSpPr>
          <a:xfrm>
            <a:off x="452627" y="228600"/>
            <a:ext cx="739140" cy="668020"/>
            <a:chOff x="452627" y="228600"/>
            <a:chExt cx="739140" cy="668020"/>
          </a:xfrm>
        </p:grpSpPr>
        <p:sp>
          <p:nvSpPr>
            <p:cNvPr id="15" name="object 15"/>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16" name="object 16"/>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FFD34A"/>
            </a:solidFill>
          </p:spPr>
          <p:txBody>
            <a:bodyPr wrap="square" lIns="0" tIns="0" rIns="0" bIns="0" rtlCol="0"/>
            <a:lstStyle/>
            <a:p>
              <a:endParaRPr/>
            </a:p>
          </p:txBody>
        </p:sp>
        <p:sp>
          <p:nvSpPr>
            <p:cNvPr id="17" name="object 17"/>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8" name="object 18"/>
          <p:cNvSpPr txBox="1">
            <a:spLocks noGrp="1"/>
          </p:cNvSpPr>
          <p:nvPr>
            <p:ph type="title"/>
          </p:nvPr>
        </p:nvSpPr>
        <p:spPr>
          <a:xfrm>
            <a:off x="610717" y="291541"/>
            <a:ext cx="4782820" cy="635000"/>
          </a:xfrm>
          <a:prstGeom prst="rect">
            <a:avLst/>
          </a:prstGeom>
        </p:spPr>
        <p:txBody>
          <a:bodyPr vert="horz" wrap="square" lIns="0" tIns="12065" rIns="0" bIns="0" rtlCol="0">
            <a:spAutoFit/>
          </a:bodyPr>
          <a:lstStyle/>
          <a:p>
            <a:pPr marL="25400">
              <a:lnSpc>
                <a:spcPct val="100000"/>
              </a:lnSpc>
              <a:spcBef>
                <a:spcPts val="95"/>
              </a:spcBef>
              <a:tabLst>
                <a:tab pos="696595" algn="l"/>
              </a:tabLst>
            </a:pPr>
            <a:r>
              <a:rPr sz="4800" b="0" spc="-37" baseline="8680" dirty="0">
                <a:solidFill>
                  <a:srgbClr val="FFFFFF"/>
                </a:solidFill>
                <a:latin typeface="Impact"/>
                <a:cs typeface="Impact"/>
              </a:rPr>
              <a:t>02</a:t>
            </a:r>
            <a:r>
              <a:rPr sz="4800" b="0" baseline="8680"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申請計畫經費編</a:t>
            </a:r>
            <a:r>
              <a:rPr sz="4000" spc="-50" dirty="0">
                <a:solidFill>
                  <a:srgbClr val="001F5F"/>
                </a:solidFill>
                <a:latin typeface="華康棒棒體W5" panose="040F0509000000000000" pitchFamily="81" charset="-120"/>
                <a:ea typeface="華康棒棒體W5" panose="040F0509000000000000" pitchFamily="81" charset="-120"/>
              </a:rPr>
              <a:t>列</a:t>
            </a:r>
            <a:endParaRPr sz="4000" dirty="0">
              <a:latin typeface="華康棒棒體W5" panose="040F0509000000000000" pitchFamily="81" charset="-120"/>
              <a:ea typeface="華康棒棒體W5" panose="040F0509000000000000" pitchFamily="81" charset="-120"/>
              <a:cs typeface="Impact"/>
            </a:endParaRPr>
          </a:p>
        </p:txBody>
      </p:sp>
      <p:sp>
        <p:nvSpPr>
          <p:cNvPr id="19" name="object 17"/>
          <p:cNvSpPr/>
          <p:nvPr/>
        </p:nvSpPr>
        <p:spPr>
          <a:xfrm>
            <a:off x="1550780" y="5728722"/>
            <a:ext cx="1457297" cy="936115"/>
          </a:xfrm>
          <a:custGeom>
            <a:avLst/>
            <a:gdLst/>
            <a:ahLst/>
            <a:cxnLst/>
            <a:rect l="l" t="t" r="r" b="b"/>
            <a:pathLst>
              <a:path w="2506979" h="2360929">
                <a:moveTo>
                  <a:pt x="1253489" y="0"/>
                </a:moveTo>
                <a:lnTo>
                  <a:pt x="1204270" y="893"/>
                </a:lnTo>
                <a:lnTo>
                  <a:pt x="1155531" y="3551"/>
                </a:lnTo>
                <a:lnTo>
                  <a:pt x="1107307" y="7940"/>
                </a:lnTo>
                <a:lnTo>
                  <a:pt x="1059634" y="14029"/>
                </a:lnTo>
                <a:lnTo>
                  <a:pt x="1012546" y="21784"/>
                </a:lnTo>
                <a:lnTo>
                  <a:pt x="966078" y="31173"/>
                </a:lnTo>
                <a:lnTo>
                  <a:pt x="920264" y="42162"/>
                </a:lnTo>
                <a:lnTo>
                  <a:pt x="875141" y="54719"/>
                </a:lnTo>
                <a:lnTo>
                  <a:pt x="830742" y="68811"/>
                </a:lnTo>
                <a:lnTo>
                  <a:pt x="787102" y="84405"/>
                </a:lnTo>
                <a:lnTo>
                  <a:pt x="744256" y="101469"/>
                </a:lnTo>
                <a:lnTo>
                  <a:pt x="702239" y="119969"/>
                </a:lnTo>
                <a:lnTo>
                  <a:pt x="661086" y="139873"/>
                </a:lnTo>
                <a:lnTo>
                  <a:pt x="620832" y="161148"/>
                </a:lnTo>
                <a:lnTo>
                  <a:pt x="581511" y="183762"/>
                </a:lnTo>
                <a:lnTo>
                  <a:pt x="543159" y="207681"/>
                </a:lnTo>
                <a:lnTo>
                  <a:pt x="505809" y="232872"/>
                </a:lnTo>
                <a:lnTo>
                  <a:pt x="469498" y="259304"/>
                </a:lnTo>
                <a:lnTo>
                  <a:pt x="434260" y="286942"/>
                </a:lnTo>
                <a:lnTo>
                  <a:pt x="400129" y="315755"/>
                </a:lnTo>
                <a:lnTo>
                  <a:pt x="367141" y="345709"/>
                </a:lnTo>
                <a:lnTo>
                  <a:pt x="335330" y="376772"/>
                </a:lnTo>
                <a:lnTo>
                  <a:pt x="304731" y="408911"/>
                </a:lnTo>
                <a:lnTo>
                  <a:pt x="275379" y="442093"/>
                </a:lnTo>
                <a:lnTo>
                  <a:pt x="247309" y="476285"/>
                </a:lnTo>
                <a:lnTo>
                  <a:pt x="220556" y="511454"/>
                </a:lnTo>
                <a:lnTo>
                  <a:pt x="195154" y="547569"/>
                </a:lnTo>
                <a:lnTo>
                  <a:pt x="171139" y="584595"/>
                </a:lnTo>
                <a:lnTo>
                  <a:pt x="148545" y="622500"/>
                </a:lnTo>
                <a:lnTo>
                  <a:pt x="127407" y="661251"/>
                </a:lnTo>
                <a:lnTo>
                  <a:pt x="107760" y="700816"/>
                </a:lnTo>
                <a:lnTo>
                  <a:pt x="89638" y="741161"/>
                </a:lnTo>
                <a:lnTo>
                  <a:pt x="73077" y="782255"/>
                </a:lnTo>
                <a:lnTo>
                  <a:pt x="58111" y="824063"/>
                </a:lnTo>
                <a:lnTo>
                  <a:pt x="44776" y="866554"/>
                </a:lnTo>
                <a:lnTo>
                  <a:pt x="33105" y="909694"/>
                </a:lnTo>
                <a:lnTo>
                  <a:pt x="23135" y="953451"/>
                </a:lnTo>
                <a:lnTo>
                  <a:pt x="14899" y="997792"/>
                </a:lnTo>
                <a:lnTo>
                  <a:pt x="8433" y="1042684"/>
                </a:lnTo>
                <a:lnTo>
                  <a:pt x="3771" y="1088094"/>
                </a:lnTo>
                <a:lnTo>
                  <a:pt x="948" y="1133989"/>
                </a:lnTo>
                <a:lnTo>
                  <a:pt x="0" y="1180338"/>
                </a:lnTo>
                <a:lnTo>
                  <a:pt x="948" y="1226685"/>
                </a:lnTo>
                <a:lnTo>
                  <a:pt x="3771" y="1272580"/>
                </a:lnTo>
                <a:lnTo>
                  <a:pt x="8433" y="1317989"/>
                </a:lnTo>
                <a:lnTo>
                  <a:pt x="14899" y="1362880"/>
                </a:lnTo>
                <a:lnTo>
                  <a:pt x="23135" y="1407220"/>
                </a:lnTo>
                <a:lnTo>
                  <a:pt x="33105" y="1450977"/>
                </a:lnTo>
                <a:lnTo>
                  <a:pt x="44776" y="1494117"/>
                </a:lnTo>
                <a:lnTo>
                  <a:pt x="58111" y="1536607"/>
                </a:lnTo>
                <a:lnTo>
                  <a:pt x="73077" y="1578415"/>
                </a:lnTo>
                <a:lnTo>
                  <a:pt x="89638" y="1619508"/>
                </a:lnTo>
                <a:lnTo>
                  <a:pt x="107760" y="1659854"/>
                </a:lnTo>
                <a:lnTo>
                  <a:pt x="127407" y="1699418"/>
                </a:lnTo>
                <a:lnTo>
                  <a:pt x="148545" y="1738170"/>
                </a:lnTo>
                <a:lnTo>
                  <a:pt x="171139" y="1776075"/>
                </a:lnTo>
                <a:lnTo>
                  <a:pt x="195154" y="1813101"/>
                </a:lnTo>
                <a:lnTo>
                  <a:pt x="220556" y="1849215"/>
                </a:lnTo>
                <a:lnTo>
                  <a:pt x="247309" y="1884385"/>
                </a:lnTo>
                <a:lnTo>
                  <a:pt x="275379" y="1918577"/>
                </a:lnTo>
                <a:lnTo>
                  <a:pt x="304731" y="1951759"/>
                </a:lnTo>
                <a:lnTo>
                  <a:pt x="335330" y="1983898"/>
                </a:lnTo>
                <a:lnTo>
                  <a:pt x="367141" y="2014961"/>
                </a:lnTo>
                <a:lnTo>
                  <a:pt x="400129" y="2044915"/>
                </a:lnTo>
                <a:lnTo>
                  <a:pt x="434260" y="2073728"/>
                </a:lnTo>
                <a:lnTo>
                  <a:pt x="469498" y="2101367"/>
                </a:lnTo>
                <a:lnTo>
                  <a:pt x="505809" y="2127799"/>
                </a:lnTo>
                <a:lnTo>
                  <a:pt x="543159" y="2152991"/>
                </a:lnTo>
                <a:lnTo>
                  <a:pt x="581511" y="2176910"/>
                </a:lnTo>
                <a:lnTo>
                  <a:pt x="620832" y="2199524"/>
                </a:lnTo>
                <a:lnTo>
                  <a:pt x="661086" y="2220799"/>
                </a:lnTo>
                <a:lnTo>
                  <a:pt x="702239" y="2240704"/>
                </a:lnTo>
                <a:lnTo>
                  <a:pt x="744256" y="2259204"/>
                </a:lnTo>
                <a:lnTo>
                  <a:pt x="787102" y="2276268"/>
                </a:lnTo>
                <a:lnTo>
                  <a:pt x="830742" y="2291863"/>
                </a:lnTo>
                <a:lnTo>
                  <a:pt x="875141" y="2305955"/>
                </a:lnTo>
                <a:lnTo>
                  <a:pt x="920264" y="2318512"/>
                </a:lnTo>
                <a:lnTo>
                  <a:pt x="966078" y="2329502"/>
                </a:lnTo>
                <a:lnTo>
                  <a:pt x="1012546" y="2338890"/>
                </a:lnTo>
                <a:lnTo>
                  <a:pt x="1059634" y="2346646"/>
                </a:lnTo>
                <a:lnTo>
                  <a:pt x="1107307" y="2352734"/>
                </a:lnTo>
                <a:lnTo>
                  <a:pt x="1155531" y="2357124"/>
                </a:lnTo>
                <a:lnTo>
                  <a:pt x="1204270" y="2359782"/>
                </a:lnTo>
                <a:lnTo>
                  <a:pt x="1253489" y="2360676"/>
                </a:lnTo>
                <a:lnTo>
                  <a:pt x="1302709" y="2359782"/>
                </a:lnTo>
                <a:lnTo>
                  <a:pt x="1351448" y="2357124"/>
                </a:lnTo>
                <a:lnTo>
                  <a:pt x="1399672" y="2352734"/>
                </a:lnTo>
                <a:lnTo>
                  <a:pt x="1447345" y="2346646"/>
                </a:lnTo>
                <a:lnTo>
                  <a:pt x="1494433" y="2338890"/>
                </a:lnTo>
                <a:lnTo>
                  <a:pt x="1540901" y="2329502"/>
                </a:lnTo>
                <a:lnTo>
                  <a:pt x="1586715" y="2318512"/>
                </a:lnTo>
                <a:lnTo>
                  <a:pt x="1631838" y="2305955"/>
                </a:lnTo>
                <a:lnTo>
                  <a:pt x="1676237" y="2291863"/>
                </a:lnTo>
                <a:lnTo>
                  <a:pt x="1719877" y="2276268"/>
                </a:lnTo>
                <a:lnTo>
                  <a:pt x="1762723" y="2259204"/>
                </a:lnTo>
                <a:lnTo>
                  <a:pt x="1804740" y="2240704"/>
                </a:lnTo>
                <a:lnTo>
                  <a:pt x="1845893" y="2220799"/>
                </a:lnTo>
                <a:lnTo>
                  <a:pt x="1886147" y="2199524"/>
                </a:lnTo>
                <a:lnTo>
                  <a:pt x="1925468" y="2176910"/>
                </a:lnTo>
                <a:lnTo>
                  <a:pt x="1963820" y="2152991"/>
                </a:lnTo>
                <a:lnTo>
                  <a:pt x="2001170" y="2127799"/>
                </a:lnTo>
                <a:lnTo>
                  <a:pt x="2037481" y="2101367"/>
                </a:lnTo>
                <a:lnTo>
                  <a:pt x="2072719" y="2073728"/>
                </a:lnTo>
                <a:lnTo>
                  <a:pt x="2106850" y="2044915"/>
                </a:lnTo>
                <a:lnTo>
                  <a:pt x="2139838" y="2014961"/>
                </a:lnTo>
                <a:lnTo>
                  <a:pt x="2171649" y="1983898"/>
                </a:lnTo>
                <a:lnTo>
                  <a:pt x="2202248" y="1951759"/>
                </a:lnTo>
                <a:lnTo>
                  <a:pt x="2231600" y="1918577"/>
                </a:lnTo>
                <a:lnTo>
                  <a:pt x="2259670" y="1884385"/>
                </a:lnTo>
                <a:lnTo>
                  <a:pt x="2286423" y="1849215"/>
                </a:lnTo>
                <a:lnTo>
                  <a:pt x="2311825" y="1813101"/>
                </a:lnTo>
                <a:lnTo>
                  <a:pt x="2335840" y="1776075"/>
                </a:lnTo>
                <a:lnTo>
                  <a:pt x="2358434" y="1738170"/>
                </a:lnTo>
                <a:lnTo>
                  <a:pt x="2379572" y="1699418"/>
                </a:lnTo>
                <a:lnTo>
                  <a:pt x="2399219" y="1659854"/>
                </a:lnTo>
                <a:lnTo>
                  <a:pt x="2417341" y="1619508"/>
                </a:lnTo>
                <a:lnTo>
                  <a:pt x="2433902" y="1578415"/>
                </a:lnTo>
                <a:lnTo>
                  <a:pt x="2448868" y="1536607"/>
                </a:lnTo>
                <a:lnTo>
                  <a:pt x="2462203" y="1494117"/>
                </a:lnTo>
                <a:lnTo>
                  <a:pt x="2473874" y="1450977"/>
                </a:lnTo>
                <a:lnTo>
                  <a:pt x="2483844" y="1407220"/>
                </a:lnTo>
                <a:lnTo>
                  <a:pt x="2492080" y="1362880"/>
                </a:lnTo>
                <a:lnTo>
                  <a:pt x="2498546" y="1317989"/>
                </a:lnTo>
                <a:lnTo>
                  <a:pt x="2503208" y="1272580"/>
                </a:lnTo>
                <a:lnTo>
                  <a:pt x="2506031" y="1226685"/>
                </a:lnTo>
                <a:lnTo>
                  <a:pt x="2506979" y="1180338"/>
                </a:lnTo>
                <a:lnTo>
                  <a:pt x="2506031" y="1133989"/>
                </a:lnTo>
                <a:lnTo>
                  <a:pt x="2503208" y="1088094"/>
                </a:lnTo>
                <a:lnTo>
                  <a:pt x="2498546" y="1042684"/>
                </a:lnTo>
                <a:lnTo>
                  <a:pt x="2492080" y="997792"/>
                </a:lnTo>
                <a:lnTo>
                  <a:pt x="2483844" y="953451"/>
                </a:lnTo>
                <a:lnTo>
                  <a:pt x="2473874" y="909694"/>
                </a:lnTo>
                <a:lnTo>
                  <a:pt x="2462203" y="866554"/>
                </a:lnTo>
                <a:lnTo>
                  <a:pt x="2448868" y="824063"/>
                </a:lnTo>
                <a:lnTo>
                  <a:pt x="2433902" y="782255"/>
                </a:lnTo>
                <a:lnTo>
                  <a:pt x="2417341" y="741161"/>
                </a:lnTo>
                <a:lnTo>
                  <a:pt x="2399219" y="700816"/>
                </a:lnTo>
                <a:lnTo>
                  <a:pt x="2379572" y="661251"/>
                </a:lnTo>
                <a:lnTo>
                  <a:pt x="2358434" y="622500"/>
                </a:lnTo>
                <a:lnTo>
                  <a:pt x="2335840" y="584595"/>
                </a:lnTo>
                <a:lnTo>
                  <a:pt x="2311825" y="547569"/>
                </a:lnTo>
                <a:lnTo>
                  <a:pt x="2286423" y="511454"/>
                </a:lnTo>
                <a:lnTo>
                  <a:pt x="2259670" y="476285"/>
                </a:lnTo>
                <a:lnTo>
                  <a:pt x="2231600" y="442093"/>
                </a:lnTo>
                <a:lnTo>
                  <a:pt x="2202248" y="408911"/>
                </a:lnTo>
                <a:lnTo>
                  <a:pt x="2171649" y="376772"/>
                </a:lnTo>
                <a:lnTo>
                  <a:pt x="2139838" y="345709"/>
                </a:lnTo>
                <a:lnTo>
                  <a:pt x="2106850" y="315755"/>
                </a:lnTo>
                <a:lnTo>
                  <a:pt x="2072719" y="286942"/>
                </a:lnTo>
                <a:lnTo>
                  <a:pt x="2037481" y="259304"/>
                </a:lnTo>
                <a:lnTo>
                  <a:pt x="2001170" y="232872"/>
                </a:lnTo>
                <a:lnTo>
                  <a:pt x="1963820" y="207681"/>
                </a:lnTo>
                <a:lnTo>
                  <a:pt x="1925468" y="183762"/>
                </a:lnTo>
                <a:lnTo>
                  <a:pt x="1886147" y="161148"/>
                </a:lnTo>
                <a:lnTo>
                  <a:pt x="1845893" y="139873"/>
                </a:lnTo>
                <a:lnTo>
                  <a:pt x="1804740" y="119969"/>
                </a:lnTo>
                <a:lnTo>
                  <a:pt x="1762723" y="101469"/>
                </a:lnTo>
                <a:lnTo>
                  <a:pt x="1719877" y="84405"/>
                </a:lnTo>
                <a:lnTo>
                  <a:pt x="1676237" y="68811"/>
                </a:lnTo>
                <a:lnTo>
                  <a:pt x="1631838" y="54719"/>
                </a:lnTo>
                <a:lnTo>
                  <a:pt x="1586715" y="42162"/>
                </a:lnTo>
                <a:lnTo>
                  <a:pt x="1540901" y="31173"/>
                </a:lnTo>
                <a:lnTo>
                  <a:pt x="1494433" y="21784"/>
                </a:lnTo>
                <a:lnTo>
                  <a:pt x="1447345" y="14029"/>
                </a:lnTo>
                <a:lnTo>
                  <a:pt x="1399672" y="7940"/>
                </a:lnTo>
                <a:lnTo>
                  <a:pt x="1351448" y="3551"/>
                </a:lnTo>
                <a:lnTo>
                  <a:pt x="1302709" y="893"/>
                </a:lnTo>
                <a:lnTo>
                  <a:pt x="1253489" y="0"/>
                </a:lnTo>
                <a:close/>
              </a:path>
            </a:pathLst>
          </a:custGeom>
          <a:solidFill>
            <a:srgbClr val="0070C0"/>
          </a:solidFill>
        </p:spPr>
        <p:txBody>
          <a:bodyPr wrap="square" lIns="0" tIns="0" rIns="0" bIns="0" rtlCol="0"/>
          <a:lstStyle/>
          <a:p>
            <a:endParaRPr dirty="0"/>
          </a:p>
        </p:txBody>
      </p:sp>
      <p:sp>
        <p:nvSpPr>
          <p:cNvPr id="20" name="object 14"/>
          <p:cNvSpPr/>
          <p:nvPr/>
        </p:nvSpPr>
        <p:spPr>
          <a:xfrm>
            <a:off x="6336283" y="5562601"/>
            <a:ext cx="1600707" cy="1127788"/>
          </a:xfrm>
          <a:custGeom>
            <a:avLst/>
            <a:gdLst/>
            <a:ahLst/>
            <a:cxnLst/>
            <a:rect l="l" t="t" r="r" b="b"/>
            <a:pathLst>
              <a:path w="3007359" h="2832100">
                <a:moveTo>
                  <a:pt x="1503426" y="0"/>
                </a:moveTo>
                <a:lnTo>
                  <a:pt x="1453799" y="756"/>
                </a:lnTo>
                <a:lnTo>
                  <a:pt x="1404574" y="3011"/>
                </a:lnTo>
                <a:lnTo>
                  <a:pt x="1355776" y="6740"/>
                </a:lnTo>
                <a:lnTo>
                  <a:pt x="1307430" y="11921"/>
                </a:lnTo>
                <a:lnTo>
                  <a:pt x="1259560" y="18529"/>
                </a:lnTo>
                <a:lnTo>
                  <a:pt x="1212192" y="26543"/>
                </a:lnTo>
                <a:lnTo>
                  <a:pt x="1165349" y="35937"/>
                </a:lnTo>
                <a:lnTo>
                  <a:pt x="1119057" y="46690"/>
                </a:lnTo>
                <a:lnTo>
                  <a:pt x="1073340" y="58777"/>
                </a:lnTo>
                <a:lnTo>
                  <a:pt x="1028224" y="72176"/>
                </a:lnTo>
                <a:lnTo>
                  <a:pt x="983733" y="86863"/>
                </a:lnTo>
                <a:lnTo>
                  <a:pt x="939891" y="102815"/>
                </a:lnTo>
                <a:lnTo>
                  <a:pt x="896724" y="120008"/>
                </a:lnTo>
                <a:lnTo>
                  <a:pt x="854256" y="138419"/>
                </a:lnTo>
                <a:lnTo>
                  <a:pt x="812512" y="158025"/>
                </a:lnTo>
                <a:lnTo>
                  <a:pt x="771517" y="178802"/>
                </a:lnTo>
                <a:lnTo>
                  <a:pt x="731295" y="200728"/>
                </a:lnTo>
                <a:lnTo>
                  <a:pt x="691872" y="223779"/>
                </a:lnTo>
                <a:lnTo>
                  <a:pt x="653271" y="247931"/>
                </a:lnTo>
                <a:lnTo>
                  <a:pt x="615519" y="273161"/>
                </a:lnTo>
                <a:lnTo>
                  <a:pt x="578639" y="299447"/>
                </a:lnTo>
                <a:lnTo>
                  <a:pt x="542656" y="326763"/>
                </a:lnTo>
                <a:lnTo>
                  <a:pt x="507596" y="355089"/>
                </a:lnTo>
                <a:lnTo>
                  <a:pt x="473482" y="384399"/>
                </a:lnTo>
                <a:lnTo>
                  <a:pt x="440340" y="414670"/>
                </a:lnTo>
                <a:lnTo>
                  <a:pt x="408195" y="445880"/>
                </a:lnTo>
                <a:lnTo>
                  <a:pt x="377070" y="478006"/>
                </a:lnTo>
                <a:lnTo>
                  <a:pt x="346992" y="511022"/>
                </a:lnTo>
                <a:lnTo>
                  <a:pt x="317984" y="544907"/>
                </a:lnTo>
                <a:lnTo>
                  <a:pt x="290072" y="579638"/>
                </a:lnTo>
                <a:lnTo>
                  <a:pt x="263279" y="615190"/>
                </a:lnTo>
                <a:lnTo>
                  <a:pt x="237632" y="651540"/>
                </a:lnTo>
                <a:lnTo>
                  <a:pt x="213155" y="688665"/>
                </a:lnTo>
                <a:lnTo>
                  <a:pt x="189872" y="726543"/>
                </a:lnTo>
                <a:lnTo>
                  <a:pt x="167808" y="765148"/>
                </a:lnTo>
                <a:lnTo>
                  <a:pt x="146988" y="804459"/>
                </a:lnTo>
                <a:lnTo>
                  <a:pt x="127437" y="844452"/>
                </a:lnTo>
                <a:lnTo>
                  <a:pt x="109180" y="885103"/>
                </a:lnTo>
                <a:lnTo>
                  <a:pt x="92241" y="926390"/>
                </a:lnTo>
                <a:lnTo>
                  <a:pt x="76645" y="968288"/>
                </a:lnTo>
                <a:lnTo>
                  <a:pt x="62416" y="1010775"/>
                </a:lnTo>
                <a:lnTo>
                  <a:pt x="49581" y="1053827"/>
                </a:lnTo>
                <a:lnTo>
                  <a:pt x="38162" y="1097421"/>
                </a:lnTo>
                <a:lnTo>
                  <a:pt x="28186" y="1141534"/>
                </a:lnTo>
                <a:lnTo>
                  <a:pt x="19677" y="1186142"/>
                </a:lnTo>
                <a:lnTo>
                  <a:pt x="12659" y="1231222"/>
                </a:lnTo>
                <a:lnTo>
                  <a:pt x="7158" y="1276751"/>
                </a:lnTo>
                <a:lnTo>
                  <a:pt x="3197" y="1322705"/>
                </a:lnTo>
                <a:lnTo>
                  <a:pt x="803" y="1369061"/>
                </a:lnTo>
                <a:lnTo>
                  <a:pt x="0" y="1415795"/>
                </a:lnTo>
                <a:lnTo>
                  <a:pt x="803" y="1462530"/>
                </a:lnTo>
                <a:lnTo>
                  <a:pt x="3197" y="1508885"/>
                </a:lnTo>
                <a:lnTo>
                  <a:pt x="7158" y="1554838"/>
                </a:lnTo>
                <a:lnTo>
                  <a:pt x="12659" y="1600366"/>
                </a:lnTo>
                <a:lnTo>
                  <a:pt x="19677" y="1645446"/>
                </a:lnTo>
                <a:lnTo>
                  <a:pt x="28186" y="1690053"/>
                </a:lnTo>
                <a:lnTo>
                  <a:pt x="38162" y="1734166"/>
                </a:lnTo>
                <a:lnTo>
                  <a:pt x="49581" y="1777759"/>
                </a:lnTo>
                <a:lnTo>
                  <a:pt x="62416" y="1820811"/>
                </a:lnTo>
                <a:lnTo>
                  <a:pt x="76645" y="1863298"/>
                </a:lnTo>
                <a:lnTo>
                  <a:pt x="92241" y="1905196"/>
                </a:lnTo>
                <a:lnTo>
                  <a:pt x="109180" y="1946482"/>
                </a:lnTo>
                <a:lnTo>
                  <a:pt x="127437" y="1987133"/>
                </a:lnTo>
                <a:lnTo>
                  <a:pt x="146988" y="2027126"/>
                </a:lnTo>
                <a:lnTo>
                  <a:pt x="167808" y="2066437"/>
                </a:lnTo>
                <a:lnTo>
                  <a:pt x="189872" y="2105043"/>
                </a:lnTo>
                <a:lnTo>
                  <a:pt x="213155" y="2142920"/>
                </a:lnTo>
                <a:lnTo>
                  <a:pt x="237632" y="2180045"/>
                </a:lnTo>
                <a:lnTo>
                  <a:pt x="263279" y="2216396"/>
                </a:lnTo>
                <a:lnTo>
                  <a:pt x="290072" y="2251948"/>
                </a:lnTo>
                <a:lnTo>
                  <a:pt x="317984" y="2286678"/>
                </a:lnTo>
                <a:lnTo>
                  <a:pt x="346992" y="2320563"/>
                </a:lnTo>
                <a:lnTo>
                  <a:pt x="377070" y="2353580"/>
                </a:lnTo>
                <a:lnTo>
                  <a:pt x="408195" y="2385706"/>
                </a:lnTo>
                <a:lnTo>
                  <a:pt x="440340" y="2416916"/>
                </a:lnTo>
                <a:lnTo>
                  <a:pt x="473482" y="2447188"/>
                </a:lnTo>
                <a:lnTo>
                  <a:pt x="507596" y="2476498"/>
                </a:lnTo>
                <a:lnTo>
                  <a:pt x="542656" y="2504823"/>
                </a:lnTo>
                <a:lnTo>
                  <a:pt x="578639" y="2532141"/>
                </a:lnTo>
                <a:lnTo>
                  <a:pt x="615519" y="2558426"/>
                </a:lnTo>
                <a:lnTo>
                  <a:pt x="653271" y="2583657"/>
                </a:lnTo>
                <a:lnTo>
                  <a:pt x="691872" y="2607809"/>
                </a:lnTo>
                <a:lnTo>
                  <a:pt x="731295" y="2630860"/>
                </a:lnTo>
                <a:lnTo>
                  <a:pt x="771517" y="2652786"/>
                </a:lnTo>
                <a:lnTo>
                  <a:pt x="812512" y="2673564"/>
                </a:lnTo>
                <a:lnTo>
                  <a:pt x="854256" y="2693170"/>
                </a:lnTo>
                <a:lnTo>
                  <a:pt x="896724" y="2711581"/>
                </a:lnTo>
                <a:lnTo>
                  <a:pt x="939891" y="2728775"/>
                </a:lnTo>
                <a:lnTo>
                  <a:pt x="983733" y="2744727"/>
                </a:lnTo>
                <a:lnTo>
                  <a:pt x="1028224" y="2759414"/>
                </a:lnTo>
                <a:lnTo>
                  <a:pt x="1073340" y="2772813"/>
                </a:lnTo>
                <a:lnTo>
                  <a:pt x="1119057" y="2784900"/>
                </a:lnTo>
                <a:lnTo>
                  <a:pt x="1165349" y="2795653"/>
                </a:lnTo>
                <a:lnTo>
                  <a:pt x="1212192" y="2805048"/>
                </a:lnTo>
                <a:lnTo>
                  <a:pt x="1259560" y="2813061"/>
                </a:lnTo>
                <a:lnTo>
                  <a:pt x="1307430" y="2819670"/>
                </a:lnTo>
                <a:lnTo>
                  <a:pt x="1355776" y="2824851"/>
                </a:lnTo>
                <a:lnTo>
                  <a:pt x="1404574" y="2828580"/>
                </a:lnTo>
                <a:lnTo>
                  <a:pt x="1453799" y="2830835"/>
                </a:lnTo>
                <a:lnTo>
                  <a:pt x="1503426" y="2831591"/>
                </a:lnTo>
                <a:lnTo>
                  <a:pt x="1553052" y="2830835"/>
                </a:lnTo>
                <a:lnTo>
                  <a:pt x="1602277" y="2828580"/>
                </a:lnTo>
                <a:lnTo>
                  <a:pt x="1651075" y="2824851"/>
                </a:lnTo>
                <a:lnTo>
                  <a:pt x="1699421" y="2819670"/>
                </a:lnTo>
                <a:lnTo>
                  <a:pt x="1747291" y="2813061"/>
                </a:lnTo>
                <a:lnTo>
                  <a:pt x="1794659" y="2805048"/>
                </a:lnTo>
                <a:lnTo>
                  <a:pt x="1841502" y="2795653"/>
                </a:lnTo>
                <a:lnTo>
                  <a:pt x="1887794" y="2784900"/>
                </a:lnTo>
                <a:lnTo>
                  <a:pt x="1933511" y="2772813"/>
                </a:lnTo>
                <a:lnTo>
                  <a:pt x="1978627" y="2759414"/>
                </a:lnTo>
                <a:lnTo>
                  <a:pt x="2023118" y="2744727"/>
                </a:lnTo>
                <a:lnTo>
                  <a:pt x="2066960" y="2728775"/>
                </a:lnTo>
                <a:lnTo>
                  <a:pt x="2110127" y="2711581"/>
                </a:lnTo>
                <a:lnTo>
                  <a:pt x="2152595" y="2693170"/>
                </a:lnTo>
                <a:lnTo>
                  <a:pt x="2194339" y="2673564"/>
                </a:lnTo>
                <a:lnTo>
                  <a:pt x="2235334" y="2652786"/>
                </a:lnTo>
                <a:lnTo>
                  <a:pt x="2275556" y="2630860"/>
                </a:lnTo>
                <a:lnTo>
                  <a:pt x="2314979" y="2607809"/>
                </a:lnTo>
                <a:lnTo>
                  <a:pt x="2353580" y="2583657"/>
                </a:lnTo>
                <a:lnTo>
                  <a:pt x="2391332" y="2558426"/>
                </a:lnTo>
                <a:lnTo>
                  <a:pt x="2428212" y="2532141"/>
                </a:lnTo>
                <a:lnTo>
                  <a:pt x="2464195" y="2504823"/>
                </a:lnTo>
                <a:lnTo>
                  <a:pt x="2499255" y="2476498"/>
                </a:lnTo>
                <a:lnTo>
                  <a:pt x="2533369" y="2447188"/>
                </a:lnTo>
                <a:lnTo>
                  <a:pt x="2566511" y="2416916"/>
                </a:lnTo>
                <a:lnTo>
                  <a:pt x="2598656" y="2385706"/>
                </a:lnTo>
                <a:lnTo>
                  <a:pt x="2629781" y="2353580"/>
                </a:lnTo>
                <a:lnTo>
                  <a:pt x="2659859" y="2320563"/>
                </a:lnTo>
                <a:lnTo>
                  <a:pt x="2688867" y="2286678"/>
                </a:lnTo>
                <a:lnTo>
                  <a:pt x="2716779" y="2251948"/>
                </a:lnTo>
                <a:lnTo>
                  <a:pt x="2743572" y="2216396"/>
                </a:lnTo>
                <a:lnTo>
                  <a:pt x="2769219" y="2180045"/>
                </a:lnTo>
                <a:lnTo>
                  <a:pt x="2793696" y="2142920"/>
                </a:lnTo>
                <a:lnTo>
                  <a:pt x="2816979" y="2105043"/>
                </a:lnTo>
                <a:lnTo>
                  <a:pt x="2839043" y="2066437"/>
                </a:lnTo>
                <a:lnTo>
                  <a:pt x="2859863" y="2027126"/>
                </a:lnTo>
                <a:lnTo>
                  <a:pt x="2879414" y="1987133"/>
                </a:lnTo>
                <a:lnTo>
                  <a:pt x="2897671" y="1946482"/>
                </a:lnTo>
                <a:lnTo>
                  <a:pt x="2914610" y="1905196"/>
                </a:lnTo>
                <a:lnTo>
                  <a:pt x="2930206" y="1863298"/>
                </a:lnTo>
                <a:lnTo>
                  <a:pt x="2944435" y="1820811"/>
                </a:lnTo>
                <a:lnTo>
                  <a:pt x="2957270" y="1777759"/>
                </a:lnTo>
                <a:lnTo>
                  <a:pt x="2968689" y="1734166"/>
                </a:lnTo>
                <a:lnTo>
                  <a:pt x="2978665" y="1690053"/>
                </a:lnTo>
                <a:lnTo>
                  <a:pt x="2987174" y="1645446"/>
                </a:lnTo>
                <a:lnTo>
                  <a:pt x="2994192" y="1600366"/>
                </a:lnTo>
                <a:lnTo>
                  <a:pt x="2999693" y="1554838"/>
                </a:lnTo>
                <a:lnTo>
                  <a:pt x="3003654" y="1508885"/>
                </a:lnTo>
                <a:lnTo>
                  <a:pt x="3006048" y="1462530"/>
                </a:lnTo>
                <a:lnTo>
                  <a:pt x="3006852" y="1415795"/>
                </a:lnTo>
                <a:lnTo>
                  <a:pt x="3006048" y="1369061"/>
                </a:lnTo>
                <a:lnTo>
                  <a:pt x="3003654" y="1322705"/>
                </a:lnTo>
                <a:lnTo>
                  <a:pt x="2999693" y="1276751"/>
                </a:lnTo>
                <a:lnTo>
                  <a:pt x="2994192" y="1231222"/>
                </a:lnTo>
                <a:lnTo>
                  <a:pt x="2987174" y="1186142"/>
                </a:lnTo>
                <a:lnTo>
                  <a:pt x="2978665" y="1141534"/>
                </a:lnTo>
                <a:lnTo>
                  <a:pt x="2968689" y="1097421"/>
                </a:lnTo>
                <a:lnTo>
                  <a:pt x="2957270" y="1053827"/>
                </a:lnTo>
                <a:lnTo>
                  <a:pt x="2944435" y="1010775"/>
                </a:lnTo>
                <a:lnTo>
                  <a:pt x="2930206" y="968288"/>
                </a:lnTo>
                <a:lnTo>
                  <a:pt x="2914610" y="926390"/>
                </a:lnTo>
                <a:lnTo>
                  <a:pt x="2897671" y="885103"/>
                </a:lnTo>
                <a:lnTo>
                  <a:pt x="2879414" y="844452"/>
                </a:lnTo>
                <a:lnTo>
                  <a:pt x="2859863" y="804459"/>
                </a:lnTo>
                <a:lnTo>
                  <a:pt x="2839043" y="765148"/>
                </a:lnTo>
                <a:lnTo>
                  <a:pt x="2816979" y="726543"/>
                </a:lnTo>
                <a:lnTo>
                  <a:pt x="2793696" y="688665"/>
                </a:lnTo>
                <a:lnTo>
                  <a:pt x="2769219" y="651540"/>
                </a:lnTo>
                <a:lnTo>
                  <a:pt x="2743572" y="615190"/>
                </a:lnTo>
                <a:lnTo>
                  <a:pt x="2716779" y="579638"/>
                </a:lnTo>
                <a:lnTo>
                  <a:pt x="2688867" y="544907"/>
                </a:lnTo>
                <a:lnTo>
                  <a:pt x="2659859" y="511022"/>
                </a:lnTo>
                <a:lnTo>
                  <a:pt x="2629781" y="478006"/>
                </a:lnTo>
                <a:lnTo>
                  <a:pt x="2598656" y="445880"/>
                </a:lnTo>
                <a:lnTo>
                  <a:pt x="2566511" y="414670"/>
                </a:lnTo>
                <a:lnTo>
                  <a:pt x="2533369" y="384399"/>
                </a:lnTo>
                <a:lnTo>
                  <a:pt x="2499255" y="355089"/>
                </a:lnTo>
                <a:lnTo>
                  <a:pt x="2464195" y="326763"/>
                </a:lnTo>
                <a:lnTo>
                  <a:pt x="2428212" y="299447"/>
                </a:lnTo>
                <a:lnTo>
                  <a:pt x="2391332" y="273161"/>
                </a:lnTo>
                <a:lnTo>
                  <a:pt x="2353580" y="247931"/>
                </a:lnTo>
                <a:lnTo>
                  <a:pt x="2314979" y="223779"/>
                </a:lnTo>
                <a:lnTo>
                  <a:pt x="2275556" y="200728"/>
                </a:lnTo>
                <a:lnTo>
                  <a:pt x="2235334" y="178802"/>
                </a:lnTo>
                <a:lnTo>
                  <a:pt x="2194339" y="158025"/>
                </a:lnTo>
                <a:lnTo>
                  <a:pt x="2152595" y="138419"/>
                </a:lnTo>
                <a:lnTo>
                  <a:pt x="2110127" y="120008"/>
                </a:lnTo>
                <a:lnTo>
                  <a:pt x="2066960" y="102815"/>
                </a:lnTo>
                <a:lnTo>
                  <a:pt x="2023118" y="86863"/>
                </a:lnTo>
                <a:lnTo>
                  <a:pt x="1978627" y="72176"/>
                </a:lnTo>
                <a:lnTo>
                  <a:pt x="1933511" y="58777"/>
                </a:lnTo>
                <a:lnTo>
                  <a:pt x="1887794" y="46690"/>
                </a:lnTo>
                <a:lnTo>
                  <a:pt x="1841502" y="35937"/>
                </a:lnTo>
                <a:lnTo>
                  <a:pt x="1794659" y="26543"/>
                </a:lnTo>
                <a:lnTo>
                  <a:pt x="1747291" y="18529"/>
                </a:lnTo>
                <a:lnTo>
                  <a:pt x="1699421" y="11921"/>
                </a:lnTo>
                <a:lnTo>
                  <a:pt x="1651075" y="6740"/>
                </a:lnTo>
                <a:lnTo>
                  <a:pt x="1602277" y="3011"/>
                </a:lnTo>
                <a:lnTo>
                  <a:pt x="1553052" y="756"/>
                </a:lnTo>
                <a:lnTo>
                  <a:pt x="1503426" y="0"/>
                </a:lnTo>
                <a:close/>
              </a:path>
            </a:pathLst>
          </a:custGeom>
          <a:solidFill>
            <a:srgbClr val="56AD2F"/>
          </a:solidFill>
        </p:spPr>
        <p:txBody>
          <a:bodyPr wrap="square" lIns="0" tIns="0" rIns="0" bIns="0" rtlCol="0"/>
          <a:lstStyle/>
          <a:p>
            <a:endParaRPr dirty="0"/>
          </a:p>
        </p:txBody>
      </p:sp>
      <p:sp>
        <p:nvSpPr>
          <p:cNvPr id="21" name="object 17"/>
          <p:cNvSpPr/>
          <p:nvPr/>
        </p:nvSpPr>
        <p:spPr>
          <a:xfrm>
            <a:off x="3966052" y="5703242"/>
            <a:ext cx="1379379" cy="982874"/>
          </a:xfrm>
          <a:custGeom>
            <a:avLst/>
            <a:gdLst/>
            <a:ahLst/>
            <a:cxnLst/>
            <a:rect l="l" t="t" r="r" b="b"/>
            <a:pathLst>
              <a:path w="2506979" h="2360929">
                <a:moveTo>
                  <a:pt x="1253489" y="0"/>
                </a:moveTo>
                <a:lnTo>
                  <a:pt x="1204270" y="893"/>
                </a:lnTo>
                <a:lnTo>
                  <a:pt x="1155531" y="3551"/>
                </a:lnTo>
                <a:lnTo>
                  <a:pt x="1107307" y="7940"/>
                </a:lnTo>
                <a:lnTo>
                  <a:pt x="1059634" y="14029"/>
                </a:lnTo>
                <a:lnTo>
                  <a:pt x="1012546" y="21784"/>
                </a:lnTo>
                <a:lnTo>
                  <a:pt x="966078" y="31173"/>
                </a:lnTo>
                <a:lnTo>
                  <a:pt x="920264" y="42162"/>
                </a:lnTo>
                <a:lnTo>
                  <a:pt x="875141" y="54719"/>
                </a:lnTo>
                <a:lnTo>
                  <a:pt x="830742" y="68811"/>
                </a:lnTo>
                <a:lnTo>
                  <a:pt x="787102" y="84405"/>
                </a:lnTo>
                <a:lnTo>
                  <a:pt x="744256" y="101469"/>
                </a:lnTo>
                <a:lnTo>
                  <a:pt x="702239" y="119969"/>
                </a:lnTo>
                <a:lnTo>
                  <a:pt x="661086" y="139873"/>
                </a:lnTo>
                <a:lnTo>
                  <a:pt x="620832" y="161148"/>
                </a:lnTo>
                <a:lnTo>
                  <a:pt x="581511" y="183762"/>
                </a:lnTo>
                <a:lnTo>
                  <a:pt x="543159" y="207681"/>
                </a:lnTo>
                <a:lnTo>
                  <a:pt x="505809" y="232872"/>
                </a:lnTo>
                <a:lnTo>
                  <a:pt x="469498" y="259304"/>
                </a:lnTo>
                <a:lnTo>
                  <a:pt x="434260" y="286942"/>
                </a:lnTo>
                <a:lnTo>
                  <a:pt x="400129" y="315755"/>
                </a:lnTo>
                <a:lnTo>
                  <a:pt x="367141" y="345709"/>
                </a:lnTo>
                <a:lnTo>
                  <a:pt x="335330" y="376772"/>
                </a:lnTo>
                <a:lnTo>
                  <a:pt x="304731" y="408911"/>
                </a:lnTo>
                <a:lnTo>
                  <a:pt x="275379" y="442093"/>
                </a:lnTo>
                <a:lnTo>
                  <a:pt x="247309" y="476285"/>
                </a:lnTo>
                <a:lnTo>
                  <a:pt x="220556" y="511454"/>
                </a:lnTo>
                <a:lnTo>
                  <a:pt x="195154" y="547569"/>
                </a:lnTo>
                <a:lnTo>
                  <a:pt x="171139" y="584595"/>
                </a:lnTo>
                <a:lnTo>
                  <a:pt x="148545" y="622500"/>
                </a:lnTo>
                <a:lnTo>
                  <a:pt x="127407" y="661251"/>
                </a:lnTo>
                <a:lnTo>
                  <a:pt x="107760" y="700816"/>
                </a:lnTo>
                <a:lnTo>
                  <a:pt x="89638" y="741161"/>
                </a:lnTo>
                <a:lnTo>
                  <a:pt x="73077" y="782255"/>
                </a:lnTo>
                <a:lnTo>
                  <a:pt x="58111" y="824063"/>
                </a:lnTo>
                <a:lnTo>
                  <a:pt x="44776" y="866554"/>
                </a:lnTo>
                <a:lnTo>
                  <a:pt x="33105" y="909694"/>
                </a:lnTo>
                <a:lnTo>
                  <a:pt x="23135" y="953451"/>
                </a:lnTo>
                <a:lnTo>
                  <a:pt x="14899" y="997792"/>
                </a:lnTo>
                <a:lnTo>
                  <a:pt x="8433" y="1042684"/>
                </a:lnTo>
                <a:lnTo>
                  <a:pt x="3771" y="1088094"/>
                </a:lnTo>
                <a:lnTo>
                  <a:pt x="948" y="1133989"/>
                </a:lnTo>
                <a:lnTo>
                  <a:pt x="0" y="1180338"/>
                </a:lnTo>
                <a:lnTo>
                  <a:pt x="948" y="1226685"/>
                </a:lnTo>
                <a:lnTo>
                  <a:pt x="3771" y="1272580"/>
                </a:lnTo>
                <a:lnTo>
                  <a:pt x="8433" y="1317989"/>
                </a:lnTo>
                <a:lnTo>
                  <a:pt x="14899" y="1362880"/>
                </a:lnTo>
                <a:lnTo>
                  <a:pt x="23135" y="1407220"/>
                </a:lnTo>
                <a:lnTo>
                  <a:pt x="33105" y="1450977"/>
                </a:lnTo>
                <a:lnTo>
                  <a:pt x="44776" y="1494117"/>
                </a:lnTo>
                <a:lnTo>
                  <a:pt x="58111" y="1536607"/>
                </a:lnTo>
                <a:lnTo>
                  <a:pt x="73077" y="1578415"/>
                </a:lnTo>
                <a:lnTo>
                  <a:pt x="89638" y="1619508"/>
                </a:lnTo>
                <a:lnTo>
                  <a:pt x="107760" y="1659854"/>
                </a:lnTo>
                <a:lnTo>
                  <a:pt x="127407" y="1699418"/>
                </a:lnTo>
                <a:lnTo>
                  <a:pt x="148545" y="1738170"/>
                </a:lnTo>
                <a:lnTo>
                  <a:pt x="171139" y="1776075"/>
                </a:lnTo>
                <a:lnTo>
                  <a:pt x="195154" y="1813101"/>
                </a:lnTo>
                <a:lnTo>
                  <a:pt x="220556" y="1849215"/>
                </a:lnTo>
                <a:lnTo>
                  <a:pt x="247309" y="1884385"/>
                </a:lnTo>
                <a:lnTo>
                  <a:pt x="275379" y="1918577"/>
                </a:lnTo>
                <a:lnTo>
                  <a:pt x="304731" y="1951759"/>
                </a:lnTo>
                <a:lnTo>
                  <a:pt x="335330" y="1983898"/>
                </a:lnTo>
                <a:lnTo>
                  <a:pt x="367141" y="2014961"/>
                </a:lnTo>
                <a:lnTo>
                  <a:pt x="400129" y="2044915"/>
                </a:lnTo>
                <a:lnTo>
                  <a:pt x="434260" y="2073728"/>
                </a:lnTo>
                <a:lnTo>
                  <a:pt x="469498" y="2101367"/>
                </a:lnTo>
                <a:lnTo>
                  <a:pt x="505809" y="2127799"/>
                </a:lnTo>
                <a:lnTo>
                  <a:pt x="543159" y="2152991"/>
                </a:lnTo>
                <a:lnTo>
                  <a:pt x="581511" y="2176910"/>
                </a:lnTo>
                <a:lnTo>
                  <a:pt x="620832" y="2199524"/>
                </a:lnTo>
                <a:lnTo>
                  <a:pt x="661086" y="2220799"/>
                </a:lnTo>
                <a:lnTo>
                  <a:pt x="702239" y="2240704"/>
                </a:lnTo>
                <a:lnTo>
                  <a:pt x="744256" y="2259204"/>
                </a:lnTo>
                <a:lnTo>
                  <a:pt x="787102" y="2276268"/>
                </a:lnTo>
                <a:lnTo>
                  <a:pt x="830742" y="2291863"/>
                </a:lnTo>
                <a:lnTo>
                  <a:pt x="875141" y="2305955"/>
                </a:lnTo>
                <a:lnTo>
                  <a:pt x="920264" y="2318512"/>
                </a:lnTo>
                <a:lnTo>
                  <a:pt x="966078" y="2329502"/>
                </a:lnTo>
                <a:lnTo>
                  <a:pt x="1012546" y="2338890"/>
                </a:lnTo>
                <a:lnTo>
                  <a:pt x="1059634" y="2346646"/>
                </a:lnTo>
                <a:lnTo>
                  <a:pt x="1107307" y="2352734"/>
                </a:lnTo>
                <a:lnTo>
                  <a:pt x="1155531" y="2357124"/>
                </a:lnTo>
                <a:lnTo>
                  <a:pt x="1204270" y="2359782"/>
                </a:lnTo>
                <a:lnTo>
                  <a:pt x="1253489" y="2360676"/>
                </a:lnTo>
                <a:lnTo>
                  <a:pt x="1302709" y="2359782"/>
                </a:lnTo>
                <a:lnTo>
                  <a:pt x="1351448" y="2357124"/>
                </a:lnTo>
                <a:lnTo>
                  <a:pt x="1399672" y="2352734"/>
                </a:lnTo>
                <a:lnTo>
                  <a:pt x="1447345" y="2346646"/>
                </a:lnTo>
                <a:lnTo>
                  <a:pt x="1494433" y="2338890"/>
                </a:lnTo>
                <a:lnTo>
                  <a:pt x="1540901" y="2329502"/>
                </a:lnTo>
                <a:lnTo>
                  <a:pt x="1586715" y="2318512"/>
                </a:lnTo>
                <a:lnTo>
                  <a:pt x="1631838" y="2305955"/>
                </a:lnTo>
                <a:lnTo>
                  <a:pt x="1676237" y="2291863"/>
                </a:lnTo>
                <a:lnTo>
                  <a:pt x="1719877" y="2276268"/>
                </a:lnTo>
                <a:lnTo>
                  <a:pt x="1762723" y="2259204"/>
                </a:lnTo>
                <a:lnTo>
                  <a:pt x="1804740" y="2240704"/>
                </a:lnTo>
                <a:lnTo>
                  <a:pt x="1845893" y="2220799"/>
                </a:lnTo>
                <a:lnTo>
                  <a:pt x="1886147" y="2199524"/>
                </a:lnTo>
                <a:lnTo>
                  <a:pt x="1925468" y="2176910"/>
                </a:lnTo>
                <a:lnTo>
                  <a:pt x="1963820" y="2152991"/>
                </a:lnTo>
                <a:lnTo>
                  <a:pt x="2001170" y="2127799"/>
                </a:lnTo>
                <a:lnTo>
                  <a:pt x="2037481" y="2101367"/>
                </a:lnTo>
                <a:lnTo>
                  <a:pt x="2072719" y="2073728"/>
                </a:lnTo>
                <a:lnTo>
                  <a:pt x="2106850" y="2044915"/>
                </a:lnTo>
                <a:lnTo>
                  <a:pt x="2139838" y="2014961"/>
                </a:lnTo>
                <a:lnTo>
                  <a:pt x="2171649" y="1983898"/>
                </a:lnTo>
                <a:lnTo>
                  <a:pt x="2202248" y="1951759"/>
                </a:lnTo>
                <a:lnTo>
                  <a:pt x="2231600" y="1918577"/>
                </a:lnTo>
                <a:lnTo>
                  <a:pt x="2259670" y="1884385"/>
                </a:lnTo>
                <a:lnTo>
                  <a:pt x="2286423" y="1849215"/>
                </a:lnTo>
                <a:lnTo>
                  <a:pt x="2311825" y="1813101"/>
                </a:lnTo>
                <a:lnTo>
                  <a:pt x="2335840" y="1776075"/>
                </a:lnTo>
                <a:lnTo>
                  <a:pt x="2358434" y="1738170"/>
                </a:lnTo>
                <a:lnTo>
                  <a:pt x="2379572" y="1699418"/>
                </a:lnTo>
                <a:lnTo>
                  <a:pt x="2399219" y="1659854"/>
                </a:lnTo>
                <a:lnTo>
                  <a:pt x="2417341" y="1619508"/>
                </a:lnTo>
                <a:lnTo>
                  <a:pt x="2433902" y="1578415"/>
                </a:lnTo>
                <a:lnTo>
                  <a:pt x="2448868" y="1536607"/>
                </a:lnTo>
                <a:lnTo>
                  <a:pt x="2462203" y="1494117"/>
                </a:lnTo>
                <a:lnTo>
                  <a:pt x="2473874" y="1450977"/>
                </a:lnTo>
                <a:lnTo>
                  <a:pt x="2483844" y="1407220"/>
                </a:lnTo>
                <a:lnTo>
                  <a:pt x="2492080" y="1362880"/>
                </a:lnTo>
                <a:lnTo>
                  <a:pt x="2498546" y="1317989"/>
                </a:lnTo>
                <a:lnTo>
                  <a:pt x="2503208" y="1272580"/>
                </a:lnTo>
                <a:lnTo>
                  <a:pt x="2506031" y="1226685"/>
                </a:lnTo>
                <a:lnTo>
                  <a:pt x="2506979" y="1180338"/>
                </a:lnTo>
                <a:lnTo>
                  <a:pt x="2506031" y="1133989"/>
                </a:lnTo>
                <a:lnTo>
                  <a:pt x="2503208" y="1088094"/>
                </a:lnTo>
                <a:lnTo>
                  <a:pt x="2498546" y="1042684"/>
                </a:lnTo>
                <a:lnTo>
                  <a:pt x="2492080" y="997792"/>
                </a:lnTo>
                <a:lnTo>
                  <a:pt x="2483844" y="953451"/>
                </a:lnTo>
                <a:lnTo>
                  <a:pt x="2473874" y="909694"/>
                </a:lnTo>
                <a:lnTo>
                  <a:pt x="2462203" y="866554"/>
                </a:lnTo>
                <a:lnTo>
                  <a:pt x="2448868" y="824063"/>
                </a:lnTo>
                <a:lnTo>
                  <a:pt x="2433902" y="782255"/>
                </a:lnTo>
                <a:lnTo>
                  <a:pt x="2417341" y="741161"/>
                </a:lnTo>
                <a:lnTo>
                  <a:pt x="2399219" y="700816"/>
                </a:lnTo>
                <a:lnTo>
                  <a:pt x="2379572" y="661251"/>
                </a:lnTo>
                <a:lnTo>
                  <a:pt x="2358434" y="622500"/>
                </a:lnTo>
                <a:lnTo>
                  <a:pt x="2335840" y="584595"/>
                </a:lnTo>
                <a:lnTo>
                  <a:pt x="2311825" y="547569"/>
                </a:lnTo>
                <a:lnTo>
                  <a:pt x="2286423" y="511454"/>
                </a:lnTo>
                <a:lnTo>
                  <a:pt x="2259670" y="476285"/>
                </a:lnTo>
                <a:lnTo>
                  <a:pt x="2231600" y="442093"/>
                </a:lnTo>
                <a:lnTo>
                  <a:pt x="2202248" y="408911"/>
                </a:lnTo>
                <a:lnTo>
                  <a:pt x="2171649" y="376772"/>
                </a:lnTo>
                <a:lnTo>
                  <a:pt x="2139838" y="345709"/>
                </a:lnTo>
                <a:lnTo>
                  <a:pt x="2106850" y="315755"/>
                </a:lnTo>
                <a:lnTo>
                  <a:pt x="2072719" y="286942"/>
                </a:lnTo>
                <a:lnTo>
                  <a:pt x="2037481" y="259304"/>
                </a:lnTo>
                <a:lnTo>
                  <a:pt x="2001170" y="232872"/>
                </a:lnTo>
                <a:lnTo>
                  <a:pt x="1963820" y="207681"/>
                </a:lnTo>
                <a:lnTo>
                  <a:pt x="1925468" y="183762"/>
                </a:lnTo>
                <a:lnTo>
                  <a:pt x="1886147" y="161148"/>
                </a:lnTo>
                <a:lnTo>
                  <a:pt x="1845893" y="139873"/>
                </a:lnTo>
                <a:lnTo>
                  <a:pt x="1804740" y="119969"/>
                </a:lnTo>
                <a:lnTo>
                  <a:pt x="1762723" y="101469"/>
                </a:lnTo>
                <a:lnTo>
                  <a:pt x="1719877" y="84405"/>
                </a:lnTo>
                <a:lnTo>
                  <a:pt x="1676237" y="68811"/>
                </a:lnTo>
                <a:lnTo>
                  <a:pt x="1631838" y="54719"/>
                </a:lnTo>
                <a:lnTo>
                  <a:pt x="1586715" y="42162"/>
                </a:lnTo>
                <a:lnTo>
                  <a:pt x="1540901" y="31173"/>
                </a:lnTo>
                <a:lnTo>
                  <a:pt x="1494433" y="21784"/>
                </a:lnTo>
                <a:lnTo>
                  <a:pt x="1447345" y="14029"/>
                </a:lnTo>
                <a:lnTo>
                  <a:pt x="1399672" y="7940"/>
                </a:lnTo>
                <a:lnTo>
                  <a:pt x="1351448" y="3551"/>
                </a:lnTo>
                <a:lnTo>
                  <a:pt x="1302709" y="893"/>
                </a:lnTo>
                <a:lnTo>
                  <a:pt x="1253489" y="0"/>
                </a:lnTo>
                <a:close/>
              </a:path>
            </a:pathLst>
          </a:custGeom>
          <a:solidFill>
            <a:srgbClr val="0070C0"/>
          </a:solidFill>
        </p:spPr>
        <p:txBody>
          <a:bodyPr wrap="square" lIns="0" tIns="0" rIns="0" bIns="0" rtlCol="0"/>
          <a:lstStyle/>
          <a:p>
            <a:pPr marL="12700" algn="ctr">
              <a:lnSpc>
                <a:spcPct val="100000"/>
              </a:lnSpc>
              <a:spcBef>
                <a:spcPts val="1285"/>
              </a:spcBef>
            </a:pPr>
            <a:endParaRPr lang="en-US" altLang="zh-TW" sz="1400" b="1" dirty="0">
              <a:solidFill>
                <a:schemeClr val="accent5">
                  <a:lumMod val="60000"/>
                  <a:lumOff val="40000"/>
                </a:schemeClr>
              </a:solidFill>
              <a:latin typeface="華康儷粗宋" panose="02020709000000000000" pitchFamily="49" charset="-120"/>
              <a:ea typeface="華康儷粗宋" panose="02020709000000000000" pitchFamily="49" charset="-120"/>
              <a:cs typeface="Noto Sans CJK HK"/>
            </a:endParaRPr>
          </a:p>
        </p:txBody>
      </p:sp>
      <p:sp>
        <p:nvSpPr>
          <p:cNvPr id="22" name="object 23"/>
          <p:cNvSpPr/>
          <p:nvPr/>
        </p:nvSpPr>
        <p:spPr>
          <a:xfrm>
            <a:off x="3354104" y="6045531"/>
            <a:ext cx="499048" cy="378384"/>
          </a:xfrm>
          <a:custGeom>
            <a:avLst/>
            <a:gdLst/>
            <a:ahLst/>
            <a:cxnLst/>
            <a:rect l="l" t="t" r="r" b="b"/>
            <a:pathLst>
              <a:path w="658495" h="619759">
                <a:moveTo>
                  <a:pt x="658368" y="209550"/>
                </a:moveTo>
                <a:lnTo>
                  <a:pt x="448310" y="209550"/>
                </a:lnTo>
                <a:lnTo>
                  <a:pt x="448310" y="0"/>
                </a:lnTo>
                <a:lnTo>
                  <a:pt x="210058" y="0"/>
                </a:lnTo>
                <a:lnTo>
                  <a:pt x="210058" y="209550"/>
                </a:lnTo>
                <a:lnTo>
                  <a:pt x="0" y="209550"/>
                </a:lnTo>
                <a:lnTo>
                  <a:pt x="0" y="410210"/>
                </a:lnTo>
                <a:lnTo>
                  <a:pt x="210058" y="410210"/>
                </a:lnTo>
                <a:lnTo>
                  <a:pt x="210058" y="619760"/>
                </a:lnTo>
                <a:lnTo>
                  <a:pt x="448310" y="619760"/>
                </a:lnTo>
                <a:lnTo>
                  <a:pt x="448310" y="410210"/>
                </a:lnTo>
                <a:lnTo>
                  <a:pt x="658368" y="410210"/>
                </a:lnTo>
                <a:lnTo>
                  <a:pt x="658368" y="209550"/>
                </a:lnTo>
                <a:close/>
              </a:path>
            </a:pathLst>
          </a:custGeom>
          <a:solidFill>
            <a:schemeClr val="accent5">
              <a:alpha val="54901"/>
            </a:schemeClr>
          </a:solidFill>
          <a:ln>
            <a:solidFill>
              <a:schemeClr val="bg1"/>
            </a:solidFill>
          </a:ln>
        </p:spPr>
        <p:txBody>
          <a:bodyPr wrap="square" lIns="0" tIns="0" rIns="0" bIns="0" rtlCol="0"/>
          <a:lstStyle/>
          <a:p>
            <a:endParaRPr b="1">
              <a:ln w="22225">
                <a:solidFill>
                  <a:schemeClr val="accent2"/>
                </a:solidFill>
                <a:prstDash val="solid"/>
              </a:ln>
              <a:solidFill>
                <a:schemeClr val="accent2">
                  <a:lumMod val="40000"/>
                  <a:lumOff val="60000"/>
                </a:schemeClr>
              </a:solidFill>
            </a:endParaRPr>
          </a:p>
        </p:txBody>
      </p:sp>
      <p:sp>
        <p:nvSpPr>
          <p:cNvPr id="23" name="object 24"/>
          <p:cNvSpPr/>
          <p:nvPr/>
        </p:nvSpPr>
        <p:spPr>
          <a:xfrm>
            <a:off x="5677131" y="6045530"/>
            <a:ext cx="536957" cy="417019"/>
          </a:xfrm>
          <a:custGeom>
            <a:avLst/>
            <a:gdLst/>
            <a:ahLst/>
            <a:cxnLst/>
            <a:rect l="l" t="t" r="r" b="b"/>
            <a:pathLst>
              <a:path w="697865" h="477520">
                <a:moveTo>
                  <a:pt x="697738" y="303530"/>
                </a:moveTo>
                <a:lnTo>
                  <a:pt x="0" y="303530"/>
                </a:lnTo>
                <a:lnTo>
                  <a:pt x="0" y="477266"/>
                </a:lnTo>
                <a:lnTo>
                  <a:pt x="697738" y="477266"/>
                </a:lnTo>
                <a:lnTo>
                  <a:pt x="697738" y="303530"/>
                </a:lnTo>
                <a:close/>
              </a:path>
              <a:path w="697865" h="477520">
                <a:moveTo>
                  <a:pt x="697738" y="0"/>
                </a:moveTo>
                <a:lnTo>
                  <a:pt x="0" y="0"/>
                </a:lnTo>
                <a:lnTo>
                  <a:pt x="0" y="173736"/>
                </a:lnTo>
                <a:lnTo>
                  <a:pt x="697738" y="173736"/>
                </a:lnTo>
                <a:lnTo>
                  <a:pt x="697738" y="0"/>
                </a:lnTo>
                <a:close/>
              </a:path>
            </a:pathLst>
          </a:custGeom>
          <a:solidFill>
            <a:schemeClr val="accent5">
              <a:alpha val="54901"/>
            </a:schemeClr>
          </a:solidFill>
        </p:spPr>
        <p:txBody>
          <a:bodyPr wrap="square" lIns="0" tIns="0" rIns="0" bIns="0" rtlCol="0"/>
          <a:lstStyle/>
          <a:p>
            <a:endParaRPr/>
          </a:p>
        </p:txBody>
      </p:sp>
      <p:sp>
        <p:nvSpPr>
          <p:cNvPr id="24" name="object 19"/>
          <p:cNvSpPr txBox="1"/>
          <p:nvPr/>
        </p:nvSpPr>
        <p:spPr>
          <a:xfrm>
            <a:off x="1676401" y="5896841"/>
            <a:ext cx="1219199" cy="595676"/>
          </a:xfrm>
          <a:prstGeom prst="rect">
            <a:avLst/>
          </a:prstGeom>
        </p:spPr>
        <p:txBody>
          <a:bodyPr vert="horz" wrap="square" lIns="0" tIns="163195" rIns="0" bIns="0" rtlCol="0">
            <a:spAutoFit/>
          </a:bodyPr>
          <a:lstStyle/>
          <a:p>
            <a:pPr marL="12700" algn="ctr">
              <a:lnSpc>
                <a:spcPct val="100000"/>
              </a:lnSpc>
              <a:spcBef>
                <a:spcPts val="1285"/>
              </a:spcBef>
            </a:pPr>
            <a:r>
              <a:rPr lang="zh-TW" altLang="en-US" sz="1400" b="1" dirty="0">
                <a:solidFill>
                  <a:schemeClr val="bg1"/>
                </a:solidFill>
                <a:latin typeface="華康棒棒體W5" panose="040F0509000000000000" pitchFamily="81" charset="-120"/>
                <a:ea typeface="華康棒棒體W5" panose="040F0509000000000000" pitchFamily="81" charset="-120"/>
                <a:cs typeface="Noto Sans CJK HK"/>
              </a:rPr>
              <a:t>教育部</a:t>
            </a:r>
            <a:r>
              <a:rPr sz="1400" b="1" dirty="0">
                <a:solidFill>
                  <a:schemeClr val="bg1"/>
                </a:solidFill>
                <a:latin typeface="華康棒棒體W5" panose="040F0509000000000000" pitchFamily="81" charset="-120"/>
                <a:ea typeface="華康棒棒體W5" panose="040F0509000000000000" pitchFamily="81" charset="-120"/>
                <a:cs typeface="Noto Sans CJK HK"/>
              </a:rPr>
              <a:t>補助款</a:t>
            </a:r>
            <a:r>
              <a:rPr sz="1400" b="1" spc="-35" dirty="0">
                <a:solidFill>
                  <a:schemeClr val="bg1"/>
                </a:solidFill>
                <a:latin typeface="華康棒棒體W5" panose="040F0509000000000000" pitchFamily="81" charset="-120"/>
                <a:ea typeface="華康棒棒體W5" panose="040F0509000000000000" pitchFamily="81" charset="-120"/>
                <a:cs typeface="Noto Sans CJK HK"/>
              </a:rPr>
              <a:t>100%</a:t>
            </a:r>
            <a:endParaRPr sz="1400" dirty="0">
              <a:solidFill>
                <a:schemeClr val="bg1"/>
              </a:solidFill>
              <a:latin typeface="華康棒棒體W5" panose="040F0509000000000000" pitchFamily="81" charset="-120"/>
              <a:ea typeface="華康棒棒體W5" panose="040F0509000000000000" pitchFamily="81" charset="-120"/>
              <a:cs typeface="Noto Sans CJK HK"/>
            </a:endParaRPr>
          </a:p>
        </p:txBody>
      </p:sp>
      <p:sp>
        <p:nvSpPr>
          <p:cNvPr id="26" name="object 19"/>
          <p:cNvSpPr txBox="1"/>
          <p:nvPr/>
        </p:nvSpPr>
        <p:spPr>
          <a:xfrm>
            <a:off x="4023841" y="5839319"/>
            <a:ext cx="1233555" cy="595676"/>
          </a:xfrm>
          <a:prstGeom prst="rect">
            <a:avLst/>
          </a:prstGeom>
        </p:spPr>
        <p:txBody>
          <a:bodyPr vert="horz" wrap="square" lIns="0" tIns="163195" rIns="0" bIns="0" rtlCol="0">
            <a:spAutoFit/>
          </a:bodyPr>
          <a:lstStyle/>
          <a:p>
            <a:pPr marL="12700" algn="ctr">
              <a:lnSpc>
                <a:spcPct val="100000"/>
              </a:lnSpc>
              <a:spcBef>
                <a:spcPts val="1285"/>
              </a:spcBef>
            </a:pPr>
            <a:r>
              <a:rPr lang="zh-TW" altLang="en-US" sz="1400" b="1" dirty="0">
                <a:solidFill>
                  <a:schemeClr val="bg1"/>
                </a:solidFill>
                <a:latin typeface="華康棒棒體W5" panose="040F0509000000000000" pitchFamily="81" charset="-120"/>
                <a:ea typeface="華康棒棒體W5" panose="040F0509000000000000" pitchFamily="81" charset="-120"/>
                <a:cs typeface="Noto Sans CJK HK"/>
              </a:rPr>
              <a:t>學校配合</a:t>
            </a:r>
            <a:r>
              <a:rPr sz="1400" b="1" dirty="0">
                <a:solidFill>
                  <a:schemeClr val="bg1"/>
                </a:solidFill>
                <a:latin typeface="華康棒棒體W5" panose="040F0509000000000000" pitchFamily="81" charset="-120"/>
                <a:ea typeface="華康棒棒體W5" panose="040F0509000000000000" pitchFamily="81" charset="-120"/>
                <a:cs typeface="Noto Sans CJK HK"/>
              </a:rPr>
              <a:t>款</a:t>
            </a:r>
            <a:r>
              <a:rPr lang="en-US" sz="1400" b="1" dirty="0">
                <a:solidFill>
                  <a:schemeClr val="bg1"/>
                </a:solidFill>
                <a:latin typeface="華康棒棒體W5" panose="040F0509000000000000" pitchFamily="81" charset="-120"/>
                <a:ea typeface="華康棒棒體W5" panose="040F0509000000000000" pitchFamily="81" charset="-120"/>
                <a:cs typeface="Noto Sans CJK HK"/>
              </a:rPr>
              <a:t> </a:t>
            </a:r>
            <a:r>
              <a:rPr lang="en-US" altLang="zh-TW" sz="1400" b="1" spc="-35" dirty="0">
                <a:solidFill>
                  <a:schemeClr val="bg1"/>
                </a:solidFill>
                <a:latin typeface="華康棒棒體W5" panose="040F0509000000000000" pitchFamily="81" charset="-120"/>
                <a:ea typeface="華康棒棒體W5" panose="040F0509000000000000" pitchFamily="81" charset="-120"/>
                <a:cs typeface="Noto Sans CJK HK"/>
              </a:rPr>
              <a:t>2</a:t>
            </a:r>
            <a:r>
              <a:rPr sz="1400" b="1" spc="-35" dirty="0">
                <a:solidFill>
                  <a:schemeClr val="bg1"/>
                </a:solidFill>
                <a:latin typeface="華康棒棒體W5" panose="040F0509000000000000" pitchFamily="81" charset="-120"/>
                <a:ea typeface="華康棒棒體W5" panose="040F0509000000000000" pitchFamily="81" charset="-120"/>
                <a:cs typeface="Noto Sans CJK HK"/>
              </a:rPr>
              <a:t>0%</a:t>
            </a:r>
            <a:endParaRPr sz="1400" dirty="0">
              <a:solidFill>
                <a:schemeClr val="bg1"/>
              </a:solidFill>
              <a:latin typeface="華康棒棒體W5" panose="040F0509000000000000" pitchFamily="81" charset="-120"/>
              <a:ea typeface="華康棒棒體W5" panose="040F0509000000000000" pitchFamily="81" charset="-120"/>
              <a:cs typeface="Noto Sans CJK HK"/>
            </a:endParaRPr>
          </a:p>
        </p:txBody>
      </p:sp>
      <p:sp>
        <p:nvSpPr>
          <p:cNvPr id="6" name="矩形 5"/>
          <p:cNvSpPr/>
          <p:nvPr/>
        </p:nvSpPr>
        <p:spPr>
          <a:xfrm>
            <a:off x="6410363" y="5927698"/>
            <a:ext cx="1312757" cy="523220"/>
          </a:xfrm>
          <a:prstGeom prst="rect">
            <a:avLst/>
          </a:prstGeom>
        </p:spPr>
        <p:txBody>
          <a:bodyPr wrap="square">
            <a:spAutoFit/>
          </a:bodyPr>
          <a:lstStyle/>
          <a:p>
            <a:pPr marL="152400" algn="ctr">
              <a:lnSpc>
                <a:spcPct val="100000"/>
              </a:lnSpc>
              <a:spcBef>
                <a:spcPts val="1285"/>
              </a:spcBef>
            </a:pPr>
            <a:r>
              <a:rPr lang="zh-TW" altLang="en-US" sz="1400" b="1" dirty="0">
                <a:solidFill>
                  <a:schemeClr val="bg1"/>
                </a:solidFill>
                <a:latin typeface="華康棒棒體W5" panose="040F0509000000000000" pitchFamily="81" charset="-120"/>
                <a:ea typeface="華康棒棒體W5" panose="040F0509000000000000" pitchFamily="81" charset="-120"/>
                <a:cs typeface="Noto Sans CJK HK"/>
              </a:rPr>
              <a:t>計畫總經費</a:t>
            </a:r>
            <a:r>
              <a:rPr lang="en-US" altLang="zh-TW" sz="1400" b="1" spc="-35" dirty="0">
                <a:solidFill>
                  <a:schemeClr val="bg1"/>
                </a:solidFill>
                <a:latin typeface="華康棒棒體W5" panose="040F0509000000000000" pitchFamily="81" charset="-120"/>
                <a:ea typeface="華康棒棒體W5" panose="040F0509000000000000" pitchFamily="81" charset="-120"/>
                <a:cs typeface="Noto Sans CJK HK"/>
              </a:rPr>
              <a:t>120%</a:t>
            </a:r>
            <a:endParaRPr lang="zh-TW" altLang="en-US" sz="1400" dirty="0">
              <a:solidFill>
                <a:schemeClr val="bg1"/>
              </a:solidFill>
              <a:latin typeface="華康棒棒體W5" panose="040F0509000000000000" pitchFamily="81" charset="-120"/>
              <a:ea typeface="華康棒棒體W5" panose="040F0509000000000000" pitchFamily="81" charset="-120"/>
              <a:cs typeface="Noto Sans CJK HK"/>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775510788"/>
              </p:ext>
            </p:extLst>
          </p:nvPr>
        </p:nvGraphicFramePr>
        <p:xfrm>
          <a:off x="302221" y="1061211"/>
          <a:ext cx="8526779" cy="4570730"/>
        </p:xfrm>
        <a:graphic>
          <a:graphicData uri="http://schemas.openxmlformats.org/drawingml/2006/table">
            <a:tbl>
              <a:tblPr firstRow="1" bandRow="1">
                <a:tableStyleId>{2D5ABB26-0587-4C30-8999-92F81FD0307C}</a:tableStyleId>
              </a:tblPr>
              <a:tblGrid>
                <a:gridCol w="405765">
                  <a:extLst>
                    <a:ext uri="{9D8B030D-6E8A-4147-A177-3AD203B41FA5}">
                      <a16:colId xmlns:a16="http://schemas.microsoft.com/office/drawing/2014/main" val="20000"/>
                    </a:ext>
                  </a:extLst>
                </a:gridCol>
                <a:gridCol w="1806614">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4028400">
                  <a:extLst>
                    <a:ext uri="{9D8B030D-6E8A-4147-A177-3AD203B41FA5}">
                      <a16:colId xmlns:a16="http://schemas.microsoft.com/office/drawing/2014/main" val="20003"/>
                    </a:ext>
                  </a:extLst>
                </a:gridCol>
              </a:tblGrid>
              <a:tr h="389890">
                <a:tc rowSpan="2">
                  <a:txBody>
                    <a:bodyPr/>
                    <a:lstStyle/>
                    <a:p>
                      <a:pPr marL="111760">
                        <a:lnSpc>
                          <a:spcPct val="100000"/>
                        </a:lnSpc>
                        <a:spcBef>
                          <a:spcPts val="1105"/>
                        </a:spcBef>
                      </a:pPr>
                      <a:r>
                        <a:rPr sz="1600" b="1" dirty="0">
                          <a:solidFill>
                            <a:srgbClr val="FFFFFF"/>
                          </a:solidFill>
                          <a:latin typeface="華康棒棒體W5" panose="040F0509000000000000" pitchFamily="81" charset="-120"/>
                          <a:ea typeface="華康棒棒體W5" panose="040F0509000000000000" pitchFamily="81" charset="-120"/>
                          <a:cs typeface="Microsoft JhengHei"/>
                        </a:rPr>
                        <a:t>對</a:t>
                      </a:r>
                      <a:endParaRPr sz="1600" dirty="0">
                        <a:latin typeface="華康棒棒體W5" panose="040F0509000000000000" pitchFamily="81" charset="-120"/>
                        <a:ea typeface="華康棒棒體W5" panose="040F0509000000000000" pitchFamily="81" charset="-120"/>
                        <a:cs typeface="Microsoft JhengHei"/>
                      </a:endParaRPr>
                    </a:p>
                    <a:p>
                      <a:pPr marL="111760">
                        <a:lnSpc>
                          <a:spcPct val="100000"/>
                        </a:lnSpc>
                      </a:pPr>
                      <a:r>
                        <a:rPr sz="1600" b="1" dirty="0">
                          <a:solidFill>
                            <a:srgbClr val="FFFFFF"/>
                          </a:solidFill>
                          <a:latin typeface="華康棒棒體W5" panose="040F0509000000000000" pitchFamily="81" charset="-120"/>
                          <a:ea typeface="華康棒棒體W5" panose="040F0509000000000000" pitchFamily="81" charset="-120"/>
                          <a:cs typeface="Microsoft JhengHei"/>
                        </a:rPr>
                        <a:t>象</a:t>
                      </a:r>
                      <a:endParaRPr sz="1600" dirty="0">
                        <a:latin typeface="華康棒棒體W5" panose="040F0509000000000000" pitchFamily="81" charset="-120"/>
                        <a:ea typeface="華康棒棒體W5" panose="040F0509000000000000" pitchFamily="81" charset="-120"/>
                        <a:cs typeface="Microsoft JhengHei"/>
                      </a:endParaRPr>
                    </a:p>
                  </a:txBody>
                  <a:tcPr marL="0" marR="0" marT="140335" marB="0">
                    <a:lnL w="12700">
                      <a:solidFill>
                        <a:srgbClr val="FFFFFF"/>
                      </a:solidFill>
                      <a:prstDash val="solid"/>
                    </a:lnL>
                    <a:lnR w="38100">
                      <a:solidFill>
                        <a:srgbClr val="FFFFFF"/>
                      </a:solidFill>
                      <a:prstDash val="solid"/>
                    </a:lnR>
                    <a:lnT w="12700">
                      <a:solidFill>
                        <a:srgbClr val="FFFFFF"/>
                      </a:solidFill>
                      <a:prstDash val="solid"/>
                    </a:lnT>
                    <a:lnB w="38100">
                      <a:solidFill>
                        <a:srgbClr val="FFFFFF"/>
                      </a:solidFill>
                      <a:prstDash val="solid"/>
                    </a:lnB>
                    <a:solidFill>
                      <a:srgbClr val="F79546"/>
                    </a:solidFill>
                  </a:tcPr>
                </a:tc>
                <a:tc gridSpan="2">
                  <a:txBody>
                    <a:bodyPr/>
                    <a:lstStyle/>
                    <a:p>
                      <a:pPr marL="306070" marR="39370" algn="ctr">
                        <a:lnSpc>
                          <a:spcPct val="100000"/>
                        </a:lnSpc>
                        <a:spcBef>
                          <a:spcPts val="525"/>
                        </a:spcBef>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經費申請編列原</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則</a:t>
                      </a:r>
                      <a:endParaRPr sz="1600" dirty="0">
                        <a:latin typeface="華康棒棒體W5" panose="040F0509000000000000" pitchFamily="81" charset="-120"/>
                        <a:ea typeface="華康棒棒體W5" panose="040F0509000000000000" pitchFamily="81" charset="-120"/>
                        <a:cs typeface="Microsoft JhengHei"/>
                      </a:endParaRPr>
                    </a:p>
                  </a:txBody>
                  <a:tcPr marL="0" marR="0" marT="66675" marB="0">
                    <a:lnL w="381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38100">
                      <a:solidFill>
                        <a:srgbClr val="FFFFFF"/>
                      </a:solidFill>
                      <a:prstDash val="solid"/>
                    </a:lnB>
                    <a:solidFill>
                      <a:srgbClr val="F79546"/>
                    </a:solidFill>
                  </a:tcPr>
                </a:tc>
                <a:tc hMerge="1">
                  <a:txBody>
                    <a:bodyPr/>
                    <a:lstStyle/>
                    <a:p>
                      <a:endParaRPr/>
                    </a:p>
                  </a:txBody>
                  <a:tcPr marL="0" marR="0" marT="0" marB="0"/>
                </a:tc>
                <a:tc rowSpan="2">
                  <a:txBody>
                    <a:bodyPr/>
                    <a:lstStyle/>
                    <a:p>
                      <a:pPr>
                        <a:lnSpc>
                          <a:spcPct val="100000"/>
                        </a:lnSpc>
                        <a:spcBef>
                          <a:spcPts val="50"/>
                        </a:spcBef>
                      </a:pPr>
                      <a:endParaRPr sz="1750">
                        <a:latin typeface="華康棒棒體W5" panose="040F0509000000000000" pitchFamily="81" charset="-120"/>
                        <a:ea typeface="華康棒棒體W5" panose="040F0509000000000000" pitchFamily="81" charset="-120"/>
                        <a:cs typeface="Times New Roman"/>
                      </a:endParaRPr>
                    </a:p>
                    <a:p>
                      <a:pPr marL="307340" algn="ctr">
                        <a:lnSpc>
                          <a:spcPct val="100000"/>
                        </a:lnSpc>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經費執行原</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則</a:t>
                      </a:r>
                      <a:endParaRPr sz="1600">
                        <a:latin typeface="華康棒棒體W5" panose="040F0509000000000000" pitchFamily="81" charset="-120"/>
                        <a:ea typeface="華康棒棒體W5" panose="040F0509000000000000" pitchFamily="81" charset="-120"/>
                        <a:cs typeface="Microsoft JhengHei"/>
                      </a:endParaRPr>
                    </a:p>
                  </a:txBody>
                  <a:tcPr marL="0" marR="0" marT="635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38100">
                      <a:solidFill>
                        <a:srgbClr val="FFFFFF"/>
                      </a:solidFill>
                      <a:prstDash val="solid"/>
                    </a:lnB>
                    <a:solidFill>
                      <a:srgbClr val="30859C"/>
                    </a:solidFill>
                  </a:tcPr>
                </a:tc>
                <a:extLst>
                  <a:ext uri="{0D108BD9-81ED-4DB2-BD59-A6C34878D82A}">
                    <a16:rowId xmlns:a16="http://schemas.microsoft.com/office/drawing/2014/main" val="10000"/>
                  </a:ext>
                </a:extLst>
              </a:tr>
              <a:tr h="389890">
                <a:tc vMerge="1">
                  <a:txBody>
                    <a:bodyPr/>
                    <a:lstStyle/>
                    <a:p>
                      <a:endParaRPr/>
                    </a:p>
                  </a:txBody>
                  <a:tcPr marL="0" marR="0" marT="140335" marB="0">
                    <a:lnL w="12700">
                      <a:solidFill>
                        <a:srgbClr val="FFFFFF"/>
                      </a:solidFill>
                      <a:prstDash val="solid"/>
                    </a:lnL>
                    <a:lnR w="38100">
                      <a:solidFill>
                        <a:srgbClr val="FFFFFF"/>
                      </a:solidFill>
                      <a:prstDash val="solid"/>
                    </a:lnR>
                    <a:lnT w="12700">
                      <a:solidFill>
                        <a:srgbClr val="FFFFFF"/>
                      </a:solidFill>
                      <a:prstDash val="solid"/>
                    </a:lnT>
                    <a:lnB w="38100">
                      <a:solidFill>
                        <a:srgbClr val="FFFFFF"/>
                      </a:solidFill>
                      <a:prstDash val="solid"/>
                    </a:lnB>
                    <a:solidFill>
                      <a:srgbClr val="F79546"/>
                    </a:solidFill>
                  </a:tcPr>
                </a:tc>
                <a:tc>
                  <a:txBody>
                    <a:bodyPr/>
                    <a:lstStyle/>
                    <a:p>
                      <a:pPr marL="132080">
                        <a:lnSpc>
                          <a:spcPct val="100000"/>
                        </a:lnSpc>
                        <a:spcBef>
                          <a:spcPts val="525"/>
                        </a:spcBef>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機票</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費</a:t>
                      </a:r>
                      <a:endParaRPr sz="1600">
                        <a:latin typeface="華康棒棒體W5" panose="040F0509000000000000" pitchFamily="81" charset="-120"/>
                        <a:ea typeface="華康棒棒體W5" panose="040F0509000000000000" pitchFamily="81" charset="-120"/>
                        <a:cs typeface="Microsoft JhengHei"/>
                      </a:endParaRPr>
                    </a:p>
                  </a:txBody>
                  <a:tcPr marL="0" marR="0" marT="66675" marB="0">
                    <a:lnL w="38100">
                      <a:solidFill>
                        <a:srgbClr val="FFFFFF"/>
                      </a:solidFill>
                      <a:prstDash val="solid"/>
                    </a:lnL>
                    <a:lnR w="12700">
                      <a:solidFill>
                        <a:srgbClr val="FFFFFF"/>
                      </a:solidFill>
                      <a:prstDash val="solid"/>
                    </a:lnR>
                    <a:lnT w="38100">
                      <a:solidFill>
                        <a:srgbClr val="FFFFFF"/>
                      </a:solidFill>
                      <a:prstDash val="solid"/>
                    </a:lnT>
                    <a:solidFill>
                      <a:srgbClr val="F79546"/>
                    </a:solidFill>
                  </a:tcPr>
                </a:tc>
                <a:tc>
                  <a:txBody>
                    <a:bodyPr/>
                    <a:lstStyle/>
                    <a:p>
                      <a:pPr marL="357188" marR="39370" indent="0">
                        <a:lnSpc>
                          <a:spcPct val="100000"/>
                        </a:lnSpc>
                        <a:spcBef>
                          <a:spcPts val="525"/>
                        </a:spcBef>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生活費</a:t>
                      </a:r>
                      <a:r>
                        <a:rPr sz="1600" b="1" spc="-10" dirty="0">
                          <a:solidFill>
                            <a:srgbClr val="FFFFFF"/>
                          </a:solidFill>
                          <a:latin typeface="華康棒棒體W5" panose="040F0509000000000000" pitchFamily="81" charset="-120"/>
                          <a:ea typeface="華康棒棒體W5" panose="040F0509000000000000" pitchFamily="81" charset="-120"/>
                          <a:cs typeface="Microsoft JhengHei"/>
                        </a:rPr>
                        <a:t>(</a:t>
                      </a:r>
                      <a:r>
                        <a:rPr sz="1600" b="1" spc="-25" dirty="0">
                          <a:solidFill>
                            <a:srgbClr val="FFFFFF"/>
                          </a:solidFill>
                          <a:latin typeface="華康棒棒體W5" panose="040F0509000000000000" pitchFamily="81" charset="-120"/>
                          <a:ea typeface="華康棒棒體W5" panose="040F0509000000000000" pitchFamily="81" charset="-120"/>
                          <a:cs typeface="Microsoft JhengHei"/>
                        </a:rPr>
                        <a:t>訪視差旅費</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a:txBody>
                  <a:tcPr marL="0" marR="0" marT="66675" marB="0">
                    <a:lnL w="12700">
                      <a:solidFill>
                        <a:srgbClr val="FFFFFF"/>
                      </a:solidFill>
                      <a:prstDash val="solid"/>
                    </a:lnL>
                    <a:lnR w="38100">
                      <a:solidFill>
                        <a:srgbClr val="FFFFFF"/>
                      </a:solidFill>
                      <a:prstDash val="solid"/>
                    </a:lnR>
                    <a:lnT w="38100">
                      <a:solidFill>
                        <a:srgbClr val="FFFFFF"/>
                      </a:solidFill>
                      <a:prstDash val="solid"/>
                    </a:lnT>
                    <a:lnB w="12700">
                      <a:solidFill>
                        <a:srgbClr val="FFFFFF"/>
                      </a:solidFill>
                      <a:prstDash val="solid"/>
                    </a:lnB>
                    <a:solidFill>
                      <a:srgbClr val="F79546"/>
                    </a:solidFill>
                  </a:tcPr>
                </a:tc>
                <a:tc vMerge="1">
                  <a:txBody>
                    <a:bodyPr/>
                    <a:lstStyle/>
                    <a:p>
                      <a:endParaRPr/>
                    </a:p>
                  </a:txBody>
                  <a:tcPr marL="0" marR="0" marT="6350" marB="0">
                    <a:lnL w="381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0859C"/>
                    </a:solidFill>
                  </a:tcPr>
                </a:tc>
                <a:extLst>
                  <a:ext uri="{0D108BD9-81ED-4DB2-BD59-A6C34878D82A}">
                    <a16:rowId xmlns:a16="http://schemas.microsoft.com/office/drawing/2014/main" val="10001"/>
                  </a:ext>
                </a:extLst>
              </a:tr>
              <a:tr h="3790950">
                <a:tc>
                  <a:txBody>
                    <a:bodyPr/>
                    <a:lstStyle/>
                    <a:p>
                      <a:pPr marL="113030" marR="55244" algn="just">
                        <a:lnSpc>
                          <a:spcPct val="100000"/>
                        </a:lnSpc>
                        <a:spcBef>
                          <a:spcPts val="840"/>
                        </a:spcBef>
                      </a:pPr>
                      <a:r>
                        <a:rPr sz="1800" b="1" spc="-50" dirty="0">
                          <a:solidFill>
                            <a:srgbClr val="FFFFFF"/>
                          </a:solidFill>
                          <a:latin typeface="華康棒棒體W5" panose="040F0509000000000000" pitchFamily="81" charset="-120"/>
                          <a:ea typeface="華康棒棒體W5" panose="040F0509000000000000" pitchFamily="81" charset="-120"/>
                          <a:cs typeface="Microsoft JhengHei"/>
                        </a:rPr>
                        <a:t>計畫主持人</a:t>
                      </a:r>
                      <a:endParaRPr sz="1800">
                        <a:latin typeface="華康棒棒體W5" panose="040F0509000000000000" pitchFamily="81" charset="-120"/>
                        <a:ea typeface="華康棒棒體W5" panose="040F0509000000000000" pitchFamily="81" charset="-120"/>
                        <a:cs typeface="Microsoft JhengHei"/>
                      </a:endParaRPr>
                    </a:p>
                    <a:p>
                      <a:pPr marL="113030" marR="55244">
                        <a:lnSpc>
                          <a:spcPct val="100000"/>
                        </a:lnSpc>
                        <a:spcBef>
                          <a:spcPts val="5"/>
                        </a:spcBef>
                      </a:pPr>
                      <a:r>
                        <a:rPr sz="1800" b="1" spc="-50" dirty="0">
                          <a:solidFill>
                            <a:srgbClr val="FFFFFF"/>
                          </a:solidFill>
                          <a:latin typeface="華康棒棒體W5" panose="040F0509000000000000" pitchFamily="81" charset="-120"/>
                          <a:ea typeface="華康棒棒體W5" panose="040F0509000000000000" pitchFamily="81" charset="-120"/>
                          <a:cs typeface="Microsoft JhengHei"/>
                        </a:rPr>
                        <a:t>/共同計畫主持人</a:t>
                      </a:r>
                      <a:endParaRPr sz="1800">
                        <a:latin typeface="華康棒棒體W5" panose="040F0509000000000000" pitchFamily="81" charset="-120"/>
                        <a:ea typeface="華康棒棒體W5" panose="040F0509000000000000" pitchFamily="81" charset="-120"/>
                        <a:cs typeface="Microsoft JhengHei"/>
                      </a:endParaRPr>
                    </a:p>
                  </a:txBody>
                  <a:tcPr marL="0" marR="0" marT="106680" marB="0">
                    <a:lnL w="12700">
                      <a:solidFill>
                        <a:srgbClr val="FFFFFF"/>
                      </a:solidFill>
                      <a:prstDash val="solid"/>
                    </a:lnL>
                    <a:lnT w="38100">
                      <a:solidFill>
                        <a:srgbClr val="FFFFFF"/>
                      </a:solidFill>
                      <a:prstDash val="solid"/>
                    </a:lnT>
                    <a:lnB w="12700">
                      <a:solidFill>
                        <a:srgbClr val="FFFFFF"/>
                      </a:solidFill>
                      <a:prstDash val="solid"/>
                    </a:lnB>
                    <a:solidFill>
                      <a:srgbClr val="F79546"/>
                    </a:solidFill>
                  </a:tcPr>
                </a:tc>
                <a:tc>
                  <a:txBody>
                    <a:bodyPr/>
                    <a:lstStyle/>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marL="24765" marR="29209" algn="just">
                        <a:lnSpc>
                          <a:spcPct val="100000"/>
                        </a:lnSpc>
                        <a:spcBef>
                          <a:spcPts val="1575"/>
                        </a:spcBef>
                      </a:pPr>
                      <a:r>
                        <a:rPr sz="1600" spc="-25" dirty="0">
                          <a:latin typeface="華康棒棒體W5" panose="040F0509000000000000" pitchFamily="81" charset="-120"/>
                          <a:ea typeface="華康棒棒體W5" panose="040F0509000000000000" pitchFamily="81" charset="-120"/>
                          <a:cs typeface="Microsoft JhengHei"/>
                        </a:rPr>
                        <a:t>僅能編</a:t>
                      </a:r>
                      <a:r>
                        <a:rPr sz="1600" spc="-50" dirty="0">
                          <a:latin typeface="華康棒棒體W5" panose="040F0509000000000000" pitchFamily="81" charset="-120"/>
                          <a:ea typeface="華康棒棒體W5" panose="040F0509000000000000" pitchFamily="81" charset="-120"/>
                          <a:cs typeface="Microsoft JhengHei"/>
                        </a:rPr>
                        <a:t>列</a:t>
                      </a:r>
                      <a:r>
                        <a:rPr sz="1600" spc="-25" dirty="0">
                          <a:latin typeface="華康棒棒體W5" panose="040F0509000000000000" pitchFamily="81" charset="-120"/>
                          <a:ea typeface="華康棒棒體W5" panose="040F0509000000000000" pitchFamily="81" charset="-120"/>
                          <a:cs typeface="Microsoft JhengHei"/>
                        </a:rPr>
                        <a:t>一趟國</a:t>
                      </a:r>
                      <a:r>
                        <a:rPr sz="1600" spc="-50" dirty="0">
                          <a:latin typeface="華康棒棒體W5" panose="040F0509000000000000" pitchFamily="81" charset="-120"/>
                          <a:ea typeface="華康棒棒體W5" panose="040F0509000000000000" pitchFamily="81" charset="-120"/>
                          <a:cs typeface="Microsoft JhengHei"/>
                        </a:rPr>
                        <a:t>際</a:t>
                      </a:r>
                      <a:r>
                        <a:rPr sz="1800" b="1" spc="-25" dirty="0">
                          <a:latin typeface="華康棒棒體W5" panose="040F0509000000000000" pitchFamily="81" charset="-120"/>
                          <a:ea typeface="華康棒棒體W5" panose="040F0509000000000000" pitchFamily="81" charset="-120"/>
                          <a:cs typeface="Microsoft JhengHei"/>
                        </a:rPr>
                        <a:t>來回標</a:t>
                      </a:r>
                      <a:r>
                        <a:rPr sz="1800" b="1" spc="-50" dirty="0">
                          <a:latin typeface="華康棒棒體W5" panose="040F0509000000000000" pitchFamily="81" charset="-120"/>
                          <a:ea typeface="華康棒棒體W5" panose="040F0509000000000000" pitchFamily="81" charset="-120"/>
                          <a:cs typeface="Microsoft JhengHei"/>
                        </a:rPr>
                        <a:t>準</a:t>
                      </a:r>
                      <a:r>
                        <a:rPr sz="1800" b="1" spc="-25" dirty="0">
                          <a:latin typeface="華康棒棒體W5" panose="040F0509000000000000" pitchFamily="81" charset="-120"/>
                          <a:ea typeface="華康棒棒體W5" panose="040F0509000000000000" pitchFamily="81" charset="-120"/>
                          <a:cs typeface="Microsoft JhengHei"/>
                        </a:rPr>
                        <a:t>經濟艙</a:t>
                      </a:r>
                      <a:r>
                        <a:rPr sz="1600" spc="-50" dirty="0">
                          <a:latin typeface="華康棒棒體W5" panose="040F0509000000000000" pitchFamily="81" charset="-120"/>
                          <a:ea typeface="華康棒棒體W5" panose="040F0509000000000000" pitchFamily="81" charset="-120"/>
                          <a:cs typeface="Microsoft JhengHei"/>
                        </a:rPr>
                        <a:t>機</a:t>
                      </a:r>
                      <a:r>
                        <a:rPr sz="1600" spc="-25" dirty="0">
                          <a:latin typeface="華康棒棒體W5" panose="040F0509000000000000" pitchFamily="81" charset="-120"/>
                          <a:ea typeface="華康棒棒體W5" panose="040F0509000000000000" pitchFamily="81" charset="-120"/>
                          <a:cs typeface="Microsoft JhengHei"/>
                        </a:rPr>
                        <a:t>票</a:t>
                      </a:r>
                      <a:r>
                        <a:rPr sz="1600" spc="-50" dirty="0">
                          <a:latin typeface="華康棒棒體W5" panose="040F0509000000000000" pitchFamily="81" charset="-120"/>
                          <a:ea typeface="華康棒棒體W5" panose="040F0509000000000000" pitchFamily="81" charset="-120"/>
                          <a:cs typeface="Microsoft JhengHei"/>
                        </a:rPr>
                        <a:t>費</a:t>
                      </a:r>
                      <a:endParaRPr sz="1600" dirty="0">
                        <a:latin typeface="華康棒棒體W5" panose="040F0509000000000000" pitchFamily="81" charset="-120"/>
                        <a:ea typeface="華康棒棒體W5" panose="040F0509000000000000" pitchFamily="81" charset="-120"/>
                        <a:cs typeface="Microsoft JhengHei"/>
                      </a:endParaRPr>
                    </a:p>
                  </a:txBody>
                  <a:tcPr marL="0" marR="0" marT="0" marB="0">
                    <a:solidFill>
                      <a:srgbClr val="FCEEE9"/>
                    </a:solidFill>
                  </a:tcPr>
                </a:tc>
                <a:tc>
                  <a:txBody>
                    <a:bodyPr/>
                    <a:lstStyle/>
                    <a:p>
                      <a:pPr marR="39370">
                        <a:lnSpc>
                          <a:spcPct val="100000"/>
                        </a:lnSpc>
                        <a:spcBef>
                          <a:spcPts val="55"/>
                        </a:spcBef>
                      </a:pPr>
                      <a:endParaRPr sz="2100" dirty="0">
                        <a:latin typeface="華康棒棒體W5" panose="040F0509000000000000" pitchFamily="81" charset="-120"/>
                        <a:ea typeface="華康棒棒體W5" panose="040F0509000000000000" pitchFamily="81" charset="-120"/>
                        <a:cs typeface="Times New Roman"/>
                      </a:endParaRPr>
                    </a:p>
                    <a:p>
                      <a:pPr marL="291465" marR="64135" indent="-266700" algn="just">
                        <a:lnSpc>
                          <a:spcPct val="100000"/>
                        </a:lnSpc>
                        <a:buFont typeface="Times New Roman"/>
                        <a:buAutoNum type="arabicPeriod"/>
                        <a:tabLst>
                          <a:tab pos="292100" algn="l"/>
                        </a:tabLst>
                      </a:pPr>
                      <a:r>
                        <a:rPr sz="1600" b="1" dirty="0">
                          <a:solidFill>
                            <a:srgbClr val="0000FF"/>
                          </a:solidFill>
                          <a:latin typeface="華康棒棒體W5" panose="040F0509000000000000" pitchFamily="81" charset="-120"/>
                          <a:ea typeface="華康棒棒體W5" panose="040F0509000000000000" pitchFamily="81" charset="-120"/>
                          <a:cs typeface="Microsoft JhengHei"/>
                        </a:rPr>
                        <a:t>生活費編列：</a:t>
                      </a:r>
                      <a:r>
                        <a:rPr sz="1600" spc="-10" dirty="0">
                          <a:latin typeface="華康棒棒體W5" panose="040F0509000000000000" pitchFamily="81" charset="-120"/>
                          <a:ea typeface="華康棒棒體W5" panose="040F0509000000000000" pitchFamily="81" charset="-120"/>
                          <a:cs typeface="Microsoft JhengHei"/>
                        </a:rPr>
                        <a:t>依據「中央政府各</a:t>
                      </a:r>
                      <a:r>
                        <a:rPr sz="1600" spc="-5" dirty="0">
                          <a:latin typeface="華康棒棒體W5" panose="040F0509000000000000" pitchFamily="81" charset="-120"/>
                          <a:ea typeface="華康棒棒體W5" panose="040F0509000000000000" pitchFamily="81" charset="-120"/>
                          <a:cs typeface="Microsoft JhengHei"/>
                        </a:rPr>
                        <a:t>機關派赴國外各地區出差人員生</a:t>
                      </a:r>
                      <a:r>
                        <a:rPr sz="1600" spc="-25" dirty="0">
                          <a:latin typeface="華康棒棒體W5" panose="040F0509000000000000" pitchFamily="81" charset="-120"/>
                          <a:ea typeface="華康棒棒體W5" panose="040F0509000000000000" pitchFamily="81" charset="-120"/>
                          <a:cs typeface="Microsoft JhengHei"/>
                        </a:rPr>
                        <a:t>活費日支數</a:t>
                      </a:r>
                      <a:r>
                        <a:rPr sz="1600" spc="-30" dirty="0">
                          <a:latin typeface="華康棒棒體W5" panose="040F0509000000000000" pitchFamily="81" charset="-120"/>
                          <a:ea typeface="華康棒棒體W5" panose="040F0509000000000000" pitchFamily="81" charset="-120"/>
                          <a:cs typeface="Microsoft JhengHei"/>
                        </a:rPr>
                        <a:t>額</a:t>
                      </a:r>
                      <a:r>
                        <a:rPr sz="1600" spc="-25" dirty="0">
                          <a:latin typeface="華康棒棒體W5" panose="040F0509000000000000" pitchFamily="81" charset="-120"/>
                          <a:ea typeface="華康棒棒體W5" panose="040F0509000000000000" pitchFamily="81" charset="-120"/>
                          <a:cs typeface="Microsoft JhengHei"/>
                        </a:rPr>
                        <a:t>」為</a:t>
                      </a:r>
                      <a:r>
                        <a:rPr sz="1600" spc="-50" dirty="0">
                          <a:latin typeface="華康棒棒體W5" panose="040F0509000000000000" pitchFamily="81" charset="-120"/>
                          <a:ea typeface="華康棒棒體W5" panose="040F0509000000000000" pitchFamily="81" charset="-120"/>
                          <a:cs typeface="Microsoft JhengHei"/>
                        </a:rPr>
                        <a:t>限</a:t>
                      </a:r>
                      <a:endParaRPr sz="1600" dirty="0">
                        <a:latin typeface="華康棒棒體W5" panose="040F0509000000000000" pitchFamily="81" charset="-120"/>
                        <a:ea typeface="華康棒棒體W5" panose="040F0509000000000000" pitchFamily="81" charset="-120"/>
                        <a:cs typeface="Microsoft JhengHei"/>
                      </a:endParaRPr>
                    </a:p>
                    <a:p>
                      <a:pPr marL="291465" marR="102235" indent="-266700" algn="just">
                        <a:lnSpc>
                          <a:spcPct val="99700"/>
                        </a:lnSpc>
                        <a:spcBef>
                          <a:spcPts val="1015"/>
                        </a:spcBef>
                        <a:buFont typeface="Times New Roman"/>
                        <a:buAutoNum type="arabicPeriod"/>
                        <a:tabLst>
                          <a:tab pos="292100" algn="l"/>
                        </a:tabLst>
                      </a:pPr>
                      <a:r>
                        <a:rPr sz="1600" b="1" spc="-25" dirty="0" err="1">
                          <a:solidFill>
                            <a:srgbClr val="0000FF"/>
                          </a:solidFill>
                          <a:latin typeface="華康棒棒體W5" panose="040F0509000000000000" pitchFamily="81" charset="-120"/>
                          <a:ea typeface="華康棒棒體W5" panose="040F0509000000000000" pitchFamily="81" charset="-120"/>
                          <a:cs typeface="Microsoft JhengHei"/>
                        </a:rPr>
                        <a:t>訪視補助天</a:t>
                      </a:r>
                      <a:r>
                        <a:rPr sz="1600" b="1" spc="-30" dirty="0" err="1">
                          <a:solidFill>
                            <a:srgbClr val="0000FF"/>
                          </a:solidFill>
                          <a:latin typeface="華康棒棒體W5" panose="040F0509000000000000" pitchFamily="81" charset="-120"/>
                          <a:ea typeface="華康棒棒體W5" panose="040F0509000000000000" pitchFamily="81" charset="-120"/>
                          <a:cs typeface="Microsoft JhengHei"/>
                        </a:rPr>
                        <a:t>數</a:t>
                      </a:r>
                      <a:r>
                        <a:rPr sz="1600" b="1" spc="-30" dirty="0">
                          <a:solidFill>
                            <a:srgbClr val="0000FF"/>
                          </a:solidFill>
                          <a:latin typeface="華康棒棒體W5" panose="040F0509000000000000" pitchFamily="81" charset="-120"/>
                          <a:ea typeface="華康棒棒體W5" panose="040F0509000000000000" pitchFamily="81" charset="-120"/>
                          <a:cs typeface="Microsoft JhengHei"/>
                        </a:rPr>
                        <a:t>：</a:t>
                      </a:r>
                      <a:r>
                        <a:rPr lang="zh-TW" altLang="en-US" sz="1600" b="1" spc="-30" dirty="0">
                          <a:solidFill>
                            <a:srgbClr val="FF0000"/>
                          </a:solidFill>
                          <a:latin typeface="華康棒棒體W5" panose="040F0509000000000000" pitchFamily="81" charset="-120"/>
                          <a:ea typeface="華康棒棒體W5" panose="040F0509000000000000" pitchFamily="81" charset="-120"/>
                          <a:cs typeface="Microsoft JhengHei"/>
                        </a:rPr>
                        <a:t>最多不超過</a:t>
                      </a:r>
                      <a:r>
                        <a:rPr lang="en-US" altLang="zh-TW" sz="1600" b="1" spc="-30" dirty="0">
                          <a:solidFill>
                            <a:srgbClr val="FF0000"/>
                          </a:solidFill>
                          <a:latin typeface="華康棒棒體W5" panose="040F0509000000000000" pitchFamily="81" charset="-120"/>
                          <a:ea typeface="華康棒棒體W5" panose="040F0509000000000000" pitchFamily="81" charset="-120"/>
                          <a:cs typeface="Microsoft JhengHei"/>
                        </a:rPr>
                        <a:t>14</a:t>
                      </a:r>
                      <a:r>
                        <a:rPr lang="zh-TW" altLang="en-US" sz="1600" b="1" spc="-30" dirty="0">
                          <a:solidFill>
                            <a:srgbClr val="FF0000"/>
                          </a:solidFill>
                          <a:latin typeface="華康棒棒體W5" panose="040F0509000000000000" pitchFamily="81" charset="-120"/>
                          <a:ea typeface="華康棒棒體W5" panose="040F0509000000000000" pitchFamily="81" charset="-120"/>
                          <a:cs typeface="Microsoft JhengHei"/>
                        </a:rPr>
                        <a:t>日，並以計畫期程結束前者為限。為限</a:t>
                      </a:r>
                      <a:r>
                        <a:rPr lang="en-US" altLang="zh-TW" sz="1600" b="1" spc="-30" dirty="0">
                          <a:solidFill>
                            <a:srgbClr val="0070C0"/>
                          </a:solidFill>
                          <a:latin typeface="華康棒棒體W5" panose="040F0509000000000000" pitchFamily="81" charset="-120"/>
                          <a:ea typeface="華康棒棒體W5" panose="040F0509000000000000" pitchFamily="81" charset="-120"/>
                          <a:cs typeface="Microsoft JhengHei"/>
                        </a:rPr>
                        <a:t>(</a:t>
                      </a:r>
                      <a:r>
                        <a:rPr lang="zh-TW" altLang="en-US" sz="1600" b="1" spc="-30" dirty="0">
                          <a:solidFill>
                            <a:srgbClr val="0070C0"/>
                          </a:solidFill>
                          <a:latin typeface="華康棒棒體W5" panose="040F0509000000000000" pitchFamily="81" charset="-120"/>
                          <a:ea typeface="華康棒棒體W5" panose="040F0509000000000000" pitchFamily="81" charset="-120"/>
                          <a:cs typeface="Microsoft JhengHei"/>
                        </a:rPr>
                        <a:t>即需與學生實習期間重疊</a:t>
                      </a:r>
                      <a:r>
                        <a:rPr lang="en-US" altLang="zh-TW" sz="1600" b="1" spc="-30" dirty="0">
                          <a:solidFill>
                            <a:srgbClr val="0070C0"/>
                          </a:solidFill>
                          <a:latin typeface="華康棒棒體W5" panose="040F0509000000000000" pitchFamily="81" charset="-120"/>
                          <a:ea typeface="華康棒棒體W5" panose="040F0509000000000000" pitchFamily="81" charset="-120"/>
                          <a:cs typeface="Microsoft JhengHei"/>
                        </a:rPr>
                        <a:t>)</a:t>
                      </a:r>
                      <a:r>
                        <a:rPr lang="zh-TW" altLang="en-US" sz="1600" b="1" spc="-30" dirty="0">
                          <a:solidFill>
                            <a:srgbClr val="FF0000"/>
                          </a:solidFill>
                          <a:latin typeface="華康棒棒體W5" panose="040F0509000000000000" pitchFamily="81" charset="-120"/>
                          <a:ea typeface="華康棒棒體W5" panose="040F0509000000000000" pitchFamily="81" charset="-120"/>
                          <a:cs typeface="Microsoft JhengHei"/>
                        </a:rPr>
                        <a:t>。</a:t>
                      </a:r>
                      <a:endParaRPr sz="1600" dirty="0">
                        <a:solidFill>
                          <a:srgbClr val="FF0000"/>
                        </a:solidFill>
                        <a:latin typeface="華康棒棒體W5" panose="040F0509000000000000" pitchFamily="81" charset="-120"/>
                        <a:ea typeface="華康棒棒體W5" panose="040F0509000000000000" pitchFamily="81" charset="-120"/>
                        <a:cs typeface="Microsoft JhengHei"/>
                      </a:endParaRPr>
                    </a:p>
                  </a:txBody>
                  <a:tcPr marL="0" marR="0" marT="6985" marB="0">
                    <a:lnR w="12700">
                      <a:solidFill>
                        <a:srgbClr val="FFFFFF"/>
                      </a:solidFill>
                      <a:prstDash val="solid"/>
                    </a:lnR>
                    <a:lnT w="12700">
                      <a:solidFill>
                        <a:srgbClr val="FFFFFF"/>
                      </a:solidFill>
                      <a:prstDash val="solid"/>
                    </a:lnT>
                    <a:lnB w="12700">
                      <a:solidFill>
                        <a:srgbClr val="FFFFFF"/>
                      </a:solidFill>
                      <a:prstDash val="solid"/>
                    </a:lnB>
                    <a:solidFill>
                      <a:srgbClr val="FCEEE9"/>
                    </a:solidFill>
                  </a:tcPr>
                </a:tc>
                <a:tc>
                  <a:txBody>
                    <a:bodyPr/>
                    <a:lstStyle/>
                    <a:p>
                      <a:pPr marL="368300" marR="176530" indent="-342900">
                        <a:lnSpc>
                          <a:spcPct val="100000"/>
                        </a:lnSpc>
                        <a:buFont typeface="+mj-lt"/>
                        <a:buAutoNum type="arabicPeriod"/>
                        <a:tabLst>
                          <a:tab pos="368300" algn="l"/>
                          <a:tab pos="368935" algn="l"/>
                        </a:tabLst>
                      </a:pPr>
                      <a:endParaRPr lang="en-US" sz="1600" spc="-25" dirty="0">
                        <a:latin typeface="華康棒棒體W5" panose="040F0509000000000000" pitchFamily="81" charset="-120"/>
                        <a:ea typeface="華康棒棒體W5" panose="040F0509000000000000" pitchFamily="81" charset="-120"/>
                        <a:cs typeface="Microsoft JhengHei"/>
                      </a:endParaRPr>
                    </a:p>
                    <a:p>
                      <a:pPr marL="368300" marR="176530" indent="-342900">
                        <a:lnSpc>
                          <a:spcPct val="100000"/>
                        </a:lnSpc>
                        <a:buFont typeface="+mj-lt"/>
                        <a:buAutoNum type="arabicPeriod"/>
                        <a:tabLst>
                          <a:tab pos="368300" algn="l"/>
                          <a:tab pos="368935" algn="l"/>
                        </a:tabLst>
                      </a:pPr>
                      <a:r>
                        <a:rPr sz="1600" spc="-25" dirty="0" err="1">
                          <a:latin typeface="華康棒棒體W5" panose="040F0509000000000000" pitchFamily="81" charset="-120"/>
                          <a:ea typeface="華康棒棒體W5" panose="040F0509000000000000" pitchFamily="81" charset="-120"/>
                          <a:cs typeface="Microsoft JhengHei"/>
                        </a:rPr>
                        <a:t>無論是否有共同計畫主持人，</a:t>
                      </a:r>
                      <a:r>
                        <a:rPr sz="1600" b="1" spc="-25" dirty="0" err="1">
                          <a:solidFill>
                            <a:srgbClr val="FF0000"/>
                          </a:solidFill>
                          <a:latin typeface="華康棒棒體W5" panose="040F0509000000000000" pitchFamily="81" charset="-120"/>
                          <a:ea typeface="華康棒棒體W5" panose="040F0509000000000000" pitchFamily="81" charset="-120"/>
                          <a:cs typeface="Microsoft JhengHei"/>
                        </a:rPr>
                        <a:t>每案</a:t>
                      </a:r>
                      <a:r>
                        <a:rPr sz="1600" b="1" spc="-30" dirty="0" err="1">
                          <a:solidFill>
                            <a:srgbClr val="FF0000"/>
                          </a:solidFill>
                          <a:latin typeface="華康棒棒體W5" panose="040F0509000000000000" pitchFamily="81" charset="-120"/>
                          <a:ea typeface="華康棒棒體W5" panose="040F0509000000000000" pitchFamily="81" charset="-120"/>
                          <a:cs typeface="Microsoft JhengHei"/>
                        </a:rPr>
                        <a:t>訪視</a:t>
                      </a:r>
                      <a:r>
                        <a:rPr sz="1600" b="1" spc="-25" dirty="0" err="1">
                          <a:solidFill>
                            <a:srgbClr val="FF0000"/>
                          </a:solidFill>
                          <a:latin typeface="華康棒棒體W5" panose="040F0509000000000000" pitchFamily="81" charset="-120"/>
                          <a:ea typeface="華康棒棒體W5" panose="040F0509000000000000" pitchFamily="81" charset="-120"/>
                          <a:cs typeface="Microsoft JhengHei"/>
                        </a:rPr>
                        <a:t>差旅費僅能補助一次為</a:t>
                      </a:r>
                      <a:r>
                        <a:rPr sz="1600" b="1" spc="-50" dirty="0" err="1">
                          <a:solidFill>
                            <a:srgbClr val="FF0000"/>
                          </a:solidFill>
                          <a:latin typeface="華康棒棒體W5" panose="040F0509000000000000" pitchFamily="81" charset="-120"/>
                          <a:ea typeface="華康棒棒體W5" panose="040F0509000000000000" pitchFamily="81" charset="-120"/>
                          <a:cs typeface="Microsoft JhengHei"/>
                        </a:rPr>
                        <a:t>限</a:t>
                      </a:r>
                      <a:r>
                        <a:rPr lang="zh-TW" altLang="en-US" sz="1600" b="1" spc="-30" dirty="0">
                          <a:solidFill>
                            <a:srgbClr val="0000FF"/>
                          </a:solidFill>
                          <a:latin typeface="華康棒棒體W5" panose="040F0509000000000000" pitchFamily="81" charset="-120"/>
                          <a:ea typeface="華康棒棒體W5" panose="040F0509000000000000" pitchFamily="81" charset="-120"/>
                          <a:cs typeface="Microsoft JhengHei"/>
                        </a:rPr>
                        <a:t> </a:t>
                      </a:r>
                      <a:r>
                        <a:rPr lang="en-US" altLang="zh-TW" sz="1600" b="1" spc="-30" dirty="0">
                          <a:solidFill>
                            <a:srgbClr val="0000FF"/>
                          </a:solidFill>
                          <a:latin typeface="華康棒棒體W5" panose="040F0509000000000000" pitchFamily="81" charset="-120"/>
                          <a:ea typeface="華康棒棒體W5" panose="040F0509000000000000" pitchFamily="81" charset="-120"/>
                          <a:cs typeface="Microsoft JhengHei"/>
                        </a:rPr>
                        <a:t>(</a:t>
                      </a:r>
                      <a:r>
                        <a:rPr lang="zh-TW" altLang="en-US" sz="1600" b="1" spc="-30" dirty="0">
                          <a:solidFill>
                            <a:srgbClr val="0000FF"/>
                          </a:solidFill>
                          <a:latin typeface="華康棒棒體W5" panose="040F0509000000000000" pitchFamily="81" charset="-120"/>
                          <a:ea typeface="華康棒棒體W5" panose="040F0509000000000000" pitchFamily="81" charset="-120"/>
                          <a:cs typeface="Microsoft JhengHei"/>
                        </a:rPr>
                        <a:t>即如同時有計畫主持人即共同計畫主持人，僅補助</a:t>
                      </a:r>
                      <a:r>
                        <a:rPr lang="en-US" altLang="zh-TW" sz="1600" b="1" spc="-30" dirty="0">
                          <a:solidFill>
                            <a:srgbClr val="0000FF"/>
                          </a:solidFill>
                          <a:latin typeface="華康棒棒體W5" panose="040F0509000000000000" pitchFamily="81" charset="-120"/>
                          <a:ea typeface="華康棒棒體W5" panose="040F0509000000000000" pitchFamily="81" charset="-120"/>
                          <a:cs typeface="Microsoft JhengHei"/>
                        </a:rPr>
                        <a:t>1</a:t>
                      </a:r>
                      <a:r>
                        <a:rPr lang="zh-TW" altLang="en-US" sz="1600" b="1" spc="-30" dirty="0">
                          <a:solidFill>
                            <a:srgbClr val="0000FF"/>
                          </a:solidFill>
                          <a:latin typeface="華康棒棒體W5" panose="040F0509000000000000" pitchFamily="81" charset="-120"/>
                          <a:ea typeface="華康棒棒體W5" panose="040F0509000000000000" pitchFamily="81" charset="-120"/>
                          <a:cs typeface="Microsoft JhengHei"/>
                        </a:rPr>
                        <a:t>人出國訪視費用</a:t>
                      </a:r>
                      <a:r>
                        <a:rPr lang="en-US" altLang="zh-TW" sz="1600" b="1" spc="-30" dirty="0">
                          <a:solidFill>
                            <a:srgbClr val="0000FF"/>
                          </a:solidFill>
                          <a:latin typeface="華康棒棒體W5" panose="040F0509000000000000" pitchFamily="81" charset="-120"/>
                          <a:ea typeface="華康棒棒體W5" panose="040F0509000000000000" pitchFamily="81" charset="-120"/>
                          <a:cs typeface="Microsoft JhengHei"/>
                        </a:rPr>
                        <a:t>)</a:t>
                      </a:r>
                      <a:r>
                        <a:rPr lang="zh-TW" altLang="en-US" sz="1600" b="1" spc="-30" dirty="0">
                          <a:solidFill>
                            <a:srgbClr val="0000FF"/>
                          </a:solidFill>
                          <a:latin typeface="華康棒棒體W5" panose="040F0509000000000000" pitchFamily="81" charset="-120"/>
                          <a:ea typeface="華康棒棒體W5" panose="040F0509000000000000" pitchFamily="81" charset="-120"/>
                          <a:cs typeface="Microsoft JhengHei"/>
                        </a:rPr>
                        <a:t> 。</a:t>
                      </a:r>
                      <a:endParaRPr sz="1600" dirty="0">
                        <a:latin typeface="華康棒棒體W5" panose="040F0509000000000000" pitchFamily="81" charset="-120"/>
                        <a:ea typeface="華康棒棒體W5" panose="040F0509000000000000" pitchFamily="81" charset="-120"/>
                        <a:cs typeface="Microsoft JhengHei"/>
                      </a:endParaRPr>
                    </a:p>
                    <a:p>
                      <a:pPr marL="368300" marR="177165" indent="-342900">
                        <a:lnSpc>
                          <a:spcPct val="100000"/>
                        </a:lnSpc>
                        <a:spcBef>
                          <a:spcPts val="1010"/>
                        </a:spcBef>
                        <a:buFont typeface="+mj-lt"/>
                        <a:buAutoNum type="arabicPeriod"/>
                        <a:tabLst>
                          <a:tab pos="368300" algn="l"/>
                          <a:tab pos="368935" algn="l"/>
                        </a:tabLst>
                      </a:pPr>
                      <a:r>
                        <a:rPr sz="1600" spc="-25" dirty="0" err="1">
                          <a:latin typeface="華康棒棒體W5" panose="040F0509000000000000" pitchFamily="81" charset="-120"/>
                          <a:ea typeface="華康棒棒體W5" panose="040F0509000000000000" pitchFamily="81" charset="-120"/>
                          <a:cs typeface="Microsoft JhengHei"/>
                        </a:rPr>
                        <a:t>經費執行原則：僅能請款與核銷一</a:t>
                      </a:r>
                      <a:r>
                        <a:rPr sz="1600" spc="-30" dirty="0" err="1">
                          <a:latin typeface="華康棒棒體W5" panose="040F0509000000000000" pitchFamily="81" charset="-120"/>
                          <a:ea typeface="華康棒棒體W5" panose="040F0509000000000000" pitchFamily="81" charset="-120"/>
                          <a:cs typeface="Microsoft JhengHei"/>
                        </a:rPr>
                        <a:t>趟國</a:t>
                      </a:r>
                      <a:r>
                        <a:rPr sz="1600" spc="-25" dirty="0" err="1">
                          <a:latin typeface="華康棒棒體W5" panose="040F0509000000000000" pitchFamily="81" charset="-120"/>
                          <a:ea typeface="華康棒棒體W5" panose="040F0509000000000000" pitchFamily="81" charset="-120"/>
                          <a:cs typeface="Microsoft JhengHei"/>
                        </a:rPr>
                        <a:t>際來回</a:t>
                      </a:r>
                      <a:r>
                        <a:rPr lang="zh-TW" altLang="en-US" sz="1800" b="1" spc="-25" dirty="0">
                          <a:latin typeface="華康棒棒體W5" panose="040F0509000000000000" pitchFamily="81" charset="-120"/>
                          <a:ea typeface="華康棒棒體W5" panose="040F0509000000000000" pitchFamily="81" charset="-120"/>
                          <a:cs typeface="Microsoft JhengHei"/>
                        </a:rPr>
                        <a:t>標準</a:t>
                      </a:r>
                      <a:r>
                        <a:rPr sz="1800" b="1" spc="-25" dirty="0" err="1">
                          <a:latin typeface="華康棒棒體W5" panose="040F0509000000000000" pitchFamily="81" charset="-120"/>
                          <a:ea typeface="華康棒棒體W5" panose="040F0509000000000000" pitchFamily="81" charset="-120"/>
                          <a:cs typeface="Microsoft JhengHei"/>
                        </a:rPr>
                        <a:t>經濟艙機票費</a:t>
                      </a:r>
                      <a:r>
                        <a:rPr sz="1600" spc="-25" dirty="0" err="1">
                          <a:latin typeface="華康棒棒體W5" panose="040F0509000000000000" pitchFamily="81" charset="-120"/>
                          <a:ea typeface="華康棒棒體W5" panose="040F0509000000000000" pitchFamily="81" charset="-120"/>
                          <a:cs typeface="Microsoft JhengHei"/>
                        </a:rPr>
                        <a:t>與生活</a:t>
                      </a:r>
                      <a:r>
                        <a:rPr sz="1600" spc="-50" dirty="0" err="1">
                          <a:latin typeface="華康棒棒體W5" panose="040F0509000000000000" pitchFamily="81" charset="-120"/>
                          <a:ea typeface="華康棒棒體W5" panose="040F0509000000000000" pitchFamily="81" charset="-120"/>
                          <a:cs typeface="Microsoft JhengHei"/>
                        </a:rPr>
                        <a:t>費</a:t>
                      </a:r>
                      <a:r>
                        <a:rPr lang="zh-TW" altLang="en-US" sz="1600" b="1" spc="-30" dirty="0">
                          <a:solidFill>
                            <a:srgbClr val="0000FF"/>
                          </a:solidFill>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a:p>
                      <a:pPr marL="368300" marR="177165" indent="-342900">
                        <a:lnSpc>
                          <a:spcPct val="100000"/>
                        </a:lnSpc>
                        <a:spcBef>
                          <a:spcPts val="1000"/>
                        </a:spcBef>
                        <a:buFont typeface="+mj-lt"/>
                        <a:buAutoNum type="arabicPeriod"/>
                        <a:tabLst>
                          <a:tab pos="368300" algn="l"/>
                          <a:tab pos="368935" algn="l"/>
                        </a:tabLst>
                      </a:pPr>
                      <a:r>
                        <a:rPr sz="1600" spc="-25" dirty="0" err="1">
                          <a:latin typeface="華康棒棒體W5" panose="040F0509000000000000" pitchFamily="81" charset="-120"/>
                          <a:ea typeface="華康棒棒體W5" panose="040F0509000000000000" pitchFamily="81" charset="-120"/>
                          <a:cs typeface="Microsoft JhengHei"/>
                        </a:rPr>
                        <a:t>若計畫主持人無訪視必要</a:t>
                      </a:r>
                      <a:r>
                        <a:rPr sz="1600" spc="-20" dirty="0" err="1">
                          <a:latin typeface="華康棒棒體W5" panose="040F0509000000000000" pitchFamily="81" charset="-120"/>
                          <a:ea typeface="華康棒棒體W5" panose="040F0509000000000000" pitchFamily="81" charset="-120"/>
                          <a:cs typeface="Microsoft JhengHei"/>
                        </a:rPr>
                        <a:t>，</a:t>
                      </a:r>
                      <a:r>
                        <a:rPr sz="1600" spc="-25" dirty="0" err="1">
                          <a:latin typeface="華康棒棒體W5" panose="040F0509000000000000" pitchFamily="81" charset="-120"/>
                          <a:ea typeface="華康棒棒體W5" panose="040F0509000000000000" pitchFamily="81" charset="-120"/>
                          <a:cs typeface="Microsoft JhengHei"/>
                        </a:rPr>
                        <a:t>其費用</a:t>
                      </a:r>
                      <a:r>
                        <a:rPr sz="1600" spc="-35" dirty="0" err="1">
                          <a:latin typeface="華康棒棒體W5" panose="040F0509000000000000" pitchFamily="81" charset="-120"/>
                          <a:ea typeface="華康棒棒體W5" panose="040F0509000000000000" pitchFamily="81" charset="-120"/>
                          <a:cs typeface="Microsoft JhengHei"/>
                        </a:rPr>
                        <a:t>可移</a:t>
                      </a:r>
                      <a:r>
                        <a:rPr sz="1600" spc="-25" dirty="0" err="1">
                          <a:latin typeface="華康棒棒體W5" panose="040F0509000000000000" pitchFamily="81" charset="-120"/>
                          <a:ea typeface="華康棒棒體W5" panose="040F0509000000000000" pitchFamily="81" charset="-120"/>
                          <a:cs typeface="Microsoft JhengHei"/>
                        </a:rPr>
                        <a:t>作選送生補助使</a:t>
                      </a:r>
                      <a:r>
                        <a:rPr sz="1600" spc="-50" dirty="0" err="1">
                          <a:latin typeface="華康棒棒體W5" panose="040F0509000000000000" pitchFamily="81" charset="-120"/>
                          <a:ea typeface="華康棒棒體W5" panose="040F0509000000000000" pitchFamily="81" charset="-120"/>
                          <a:cs typeface="Microsoft JhengHei"/>
                        </a:rPr>
                        <a:t>用</a:t>
                      </a:r>
                      <a:r>
                        <a:rPr lang="zh-TW" altLang="en-US" sz="1600" b="1" spc="-30" dirty="0">
                          <a:solidFill>
                            <a:srgbClr val="0000FF"/>
                          </a:solidFill>
                          <a:latin typeface="華康棒棒體W5" panose="040F0509000000000000" pitchFamily="81" charset="-120"/>
                          <a:ea typeface="華康棒棒體W5" panose="040F0509000000000000" pitchFamily="81" charset="-120"/>
                          <a:cs typeface="Microsoft JhengHei"/>
                        </a:rPr>
                        <a:t>。</a:t>
                      </a:r>
                      <a:endParaRPr lang="en-US" altLang="zh-TW" sz="1600" b="1" spc="-30" dirty="0">
                        <a:solidFill>
                          <a:srgbClr val="0000FF"/>
                        </a:solidFill>
                        <a:latin typeface="華康棒棒體W5" panose="040F0509000000000000" pitchFamily="81" charset="-120"/>
                        <a:ea typeface="華康棒棒體W5" panose="040F0509000000000000" pitchFamily="81" charset="-120"/>
                        <a:cs typeface="Microsoft JhengHei"/>
                      </a:endParaRPr>
                    </a:p>
                    <a:p>
                      <a:pPr marL="368300" marR="177165" indent="-342900">
                        <a:lnSpc>
                          <a:spcPct val="100000"/>
                        </a:lnSpc>
                        <a:spcBef>
                          <a:spcPts val="1000"/>
                        </a:spcBef>
                        <a:buFont typeface="+mj-lt"/>
                        <a:buAutoNum type="arabicPeriod"/>
                        <a:tabLst>
                          <a:tab pos="368300" algn="l"/>
                          <a:tab pos="368935" algn="l"/>
                        </a:tabLst>
                      </a:pPr>
                      <a:r>
                        <a:rPr lang="zh-TW" altLang="en-US" sz="1600" dirty="0">
                          <a:latin typeface="華康棒棒體W5" panose="040F0509000000000000" pitchFamily="81" charset="-120"/>
                          <a:ea typeface="華康棒棒體W5" panose="040F0509000000000000" pitchFamily="81" charset="-120"/>
                          <a:cs typeface="Microsoft JhengHei"/>
                        </a:rPr>
                        <a:t>如獲計畫經費補助赴海外訪視學生</a:t>
                      </a:r>
                      <a:r>
                        <a:rPr lang="zh-TW" altLang="en-US" sz="1600" b="1" dirty="0">
                          <a:solidFill>
                            <a:schemeClr val="tx1"/>
                          </a:solidFill>
                          <a:latin typeface="華康棒棒體W5" panose="040F0509000000000000" pitchFamily="81" charset="-120"/>
                          <a:ea typeface="華康棒棒體W5" panose="040F0509000000000000" pitchFamily="81" charset="-120"/>
                          <a:cs typeface="Microsoft JhengHei"/>
                        </a:rPr>
                        <a:t>，請避免於學生實習最後階段才前往訪視，</a:t>
                      </a:r>
                      <a:r>
                        <a:rPr lang="zh-TW" altLang="en-US" sz="1600" b="0" dirty="0">
                          <a:solidFill>
                            <a:schemeClr val="tx1"/>
                          </a:solidFill>
                          <a:latin typeface="華康棒棒體W5" panose="040F0509000000000000" pitchFamily="81" charset="-120"/>
                          <a:ea typeface="華康棒棒體W5" panose="040F0509000000000000" pitchFamily="81" charset="-120"/>
                          <a:cs typeface="Microsoft JhengHei"/>
                        </a:rPr>
                        <a:t>以致無法及時完成出國報告、計畫結案報告及經費核銷等，導致逾期結案。</a:t>
                      </a:r>
                      <a:endParaRPr sz="1600" b="0" dirty="0">
                        <a:solidFill>
                          <a:schemeClr val="tx1"/>
                        </a:solidFill>
                        <a:latin typeface="華康棒棒體W5" panose="040F0509000000000000" pitchFamily="81" charset="-120"/>
                        <a:ea typeface="華康棒棒體W5" panose="040F0509000000000000" pitchFamily="81" charset="-120"/>
                        <a:cs typeface="Microsoft JhengHe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BEDF4"/>
                    </a:solidFill>
                  </a:tcPr>
                </a:tc>
                <a:extLst>
                  <a:ext uri="{0D108BD9-81ED-4DB2-BD59-A6C34878D82A}">
                    <a16:rowId xmlns:a16="http://schemas.microsoft.com/office/drawing/2014/main" val="10002"/>
                  </a:ext>
                </a:extLst>
              </a:tr>
            </a:tbl>
          </a:graphicData>
        </a:graphic>
      </p:graphicFrame>
      <p:grpSp>
        <p:nvGrpSpPr>
          <p:cNvPr id="4" name="object 4"/>
          <p:cNvGrpSpPr/>
          <p:nvPr/>
        </p:nvGrpSpPr>
        <p:grpSpPr>
          <a:xfrm>
            <a:off x="609600" y="228600"/>
            <a:ext cx="737870" cy="668020"/>
            <a:chOff x="609600" y="228600"/>
            <a:chExt cx="737870" cy="668020"/>
          </a:xfrm>
        </p:grpSpPr>
        <p:sp>
          <p:nvSpPr>
            <p:cNvPr id="5" name="object 5"/>
            <p:cNvSpPr/>
            <p:nvPr/>
          </p:nvSpPr>
          <p:spPr>
            <a:xfrm>
              <a:off x="694943" y="228600"/>
              <a:ext cx="652780" cy="668020"/>
            </a:xfrm>
            <a:custGeom>
              <a:avLst/>
              <a:gdLst/>
              <a:ahLst/>
              <a:cxnLst/>
              <a:rect l="l" t="t" r="r" b="b"/>
              <a:pathLst>
                <a:path w="652780" h="668019">
                  <a:moveTo>
                    <a:pt x="557860" y="0"/>
                  </a:moveTo>
                  <a:lnTo>
                    <a:pt x="0" y="0"/>
                  </a:lnTo>
                  <a:lnTo>
                    <a:pt x="0" y="667512"/>
                  </a:lnTo>
                  <a:lnTo>
                    <a:pt x="557860" y="667512"/>
                  </a:lnTo>
                  <a:lnTo>
                    <a:pt x="595243" y="661382"/>
                  </a:lnTo>
                  <a:lnTo>
                    <a:pt x="625182" y="644477"/>
                  </a:lnTo>
                  <a:lnTo>
                    <a:pt x="645063" y="619023"/>
                  </a:lnTo>
                  <a:lnTo>
                    <a:pt x="652272" y="587248"/>
                  </a:lnTo>
                  <a:lnTo>
                    <a:pt x="652272" y="80264"/>
                  </a:lnTo>
                  <a:lnTo>
                    <a:pt x="645063" y="49238"/>
                  </a:lnTo>
                  <a:lnTo>
                    <a:pt x="625182" y="23701"/>
                  </a:lnTo>
                  <a:lnTo>
                    <a:pt x="595243" y="6379"/>
                  </a:lnTo>
                  <a:lnTo>
                    <a:pt x="557860" y="0"/>
                  </a:lnTo>
                  <a:close/>
                </a:path>
              </a:pathLst>
            </a:custGeom>
            <a:solidFill>
              <a:srgbClr val="CCCCCC"/>
            </a:solidFill>
          </p:spPr>
          <p:txBody>
            <a:bodyPr wrap="square" lIns="0" tIns="0" rIns="0" bIns="0" rtlCol="0"/>
            <a:lstStyle/>
            <a:p>
              <a:endParaRPr/>
            </a:p>
          </p:txBody>
        </p:sp>
        <p:sp>
          <p:nvSpPr>
            <p:cNvPr id="6" name="object 6"/>
            <p:cNvSpPr/>
            <p:nvPr/>
          </p:nvSpPr>
          <p:spPr>
            <a:xfrm>
              <a:off x="675131" y="228600"/>
              <a:ext cx="654050" cy="668020"/>
            </a:xfrm>
            <a:custGeom>
              <a:avLst/>
              <a:gdLst/>
              <a:ahLst/>
              <a:cxnLst/>
              <a:rect l="l" t="t" r="r" b="b"/>
              <a:pathLst>
                <a:path w="654050" h="668019">
                  <a:moveTo>
                    <a:pt x="559168" y="0"/>
                  </a:moveTo>
                  <a:lnTo>
                    <a:pt x="0" y="0"/>
                  </a:lnTo>
                  <a:lnTo>
                    <a:pt x="0" y="667512"/>
                  </a:lnTo>
                  <a:lnTo>
                    <a:pt x="559168" y="667512"/>
                  </a:lnTo>
                  <a:lnTo>
                    <a:pt x="595711" y="661382"/>
                  </a:lnTo>
                  <a:lnTo>
                    <a:pt x="625822" y="644477"/>
                  </a:lnTo>
                  <a:lnTo>
                    <a:pt x="646263" y="619023"/>
                  </a:lnTo>
                  <a:lnTo>
                    <a:pt x="653796" y="587248"/>
                  </a:lnTo>
                  <a:lnTo>
                    <a:pt x="653796" y="80264"/>
                  </a:lnTo>
                  <a:lnTo>
                    <a:pt x="646263" y="49238"/>
                  </a:lnTo>
                  <a:lnTo>
                    <a:pt x="625822" y="23701"/>
                  </a:lnTo>
                  <a:lnTo>
                    <a:pt x="595711" y="6379"/>
                  </a:lnTo>
                  <a:lnTo>
                    <a:pt x="559168" y="0"/>
                  </a:lnTo>
                  <a:close/>
                </a:path>
              </a:pathLst>
            </a:custGeom>
            <a:solidFill>
              <a:srgbClr val="FFD34A"/>
            </a:solidFill>
          </p:spPr>
          <p:txBody>
            <a:bodyPr wrap="square" lIns="0" tIns="0" rIns="0" bIns="0" rtlCol="0"/>
            <a:lstStyle/>
            <a:p>
              <a:endParaRPr/>
            </a:p>
          </p:txBody>
        </p:sp>
        <p:sp>
          <p:nvSpPr>
            <p:cNvPr id="7" name="object 7"/>
            <p:cNvSpPr/>
            <p:nvPr/>
          </p:nvSpPr>
          <p:spPr>
            <a:xfrm>
              <a:off x="609600" y="249935"/>
              <a:ext cx="117475" cy="626745"/>
            </a:xfrm>
            <a:custGeom>
              <a:avLst/>
              <a:gdLst/>
              <a:ahLst/>
              <a:cxnLst/>
              <a:rect l="l" t="t" r="r" b="b"/>
              <a:pathLst>
                <a:path w="117475" h="626744">
                  <a:moveTo>
                    <a:pt x="117348" y="602996"/>
                  </a:moveTo>
                  <a:lnTo>
                    <a:pt x="108813" y="595884"/>
                  </a:lnTo>
                  <a:lnTo>
                    <a:pt x="6400" y="595884"/>
                  </a:lnTo>
                  <a:lnTo>
                    <a:pt x="0" y="602996"/>
                  </a:lnTo>
                  <a:lnTo>
                    <a:pt x="0" y="619252"/>
                  </a:lnTo>
                  <a:lnTo>
                    <a:pt x="6400" y="626364"/>
                  </a:lnTo>
                  <a:lnTo>
                    <a:pt x="108813" y="626364"/>
                  </a:lnTo>
                  <a:lnTo>
                    <a:pt x="117348" y="619252"/>
                  </a:lnTo>
                  <a:lnTo>
                    <a:pt x="117348" y="612013"/>
                  </a:lnTo>
                  <a:lnTo>
                    <a:pt x="117348" y="602996"/>
                  </a:lnTo>
                  <a:close/>
                </a:path>
                <a:path w="117475" h="626744">
                  <a:moveTo>
                    <a:pt x="117348" y="542036"/>
                  </a:moveTo>
                  <a:lnTo>
                    <a:pt x="108813" y="536448"/>
                  </a:lnTo>
                  <a:lnTo>
                    <a:pt x="6400" y="536448"/>
                  </a:lnTo>
                  <a:lnTo>
                    <a:pt x="0" y="542036"/>
                  </a:lnTo>
                  <a:lnTo>
                    <a:pt x="0" y="560959"/>
                  </a:lnTo>
                  <a:lnTo>
                    <a:pt x="6400" y="568452"/>
                  </a:lnTo>
                  <a:lnTo>
                    <a:pt x="98145" y="568452"/>
                  </a:lnTo>
                  <a:lnTo>
                    <a:pt x="105638" y="567143"/>
                  </a:lnTo>
                  <a:lnTo>
                    <a:pt x="111747" y="563537"/>
                  </a:lnTo>
                  <a:lnTo>
                    <a:pt x="115836" y="558165"/>
                  </a:lnTo>
                  <a:lnTo>
                    <a:pt x="117348" y="551561"/>
                  </a:lnTo>
                  <a:lnTo>
                    <a:pt x="117348" y="542036"/>
                  </a:lnTo>
                  <a:close/>
                </a:path>
                <a:path w="117475" h="626744">
                  <a:moveTo>
                    <a:pt x="117348" y="484124"/>
                  </a:moveTo>
                  <a:lnTo>
                    <a:pt x="108813" y="477012"/>
                  </a:lnTo>
                  <a:lnTo>
                    <a:pt x="6400" y="477012"/>
                  </a:lnTo>
                  <a:lnTo>
                    <a:pt x="0" y="484124"/>
                  </a:lnTo>
                  <a:lnTo>
                    <a:pt x="0" y="500380"/>
                  </a:lnTo>
                  <a:lnTo>
                    <a:pt x="6400" y="507492"/>
                  </a:lnTo>
                  <a:lnTo>
                    <a:pt x="108813" y="507492"/>
                  </a:lnTo>
                  <a:lnTo>
                    <a:pt x="117348" y="500380"/>
                  </a:lnTo>
                  <a:lnTo>
                    <a:pt x="117348" y="491363"/>
                  </a:lnTo>
                  <a:lnTo>
                    <a:pt x="117348" y="484124"/>
                  </a:lnTo>
                  <a:close/>
                </a:path>
                <a:path w="117475" h="626744">
                  <a:moveTo>
                    <a:pt x="117348" y="424688"/>
                  </a:moveTo>
                  <a:lnTo>
                    <a:pt x="108813" y="417576"/>
                  </a:lnTo>
                  <a:lnTo>
                    <a:pt x="6400" y="417576"/>
                  </a:lnTo>
                  <a:lnTo>
                    <a:pt x="0" y="424688"/>
                  </a:lnTo>
                  <a:lnTo>
                    <a:pt x="0" y="440944"/>
                  </a:lnTo>
                  <a:lnTo>
                    <a:pt x="6400" y="448056"/>
                  </a:lnTo>
                  <a:lnTo>
                    <a:pt x="108813" y="448056"/>
                  </a:lnTo>
                  <a:lnTo>
                    <a:pt x="117348" y="440944"/>
                  </a:lnTo>
                  <a:lnTo>
                    <a:pt x="117348" y="433705"/>
                  </a:lnTo>
                  <a:lnTo>
                    <a:pt x="117348" y="424688"/>
                  </a:lnTo>
                  <a:close/>
                </a:path>
                <a:path w="117475" h="626744">
                  <a:moveTo>
                    <a:pt x="117348" y="363474"/>
                  </a:moveTo>
                  <a:lnTo>
                    <a:pt x="108813" y="358140"/>
                  </a:lnTo>
                  <a:lnTo>
                    <a:pt x="6400" y="358140"/>
                  </a:lnTo>
                  <a:lnTo>
                    <a:pt x="0" y="363474"/>
                  </a:lnTo>
                  <a:lnTo>
                    <a:pt x="0" y="381508"/>
                  </a:lnTo>
                  <a:lnTo>
                    <a:pt x="6400" y="388620"/>
                  </a:lnTo>
                  <a:lnTo>
                    <a:pt x="108813" y="388620"/>
                  </a:lnTo>
                  <a:lnTo>
                    <a:pt x="117348" y="381508"/>
                  </a:lnTo>
                  <a:lnTo>
                    <a:pt x="117348" y="372491"/>
                  </a:lnTo>
                  <a:lnTo>
                    <a:pt x="117348" y="363474"/>
                  </a:lnTo>
                  <a:close/>
                </a:path>
                <a:path w="117475" h="626744">
                  <a:moveTo>
                    <a:pt x="117348" y="304673"/>
                  </a:moveTo>
                  <a:lnTo>
                    <a:pt x="108813" y="297180"/>
                  </a:lnTo>
                  <a:lnTo>
                    <a:pt x="6400" y="297180"/>
                  </a:lnTo>
                  <a:lnTo>
                    <a:pt x="0" y="304673"/>
                  </a:lnTo>
                  <a:lnTo>
                    <a:pt x="0" y="321691"/>
                  </a:lnTo>
                  <a:lnTo>
                    <a:pt x="6400" y="329184"/>
                  </a:lnTo>
                  <a:lnTo>
                    <a:pt x="98145" y="329184"/>
                  </a:lnTo>
                  <a:lnTo>
                    <a:pt x="105638" y="327875"/>
                  </a:lnTo>
                  <a:lnTo>
                    <a:pt x="111747" y="324269"/>
                  </a:lnTo>
                  <a:lnTo>
                    <a:pt x="115836" y="318897"/>
                  </a:lnTo>
                  <a:lnTo>
                    <a:pt x="117348" y="312293"/>
                  </a:lnTo>
                  <a:lnTo>
                    <a:pt x="117348" y="304673"/>
                  </a:lnTo>
                  <a:close/>
                </a:path>
                <a:path w="117475" h="626744">
                  <a:moveTo>
                    <a:pt x="117348" y="244856"/>
                  </a:moveTo>
                  <a:lnTo>
                    <a:pt x="108813" y="237744"/>
                  </a:lnTo>
                  <a:lnTo>
                    <a:pt x="6400" y="237744"/>
                  </a:lnTo>
                  <a:lnTo>
                    <a:pt x="0" y="244856"/>
                  </a:lnTo>
                  <a:lnTo>
                    <a:pt x="0" y="261112"/>
                  </a:lnTo>
                  <a:lnTo>
                    <a:pt x="6400" y="268224"/>
                  </a:lnTo>
                  <a:lnTo>
                    <a:pt x="108813" y="268224"/>
                  </a:lnTo>
                  <a:lnTo>
                    <a:pt x="117348" y="261112"/>
                  </a:lnTo>
                  <a:lnTo>
                    <a:pt x="117348" y="253873"/>
                  </a:lnTo>
                  <a:lnTo>
                    <a:pt x="117348" y="244856"/>
                  </a:lnTo>
                  <a:close/>
                </a:path>
                <a:path w="117475" h="626744">
                  <a:moveTo>
                    <a:pt x="117348" y="185166"/>
                  </a:moveTo>
                  <a:lnTo>
                    <a:pt x="108813" y="179832"/>
                  </a:lnTo>
                  <a:lnTo>
                    <a:pt x="6400" y="179832"/>
                  </a:lnTo>
                  <a:lnTo>
                    <a:pt x="0" y="185166"/>
                  </a:lnTo>
                  <a:lnTo>
                    <a:pt x="0" y="203200"/>
                  </a:lnTo>
                  <a:lnTo>
                    <a:pt x="6400" y="210312"/>
                  </a:lnTo>
                  <a:lnTo>
                    <a:pt x="108813" y="210312"/>
                  </a:lnTo>
                  <a:lnTo>
                    <a:pt x="117348" y="203200"/>
                  </a:lnTo>
                  <a:lnTo>
                    <a:pt x="117348" y="194183"/>
                  </a:lnTo>
                  <a:lnTo>
                    <a:pt x="117348" y="185166"/>
                  </a:lnTo>
                  <a:close/>
                </a:path>
                <a:path w="117475" h="626744">
                  <a:moveTo>
                    <a:pt x="117348" y="125984"/>
                  </a:moveTo>
                  <a:lnTo>
                    <a:pt x="108813" y="118872"/>
                  </a:lnTo>
                  <a:lnTo>
                    <a:pt x="6400" y="118872"/>
                  </a:lnTo>
                  <a:lnTo>
                    <a:pt x="0" y="125984"/>
                  </a:lnTo>
                  <a:lnTo>
                    <a:pt x="0" y="142240"/>
                  </a:lnTo>
                  <a:lnTo>
                    <a:pt x="6400" y="149352"/>
                  </a:lnTo>
                  <a:lnTo>
                    <a:pt x="108813" y="149352"/>
                  </a:lnTo>
                  <a:lnTo>
                    <a:pt x="117348" y="142240"/>
                  </a:lnTo>
                  <a:lnTo>
                    <a:pt x="117348" y="133223"/>
                  </a:lnTo>
                  <a:lnTo>
                    <a:pt x="117348" y="125984"/>
                  </a:lnTo>
                  <a:close/>
                </a:path>
                <a:path w="117475" h="626744">
                  <a:moveTo>
                    <a:pt x="117348" y="74815"/>
                  </a:moveTo>
                  <a:lnTo>
                    <a:pt x="115836" y="68211"/>
                  </a:lnTo>
                  <a:lnTo>
                    <a:pt x="111747" y="62839"/>
                  </a:lnTo>
                  <a:lnTo>
                    <a:pt x="105638" y="59232"/>
                  </a:lnTo>
                  <a:lnTo>
                    <a:pt x="98145" y="57912"/>
                  </a:lnTo>
                  <a:lnTo>
                    <a:pt x="6400" y="57912"/>
                  </a:lnTo>
                  <a:lnTo>
                    <a:pt x="0" y="65417"/>
                  </a:lnTo>
                  <a:lnTo>
                    <a:pt x="0" y="82423"/>
                  </a:lnTo>
                  <a:lnTo>
                    <a:pt x="6400" y="89916"/>
                  </a:lnTo>
                  <a:lnTo>
                    <a:pt x="108813" y="89916"/>
                  </a:lnTo>
                  <a:lnTo>
                    <a:pt x="117348" y="82423"/>
                  </a:lnTo>
                  <a:lnTo>
                    <a:pt x="117348" y="74815"/>
                  </a:lnTo>
                  <a:close/>
                </a:path>
                <a:path w="117475" h="626744">
                  <a:moveTo>
                    <a:pt x="117348" y="5588"/>
                  </a:moveTo>
                  <a:lnTo>
                    <a:pt x="108813" y="0"/>
                  </a:lnTo>
                  <a:lnTo>
                    <a:pt x="6400" y="0"/>
                  </a:lnTo>
                  <a:lnTo>
                    <a:pt x="0" y="5588"/>
                  </a:lnTo>
                  <a:lnTo>
                    <a:pt x="0" y="24511"/>
                  </a:lnTo>
                  <a:lnTo>
                    <a:pt x="6400" y="32016"/>
                  </a:lnTo>
                  <a:lnTo>
                    <a:pt x="98145" y="32016"/>
                  </a:lnTo>
                  <a:lnTo>
                    <a:pt x="105638" y="30695"/>
                  </a:lnTo>
                  <a:lnTo>
                    <a:pt x="111747" y="27089"/>
                  </a:lnTo>
                  <a:lnTo>
                    <a:pt x="115836" y="21717"/>
                  </a:lnTo>
                  <a:lnTo>
                    <a:pt x="117348" y="15113"/>
                  </a:lnTo>
                  <a:lnTo>
                    <a:pt x="117348" y="5588"/>
                  </a:lnTo>
                  <a:close/>
                </a:path>
              </a:pathLst>
            </a:custGeom>
            <a:solidFill>
              <a:srgbClr val="4D4D4D"/>
            </a:solidFill>
          </p:spPr>
          <p:txBody>
            <a:bodyPr wrap="square" lIns="0" tIns="0" rIns="0" bIns="0" rtlCol="0"/>
            <a:lstStyle/>
            <a:p>
              <a:endParaRPr/>
            </a:p>
          </p:txBody>
        </p:sp>
      </p:grpSp>
      <p:sp>
        <p:nvSpPr>
          <p:cNvPr id="8" name="object 8"/>
          <p:cNvSpPr txBox="1">
            <a:spLocks noGrp="1"/>
          </p:cNvSpPr>
          <p:nvPr>
            <p:ph type="title"/>
          </p:nvPr>
        </p:nvSpPr>
        <p:spPr>
          <a:xfrm>
            <a:off x="754380" y="291541"/>
            <a:ext cx="7341870" cy="635000"/>
          </a:xfrm>
          <a:prstGeom prst="rect">
            <a:avLst/>
          </a:prstGeom>
        </p:spPr>
        <p:txBody>
          <a:bodyPr vert="horz" wrap="square" lIns="0" tIns="12065" rIns="0" bIns="0" rtlCol="0">
            <a:spAutoFit/>
          </a:bodyPr>
          <a:lstStyle/>
          <a:p>
            <a:pPr marL="38100">
              <a:lnSpc>
                <a:spcPct val="100000"/>
              </a:lnSpc>
              <a:spcBef>
                <a:spcPts val="95"/>
              </a:spcBef>
              <a:tabLst>
                <a:tab pos="709295" algn="l"/>
              </a:tabLst>
            </a:pPr>
            <a:r>
              <a:rPr sz="4800" b="0" spc="-37" baseline="8680" dirty="0">
                <a:solidFill>
                  <a:srgbClr val="FFFFFF"/>
                </a:solidFill>
                <a:latin typeface="Impact"/>
                <a:cs typeface="Impact"/>
              </a:rPr>
              <a:t>02</a:t>
            </a:r>
            <a:r>
              <a:rPr sz="4800" b="0" baseline="8680" dirty="0">
                <a:solidFill>
                  <a:srgbClr val="FFFFFF"/>
                </a:solidFill>
                <a:latin typeface="Impact"/>
                <a:cs typeface="Impact"/>
              </a:rPr>
              <a:t>	</a:t>
            </a:r>
            <a:r>
              <a:rPr sz="4000" spc="-40" dirty="0">
                <a:solidFill>
                  <a:srgbClr val="001F5F"/>
                </a:solidFill>
                <a:latin typeface="華康棒棒體W5" panose="040F0509000000000000" pitchFamily="81" charset="-120"/>
                <a:ea typeface="華康棒棒體W5" panose="040F0509000000000000" pitchFamily="81" charset="-120"/>
              </a:rPr>
              <a:t>經費編列與執行說</a:t>
            </a:r>
            <a:r>
              <a:rPr sz="4000" spc="-55" dirty="0">
                <a:solidFill>
                  <a:srgbClr val="001F5F"/>
                </a:solidFill>
                <a:latin typeface="華康棒棒體W5" panose="040F0509000000000000" pitchFamily="81" charset="-120"/>
                <a:ea typeface="華康棒棒體W5" panose="040F0509000000000000" pitchFamily="81" charset="-120"/>
              </a:rPr>
              <a:t>明</a:t>
            </a:r>
            <a:r>
              <a:rPr sz="2800" spc="-10" dirty="0">
                <a:solidFill>
                  <a:srgbClr val="001F5F"/>
                </a:solidFill>
                <a:latin typeface="華康棒棒體W5" panose="040F0509000000000000" pitchFamily="81" charset="-120"/>
                <a:ea typeface="華康棒棒體W5" panose="040F0509000000000000" pitchFamily="81" charset="-120"/>
              </a:rPr>
              <a:t>(</a:t>
            </a:r>
            <a:r>
              <a:rPr sz="2800" spc="-40" dirty="0">
                <a:solidFill>
                  <a:srgbClr val="001F5F"/>
                </a:solidFill>
                <a:latin typeface="華康棒棒體W5" panose="040F0509000000000000" pitchFamily="81" charset="-120"/>
                <a:ea typeface="華康棒棒體W5" panose="040F0509000000000000" pitchFamily="81" charset="-120"/>
              </a:rPr>
              <a:t>計畫主持人</a:t>
            </a:r>
            <a:r>
              <a:rPr sz="2800" spc="-50" dirty="0">
                <a:solidFill>
                  <a:srgbClr val="001F5F"/>
                </a:solidFill>
                <a:latin typeface="華康棒棒體W5" panose="040F0509000000000000" pitchFamily="81" charset="-120"/>
                <a:ea typeface="華康棒棒體W5" panose="040F0509000000000000" pitchFamily="81" charset="-120"/>
              </a:rPr>
              <a:t>)</a:t>
            </a:r>
            <a:endParaRPr sz="2800" dirty="0">
              <a:latin typeface="華康棒棒體W5" panose="040F0509000000000000" pitchFamily="81" charset="-120"/>
              <a:ea typeface="華康棒棒體W5" panose="040F0509000000000000" pitchFamily="81" charset="-120"/>
              <a:cs typeface="Impact"/>
            </a:endParaRPr>
          </a:p>
        </p:txBody>
      </p:sp>
      <p:sp>
        <p:nvSpPr>
          <p:cNvPr id="9" name="object 9"/>
          <p:cNvSpPr txBox="1"/>
          <p:nvPr/>
        </p:nvSpPr>
        <p:spPr>
          <a:xfrm>
            <a:off x="512165" y="5833364"/>
            <a:ext cx="8055609" cy="574675"/>
          </a:xfrm>
          <a:prstGeom prst="rect">
            <a:avLst/>
          </a:prstGeom>
        </p:spPr>
        <p:txBody>
          <a:bodyPr vert="horz" wrap="square" lIns="0" tIns="12700" rIns="0" bIns="0" rtlCol="0">
            <a:spAutoFit/>
          </a:bodyPr>
          <a:lstStyle/>
          <a:p>
            <a:pPr marL="299085" indent="-287020">
              <a:lnSpc>
                <a:spcPct val="100000"/>
              </a:lnSpc>
              <a:spcBef>
                <a:spcPts val="100"/>
              </a:spcBef>
              <a:buFont typeface="Wingdings"/>
              <a:buChar char=""/>
              <a:tabLst>
                <a:tab pos="299720" algn="l"/>
              </a:tabLst>
            </a:pPr>
            <a:r>
              <a:rPr sz="1800" u="heavy"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每計畫案應選送</a:t>
            </a:r>
            <a:r>
              <a:rPr lang="en-US" altLang="zh-TW" sz="1800" b="1" u="heavy"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3</a:t>
            </a:r>
            <a:r>
              <a:rPr sz="1800" b="1" u="heavy"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名以上學生出國實習</a:t>
            </a:r>
            <a:r>
              <a:rPr sz="1800" u="heavy" spc="-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，倘未達</a:t>
            </a:r>
            <a:r>
              <a:rPr lang="en-US" altLang="zh-TW" sz="1800" u="heavy" spc="-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3</a:t>
            </a:r>
            <a:r>
              <a:rPr sz="1800" u="heavy" spc="-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名，不予補助計畫主持人</a:t>
            </a:r>
            <a:endParaRPr sz="1800" dirty="0">
              <a:latin typeface="華康棒棒體W5" panose="040F0509000000000000" pitchFamily="81" charset="-120"/>
              <a:ea typeface="華康棒棒體W5" panose="040F0509000000000000" pitchFamily="81" charset="-120"/>
              <a:cs typeface="Microsoft JhengHei"/>
            </a:endParaRPr>
          </a:p>
          <a:p>
            <a:pPr marL="299085">
              <a:lnSpc>
                <a:spcPct val="100000"/>
              </a:lnSpc>
            </a:pPr>
            <a:r>
              <a:rPr sz="1800" u="heavy"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機票費與生活費。</a:t>
            </a:r>
            <a:endParaRPr sz="1800" dirty="0">
              <a:latin typeface="華康棒棒體W5" panose="040F0509000000000000" pitchFamily="81" charset="-120"/>
              <a:ea typeface="華康棒棒體W5" panose="040F0509000000000000" pitchFamily="81" charset="-120"/>
              <a:cs typeface="Microsoft JhengHe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665841242"/>
              </p:ext>
            </p:extLst>
          </p:nvPr>
        </p:nvGraphicFramePr>
        <p:xfrm>
          <a:off x="76200" y="1219201"/>
          <a:ext cx="8920479" cy="5106950"/>
        </p:xfrm>
        <a:graphic>
          <a:graphicData uri="http://schemas.openxmlformats.org/drawingml/2006/table">
            <a:tbl>
              <a:tblPr firstRow="1" bandRow="1">
                <a:tableStyleId>{2D5ABB26-0587-4C30-8999-92F81FD0307C}</a:tableStyleId>
              </a:tblPr>
              <a:tblGrid>
                <a:gridCol w="457200">
                  <a:extLst>
                    <a:ext uri="{9D8B030D-6E8A-4147-A177-3AD203B41FA5}">
                      <a16:colId xmlns:a16="http://schemas.microsoft.com/office/drawing/2014/main" val="20000"/>
                    </a:ext>
                  </a:extLst>
                </a:gridCol>
                <a:gridCol w="1682750">
                  <a:extLst>
                    <a:ext uri="{9D8B030D-6E8A-4147-A177-3AD203B41FA5}">
                      <a16:colId xmlns:a16="http://schemas.microsoft.com/office/drawing/2014/main" val="20001"/>
                    </a:ext>
                  </a:extLst>
                </a:gridCol>
                <a:gridCol w="2819400">
                  <a:extLst>
                    <a:ext uri="{9D8B030D-6E8A-4147-A177-3AD203B41FA5}">
                      <a16:colId xmlns:a16="http://schemas.microsoft.com/office/drawing/2014/main" val="20002"/>
                    </a:ext>
                  </a:extLst>
                </a:gridCol>
                <a:gridCol w="3961129">
                  <a:extLst>
                    <a:ext uri="{9D8B030D-6E8A-4147-A177-3AD203B41FA5}">
                      <a16:colId xmlns:a16="http://schemas.microsoft.com/office/drawing/2014/main" val="20004"/>
                    </a:ext>
                  </a:extLst>
                </a:gridCol>
              </a:tblGrid>
              <a:tr h="244980">
                <a:tc rowSpan="2">
                  <a:txBody>
                    <a:bodyPr/>
                    <a:lstStyle/>
                    <a:p>
                      <a:pPr marL="99695" marR="69850">
                        <a:lnSpc>
                          <a:spcPct val="100000"/>
                        </a:lnSpc>
                        <a:spcBef>
                          <a:spcPts val="80"/>
                        </a:spcBef>
                      </a:pPr>
                      <a:r>
                        <a:rPr sz="1600" b="1" spc="-50" dirty="0">
                          <a:solidFill>
                            <a:srgbClr val="FFFFFF"/>
                          </a:solidFill>
                          <a:latin typeface="華康棒棒體W5" panose="040F0509000000000000" pitchFamily="81" charset="-120"/>
                          <a:ea typeface="華康棒棒體W5" panose="040F0509000000000000" pitchFamily="81" charset="-120"/>
                          <a:cs typeface="Microsoft JhengHei"/>
                        </a:rPr>
                        <a:t>對象</a:t>
                      </a:r>
                      <a:endParaRPr sz="1600" dirty="0">
                        <a:latin typeface="華康棒棒體W5" panose="040F0509000000000000" pitchFamily="81" charset="-120"/>
                        <a:ea typeface="華康棒棒體W5" panose="040F0509000000000000" pitchFamily="81" charset="-120"/>
                        <a:cs typeface="Microsoft JhengHei"/>
                      </a:endParaRPr>
                    </a:p>
                  </a:txBody>
                  <a:tcPr marL="0" marR="0" marT="10160" marB="0">
                    <a:lnL w="12700">
                      <a:solidFill>
                        <a:srgbClr val="FFFFFF"/>
                      </a:solidFill>
                      <a:prstDash val="solid"/>
                    </a:lnL>
                    <a:lnR w="38100">
                      <a:solidFill>
                        <a:srgbClr val="FFFFFF"/>
                      </a:solidFill>
                      <a:prstDash val="solid"/>
                    </a:lnR>
                    <a:lnT w="12700">
                      <a:solidFill>
                        <a:srgbClr val="FFFFFF"/>
                      </a:solidFill>
                      <a:prstDash val="solid"/>
                    </a:lnT>
                    <a:lnB w="38100">
                      <a:solidFill>
                        <a:srgbClr val="FFFFFF"/>
                      </a:solidFill>
                      <a:prstDash val="solid"/>
                    </a:lnB>
                    <a:solidFill>
                      <a:srgbClr val="F79546"/>
                    </a:solidFill>
                  </a:tcPr>
                </a:tc>
                <a:tc gridSpan="2">
                  <a:txBody>
                    <a:bodyPr/>
                    <a:lstStyle/>
                    <a:p>
                      <a:pPr marL="306705" algn="ctr">
                        <a:lnSpc>
                          <a:spcPct val="100000"/>
                        </a:lnSpc>
                        <a:spcBef>
                          <a:spcPts val="15"/>
                        </a:spcBef>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經費申請編列原</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則</a:t>
                      </a:r>
                      <a:endParaRPr sz="1600">
                        <a:latin typeface="華康棒棒體W5" panose="040F0509000000000000" pitchFamily="81" charset="-120"/>
                        <a:ea typeface="華康棒棒體W5" panose="040F0509000000000000" pitchFamily="81" charset="-120"/>
                        <a:cs typeface="Microsoft JhengHei"/>
                      </a:endParaRPr>
                    </a:p>
                  </a:txBody>
                  <a:tcPr marL="0" marR="0" marT="1905" marB="0">
                    <a:lnL w="381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38100">
                      <a:solidFill>
                        <a:srgbClr val="FFFFFF"/>
                      </a:solidFill>
                      <a:prstDash val="solid"/>
                    </a:lnB>
                    <a:solidFill>
                      <a:srgbClr val="F79546"/>
                    </a:solidFill>
                  </a:tcPr>
                </a:tc>
                <a:tc hMerge="1">
                  <a:txBody>
                    <a:bodyPr/>
                    <a:lstStyle/>
                    <a:p>
                      <a:endParaRPr/>
                    </a:p>
                  </a:txBody>
                  <a:tcPr marL="0" marR="0" marT="0" marB="0"/>
                </a:tc>
                <a:tc rowSpan="2">
                  <a:txBody>
                    <a:bodyPr/>
                    <a:lstStyle/>
                    <a:p>
                      <a:pPr marL="306070" marR="76200" algn="ctr">
                        <a:lnSpc>
                          <a:spcPct val="100000"/>
                        </a:lnSpc>
                        <a:spcBef>
                          <a:spcPts val="1040"/>
                        </a:spcBef>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經費執行原</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則</a:t>
                      </a:r>
                      <a:endParaRPr sz="1600">
                        <a:latin typeface="華康棒棒體W5" panose="040F0509000000000000" pitchFamily="81" charset="-120"/>
                        <a:ea typeface="華康棒棒體W5" panose="040F0509000000000000" pitchFamily="81" charset="-120"/>
                        <a:cs typeface="Microsoft JhengHei"/>
                      </a:endParaRPr>
                    </a:p>
                  </a:txBody>
                  <a:tcPr marL="0" marR="0" marT="13208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30859C"/>
                    </a:solidFill>
                  </a:tcPr>
                </a:tc>
                <a:extLst>
                  <a:ext uri="{0D108BD9-81ED-4DB2-BD59-A6C34878D82A}">
                    <a16:rowId xmlns:a16="http://schemas.microsoft.com/office/drawing/2014/main" val="10000"/>
                  </a:ext>
                </a:extLst>
              </a:tr>
              <a:tr h="251309">
                <a:tc vMerge="1">
                  <a:txBody>
                    <a:bodyPr/>
                    <a:lstStyle/>
                    <a:p>
                      <a:endParaRPr/>
                    </a:p>
                  </a:txBody>
                  <a:tcPr marL="0" marR="0" marT="10160" marB="0">
                    <a:lnL w="12700">
                      <a:solidFill>
                        <a:srgbClr val="FFFFFF"/>
                      </a:solidFill>
                      <a:prstDash val="solid"/>
                    </a:lnL>
                    <a:lnR w="38100">
                      <a:solidFill>
                        <a:srgbClr val="FFFFFF"/>
                      </a:solidFill>
                      <a:prstDash val="solid"/>
                    </a:lnR>
                    <a:lnT w="12700">
                      <a:solidFill>
                        <a:srgbClr val="FFFFFF"/>
                      </a:solidFill>
                      <a:prstDash val="solid"/>
                    </a:lnT>
                    <a:lnB w="38100">
                      <a:solidFill>
                        <a:srgbClr val="FFFFFF"/>
                      </a:solidFill>
                      <a:prstDash val="solid"/>
                    </a:lnB>
                    <a:solidFill>
                      <a:srgbClr val="F79546"/>
                    </a:solidFill>
                  </a:tcPr>
                </a:tc>
                <a:tc>
                  <a:txBody>
                    <a:bodyPr/>
                    <a:lstStyle/>
                    <a:p>
                      <a:pPr marL="76835">
                        <a:lnSpc>
                          <a:spcPct val="100000"/>
                        </a:lnSpc>
                        <a:spcBef>
                          <a:spcPts val="15"/>
                        </a:spcBef>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機票</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費</a:t>
                      </a:r>
                      <a:endParaRPr sz="1600" dirty="0">
                        <a:latin typeface="華康棒棒體W5" panose="040F0509000000000000" pitchFamily="81" charset="-120"/>
                        <a:ea typeface="華康棒棒體W5" panose="040F0509000000000000" pitchFamily="81" charset="-120"/>
                        <a:cs typeface="Microsoft JhengHei"/>
                      </a:endParaRPr>
                    </a:p>
                  </a:txBody>
                  <a:tcPr marL="0" marR="0" marT="1905" marB="0">
                    <a:lnL w="381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F79546"/>
                    </a:solidFill>
                  </a:tcPr>
                </a:tc>
                <a:tc>
                  <a:txBody>
                    <a:bodyPr/>
                    <a:lstStyle/>
                    <a:p>
                      <a:pPr marL="306070" algn="ctr">
                        <a:lnSpc>
                          <a:spcPct val="100000"/>
                        </a:lnSpc>
                        <a:spcBef>
                          <a:spcPts val="15"/>
                        </a:spcBef>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生活</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費</a:t>
                      </a:r>
                      <a:endParaRPr sz="1600">
                        <a:latin typeface="華康棒棒體W5" panose="040F0509000000000000" pitchFamily="81" charset="-120"/>
                        <a:ea typeface="華康棒棒體W5" panose="040F0509000000000000" pitchFamily="81" charset="-120"/>
                        <a:cs typeface="Microsoft JhengHei"/>
                      </a:endParaRPr>
                    </a:p>
                  </a:txBody>
                  <a:tcPr marL="0" marR="0" marT="1905" marB="0">
                    <a:lnL w="12700">
                      <a:solidFill>
                        <a:srgbClr val="FFFFFF"/>
                      </a:solidFill>
                      <a:prstDash val="solid"/>
                    </a:lnL>
                    <a:lnR w="38100">
                      <a:solidFill>
                        <a:srgbClr val="FFFFFF"/>
                      </a:solidFill>
                      <a:prstDash val="solid"/>
                    </a:lnR>
                    <a:lnT w="38100">
                      <a:solidFill>
                        <a:srgbClr val="FFFFFF"/>
                      </a:solidFill>
                      <a:prstDash val="solid"/>
                    </a:lnT>
                    <a:lnB w="12700">
                      <a:solidFill>
                        <a:srgbClr val="FFFFFF"/>
                      </a:solidFill>
                      <a:prstDash val="solid"/>
                    </a:lnB>
                    <a:solidFill>
                      <a:srgbClr val="F79546"/>
                    </a:solidFill>
                  </a:tcPr>
                </a:tc>
                <a:tc vMerge="1">
                  <a:txBody>
                    <a:bodyPr/>
                    <a:lstStyle/>
                    <a:p>
                      <a:endParaRPr/>
                    </a:p>
                  </a:txBody>
                  <a:tcPr marL="0" marR="0" marT="132080" marB="0">
                    <a:lnL w="381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30859C"/>
                    </a:solidFill>
                  </a:tcPr>
                </a:tc>
                <a:extLst>
                  <a:ext uri="{0D108BD9-81ED-4DB2-BD59-A6C34878D82A}">
                    <a16:rowId xmlns:a16="http://schemas.microsoft.com/office/drawing/2014/main" val="10001"/>
                  </a:ext>
                </a:extLst>
              </a:tr>
              <a:tr h="4609110">
                <a:tc>
                  <a:txBody>
                    <a:bodyPr/>
                    <a:lstStyle/>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marL="39370" marR="104775" algn="just">
                        <a:lnSpc>
                          <a:spcPts val="1800"/>
                        </a:lnSpc>
                        <a:spcBef>
                          <a:spcPts val="1505"/>
                        </a:spcBef>
                      </a:pPr>
                      <a:r>
                        <a:rPr sz="1800" b="1" spc="-50" dirty="0">
                          <a:solidFill>
                            <a:srgbClr val="FFFFFF"/>
                          </a:solidFill>
                          <a:latin typeface="華康棒棒體W5" panose="040F0509000000000000" pitchFamily="81" charset="-120"/>
                          <a:ea typeface="華康棒棒體W5" panose="040F0509000000000000" pitchFamily="81" charset="-120"/>
                          <a:cs typeface="Microsoft JhengHei"/>
                        </a:rPr>
                        <a:t>選送生</a:t>
                      </a:r>
                      <a:endParaRPr sz="1800" dirty="0">
                        <a:latin typeface="華康棒棒體W5" panose="040F0509000000000000" pitchFamily="81" charset="-120"/>
                        <a:ea typeface="華康棒棒體W5" panose="040F0509000000000000" pitchFamily="81" charset="-120"/>
                        <a:cs typeface="Microsoft JhengHe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cap="flat" cmpd="sng" algn="ctr">
                      <a:solidFill>
                        <a:srgbClr val="FFFFFF"/>
                      </a:solidFill>
                      <a:prstDash val="solid"/>
                      <a:round/>
                      <a:headEnd type="none" w="med" len="med"/>
                      <a:tailEnd type="none" w="med" len="med"/>
                    </a:lnB>
                    <a:solidFill>
                      <a:srgbClr val="F79546"/>
                    </a:solidFill>
                  </a:tcPr>
                </a:tc>
                <a:tc>
                  <a:txBody>
                    <a:bodyPr/>
                    <a:lstStyle/>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marL="76200" marR="69215" algn="just">
                        <a:lnSpc>
                          <a:spcPct val="100000"/>
                        </a:lnSpc>
                        <a:spcBef>
                          <a:spcPts val="1730"/>
                        </a:spcBef>
                      </a:pPr>
                      <a:r>
                        <a:rPr sz="1600" spc="-25" dirty="0">
                          <a:latin typeface="華康棒棒體W5" panose="040F0509000000000000" pitchFamily="81" charset="-120"/>
                          <a:ea typeface="華康棒棒體W5" panose="040F0509000000000000" pitchFamily="81" charset="-120"/>
                          <a:cs typeface="Microsoft JhengHei"/>
                        </a:rPr>
                        <a:t>僅能</a:t>
                      </a:r>
                      <a:r>
                        <a:rPr sz="1600" spc="-50" dirty="0">
                          <a:latin typeface="華康棒棒體W5" panose="040F0509000000000000" pitchFamily="81" charset="-120"/>
                          <a:ea typeface="華康棒棒體W5" panose="040F0509000000000000" pitchFamily="81" charset="-120"/>
                          <a:cs typeface="Microsoft JhengHei"/>
                        </a:rPr>
                        <a:t>編</a:t>
                      </a:r>
                      <a:r>
                        <a:rPr sz="1600" spc="-30" dirty="0">
                          <a:latin typeface="華康棒棒體W5" panose="040F0509000000000000" pitchFamily="81" charset="-120"/>
                          <a:ea typeface="華康棒棒體W5" panose="040F0509000000000000" pitchFamily="81" charset="-120"/>
                          <a:cs typeface="Microsoft JhengHei"/>
                        </a:rPr>
                        <a:t>列一</a:t>
                      </a:r>
                      <a:r>
                        <a:rPr sz="1600" spc="-50" dirty="0">
                          <a:latin typeface="華康棒棒體W5" panose="040F0509000000000000" pitchFamily="81" charset="-120"/>
                          <a:ea typeface="華康棒棒體W5" panose="040F0509000000000000" pitchFamily="81" charset="-120"/>
                          <a:cs typeface="Microsoft JhengHei"/>
                        </a:rPr>
                        <a:t>趟</a:t>
                      </a:r>
                      <a:r>
                        <a:rPr sz="1600" spc="-25" dirty="0">
                          <a:latin typeface="華康棒棒體W5" panose="040F0509000000000000" pitchFamily="81" charset="-120"/>
                          <a:ea typeface="華康棒棒體W5" panose="040F0509000000000000" pitchFamily="81" charset="-120"/>
                          <a:cs typeface="Microsoft JhengHei"/>
                        </a:rPr>
                        <a:t>國際</a:t>
                      </a:r>
                      <a:r>
                        <a:rPr sz="1600" spc="-50" dirty="0">
                          <a:latin typeface="華康棒棒體W5" panose="040F0509000000000000" pitchFamily="81" charset="-120"/>
                          <a:ea typeface="華康棒棒體W5" panose="040F0509000000000000" pitchFamily="81" charset="-120"/>
                          <a:cs typeface="Microsoft JhengHei"/>
                        </a:rPr>
                        <a:t>來</a:t>
                      </a:r>
                      <a:r>
                        <a:rPr sz="1600" spc="-25" dirty="0">
                          <a:latin typeface="華康棒棒體W5" panose="040F0509000000000000" pitchFamily="81" charset="-120"/>
                          <a:ea typeface="華康棒棒體W5" panose="040F0509000000000000" pitchFamily="81" charset="-120"/>
                          <a:cs typeface="Microsoft JhengHei"/>
                        </a:rPr>
                        <a:t>回經</a:t>
                      </a:r>
                      <a:r>
                        <a:rPr sz="1600" spc="-50" dirty="0">
                          <a:latin typeface="華康棒棒體W5" panose="040F0509000000000000" pitchFamily="81" charset="-120"/>
                          <a:ea typeface="華康棒棒體W5" panose="040F0509000000000000" pitchFamily="81" charset="-120"/>
                          <a:cs typeface="Microsoft JhengHei"/>
                        </a:rPr>
                        <a:t>濟</a:t>
                      </a:r>
                      <a:r>
                        <a:rPr sz="1600" spc="-25" dirty="0">
                          <a:latin typeface="華康棒棒體W5" panose="040F0509000000000000" pitchFamily="81" charset="-120"/>
                          <a:ea typeface="華康棒棒體W5" panose="040F0509000000000000" pitchFamily="81" charset="-120"/>
                          <a:cs typeface="Microsoft JhengHei"/>
                        </a:rPr>
                        <a:t>艙機</a:t>
                      </a:r>
                      <a:r>
                        <a:rPr sz="1600" spc="-50" dirty="0">
                          <a:latin typeface="華康棒棒體W5" panose="040F0509000000000000" pitchFamily="81" charset="-120"/>
                          <a:ea typeface="華康棒棒體W5" panose="040F0509000000000000" pitchFamily="81" charset="-120"/>
                          <a:cs typeface="Microsoft JhengHei"/>
                        </a:rPr>
                        <a:t>票</a:t>
                      </a:r>
                      <a:endParaRPr sz="1600" dirty="0">
                        <a:latin typeface="華康棒棒體W5" panose="040F0509000000000000" pitchFamily="81" charset="-120"/>
                        <a:ea typeface="華康棒棒體W5" panose="040F0509000000000000" pitchFamily="81" charset="-120"/>
                        <a:cs typeface="Microsoft JhengHe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FCEEE9"/>
                    </a:solidFill>
                  </a:tcPr>
                </a:tc>
                <a:tc>
                  <a:txBody>
                    <a:bodyPr/>
                    <a:lstStyle/>
                    <a:p>
                      <a:pPr>
                        <a:lnSpc>
                          <a:spcPct val="100000"/>
                        </a:lnSpc>
                      </a:pPr>
                      <a:endParaRPr sz="2150" dirty="0">
                        <a:latin typeface="華康棒棒體W5" panose="040F0509000000000000" pitchFamily="81" charset="-120"/>
                        <a:ea typeface="華康棒棒體W5" panose="040F0509000000000000" pitchFamily="81" charset="-120"/>
                        <a:cs typeface="Times New Roman"/>
                      </a:endParaRPr>
                    </a:p>
                    <a:p>
                      <a:pPr marL="367665" marR="4445" indent="-342900">
                        <a:lnSpc>
                          <a:spcPct val="100000"/>
                        </a:lnSpc>
                        <a:spcBef>
                          <a:spcPts val="5"/>
                        </a:spcBef>
                        <a:buAutoNum type="arabicPeriod"/>
                        <a:tabLst>
                          <a:tab pos="367665" algn="l"/>
                          <a:tab pos="368300" algn="l"/>
                        </a:tabLst>
                      </a:pPr>
                      <a:r>
                        <a:rPr lang="zh-TW" altLang="en-US" sz="1600" b="1" kern="1200" dirty="0">
                          <a:solidFill>
                            <a:srgbClr val="0000FF"/>
                          </a:solidFill>
                          <a:latin typeface="華康棒棒體W5" panose="040F0509000000000000" pitchFamily="81" charset="-120"/>
                          <a:ea typeface="華康棒棒體W5" panose="040F0509000000000000" pitchFamily="81" charset="-120"/>
                          <a:cs typeface="Microsoft JhengHei"/>
                        </a:rPr>
                        <a:t>計算基準：</a:t>
                      </a:r>
                      <a:r>
                        <a:rPr sz="1800" spc="-10" dirty="0">
                          <a:latin typeface="華康棒棒體W5" panose="040F0509000000000000" pitchFamily="81" charset="-120"/>
                          <a:ea typeface="華康棒棒體W5" panose="040F0509000000000000" pitchFamily="81" charset="-120"/>
                          <a:cs typeface="Microsoft JhengHei"/>
                        </a:rPr>
                        <a:t>請</a:t>
                      </a:r>
                      <a:r>
                        <a:rPr lang="zh-TW" altLang="en-US" sz="1800" spc="-10" dirty="0">
                          <a:latin typeface="華康棒棒體W5" panose="040F0509000000000000" pitchFamily="81" charset="-120"/>
                          <a:ea typeface="華康棒棒體W5" panose="040F0509000000000000" pitchFamily="81" charset="-120"/>
                          <a:cs typeface="Microsoft JhengHei"/>
                        </a:rPr>
                        <a:t>參考「</a:t>
                      </a:r>
                      <a:r>
                        <a:rPr lang="zh-TW" altLang="zh-TW" sz="1800" kern="1200" dirty="0">
                          <a:solidFill>
                            <a:schemeClr val="tx1"/>
                          </a:solidFill>
                          <a:effectLst/>
                          <a:latin typeface="華康棒棒體W5" panose="040F0509000000000000" pitchFamily="81" charset="-120"/>
                          <a:ea typeface="華康棒棒體W5" panose="040F0509000000000000" pitchFamily="81" charset="-120"/>
                          <a:cs typeface="+mn-cs"/>
                        </a:rPr>
                        <a:t>教育部公費留學生請領公費項目及支給數額一覽表</a:t>
                      </a:r>
                      <a:r>
                        <a:rPr lang="zh-TW" altLang="en-US" sz="1800" kern="1200" dirty="0">
                          <a:solidFill>
                            <a:schemeClr val="tx1"/>
                          </a:solidFill>
                          <a:effectLst/>
                          <a:latin typeface="華康棒棒體W5" panose="040F0509000000000000" pitchFamily="81" charset="-120"/>
                          <a:ea typeface="華康棒棒體W5" panose="040F0509000000000000" pitchFamily="81" charset="-120"/>
                          <a:cs typeface="+mn-cs"/>
                        </a:rPr>
                        <a:t>」。</a:t>
                      </a:r>
                      <a:endParaRPr lang="en-US" altLang="zh-TW" sz="1800" kern="1200" dirty="0">
                        <a:solidFill>
                          <a:schemeClr val="tx1"/>
                        </a:solidFill>
                        <a:effectLst/>
                        <a:latin typeface="華康棒棒體W5" panose="040F0509000000000000" pitchFamily="81" charset="-120"/>
                        <a:ea typeface="華康棒棒體W5" panose="040F0509000000000000" pitchFamily="81" charset="-120"/>
                        <a:cs typeface="+mn-cs"/>
                      </a:endParaRPr>
                    </a:p>
                    <a:p>
                      <a:pPr marL="367665" marR="4445" indent="-342900">
                        <a:lnSpc>
                          <a:spcPct val="100000"/>
                        </a:lnSpc>
                        <a:spcBef>
                          <a:spcPts val="5"/>
                        </a:spcBef>
                        <a:buAutoNum type="arabicPeriod"/>
                        <a:tabLst>
                          <a:tab pos="367665" algn="l"/>
                          <a:tab pos="368300" algn="l"/>
                        </a:tabLst>
                      </a:pPr>
                      <a:endParaRPr lang="en-US" altLang="zh-TW" sz="1800" kern="1200" dirty="0">
                        <a:solidFill>
                          <a:schemeClr val="tx1"/>
                        </a:solidFill>
                        <a:effectLst/>
                        <a:latin typeface="華康棒棒體W5" panose="040F0509000000000000" pitchFamily="81" charset="-120"/>
                        <a:ea typeface="華康棒棒體W5" panose="040F0509000000000000" pitchFamily="81" charset="-120"/>
                        <a:cs typeface="+mn-cs"/>
                      </a:endParaRPr>
                    </a:p>
                    <a:p>
                      <a:pPr marL="367665" marR="4445" indent="-342900">
                        <a:lnSpc>
                          <a:spcPct val="100000"/>
                        </a:lnSpc>
                        <a:spcBef>
                          <a:spcPts val="5"/>
                        </a:spcBef>
                        <a:buAutoNum type="arabicPeriod"/>
                        <a:tabLst>
                          <a:tab pos="367665" algn="l"/>
                          <a:tab pos="368300" algn="l"/>
                        </a:tabLst>
                      </a:pPr>
                      <a:r>
                        <a:rPr lang="zh-TW" altLang="en-US" sz="1600" b="1" kern="1200" dirty="0">
                          <a:solidFill>
                            <a:srgbClr val="0000FF"/>
                          </a:solidFill>
                          <a:latin typeface="華康棒棒體W5" panose="040F0509000000000000" pitchFamily="81" charset="-120"/>
                          <a:ea typeface="華康棒棒體W5" panose="040F0509000000000000" pitchFamily="81" charset="-120"/>
                          <a:cs typeface="Microsoft JhengHei"/>
                        </a:rPr>
                        <a:t>可申請之天數：</a:t>
                      </a:r>
                      <a:r>
                        <a:rPr lang="zh-TW" altLang="en-US" sz="1800" kern="1200" dirty="0">
                          <a:solidFill>
                            <a:srgbClr val="7030A0"/>
                          </a:solidFill>
                          <a:effectLst/>
                          <a:latin typeface="華康棒棒體W5" panose="040F0509000000000000" pitchFamily="81" charset="-120"/>
                          <a:ea typeface="華康棒棒體W5" panose="040F0509000000000000" pitchFamily="81" charset="-120"/>
                          <a:cs typeface="+mn-cs"/>
                        </a:rPr>
                        <a:t>依實習天數計，實際補助天數以教育部核定為准。</a:t>
                      </a:r>
                      <a:r>
                        <a:rPr lang="zh-TW" altLang="en-US" sz="1600" b="0" kern="1200" dirty="0">
                          <a:solidFill>
                            <a:schemeClr val="tx1"/>
                          </a:solidFill>
                          <a:effectLst/>
                          <a:latin typeface="華康棒棒體W5" panose="040F0509000000000000" pitchFamily="81" charset="-120"/>
                          <a:ea typeface="華康棒棒體W5" panose="040F0509000000000000" pitchFamily="81" charset="-120"/>
                          <a:cs typeface="+mn-cs"/>
                        </a:rPr>
                        <a:t>選送生於國外實習機構實習期間，應至少連續</a:t>
                      </a:r>
                      <a:r>
                        <a:rPr lang="en-US" altLang="zh-TW" sz="1600" b="0" kern="1200" dirty="0">
                          <a:solidFill>
                            <a:schemeClr val="tx1"/>
                          </a:solidFill>
                          <a:effectLst/>
                          <a:latin typeface="華康棒棒體W5" panose="040F0509000000000000" pitchFamily="81" charset="-120"/>
                          <a:ea typeface="華康棒棒體W5" panose="040F0509000000000000" pitchFamily="81" charset="-120"/>
                          <a:cs typeface="+mn-cs"/>
                        </a:rPr>
                        <a:t>30</a:t>
                      </a:r>
                      <a:r>
                        <a:rPr lang="zh-TW" altLang="en-US" sz="1600" b="0" kern="1200" dirty="0">
                          <a:solidFill>
                            <a:schemeClr val="tx1"/>
                          </a:solidFill>
                          <a:effectLst/>
                          <a:latin typeface="華康棒棒體W5" panose="040F0509000000000000" pitchFamily="81" charset="-120"/>
                          <a:ea typeface="華康棒棒體W5" panose="040F0509000000000000" pitchFamily="81" charset="-120"/>
                          <a:cs typeface="+mn-cs"/>
                        </a:rPr>
                        <a:t>日（不包括來回途程交通時日），</a:t>
                      </a:r>
                      <a:r>
                        <a:rPr lang="zh-TW" altLang="en-US" sz="1600" b="0" kern="1200" dirty="0">
                          <a:solidFill>
                            <a:srgbClr val="FF0000"/>
                          </a:solidFill>
                          <a:effectLst/>
                          <a:latin typeface="華康棒棒體W5" panose="040F0509000000000000" pitchFamily="81" charset="-120"/>
                          <a:ea typeface="華康棒棒體W5" panose="040F0509000000000000" pitchFamily="81" charset="-120"/>
                          <a:cs typeface="+mn-cs"/>
                        </a:rPr>
                        <a:t>至多補助期限以一學年為限。</a:t>
                      </a:r>
                      <a:r>
                        <a:rPr lang="zh-TW" altLang="en-US" sz="1600" b="0" kern="1200" dirty="0">
                          <a:solidFill>
                            <a:schemeClr val="tx1"/>
                          </a:solidFill>
                          <a:effectLst/>
                          <a:latin typeface="華康棒棒體W5" panose="040F0509000000000000" pitchFamily="81" charset="-120"/>
                          <a:ea typeface="華康棒棒體W5" panose="040F0509000000000000" pitchFamily="81" charset="-120"/>
                          <a:cs typeface="+mn-cs"/>
                        </a:rPr>
                        <a:t>但赴印尼實習者，於國外實習機構實習期間，應至少連續</a:t>
                      </a:r>
                      <a:r>
                        <a:rPr lang="en-US" altLang="zh-TW" sz="1600" b="0" kern="1200" dirty="0">
                          <a:solidFill>
                            <a:schemeClr val="tx1"/>
                          </a:solidFill>
                          <a:effectLst/>
                          <a:latin typeface="華康棒棒體W5" panose="040F0509000000000000" pitchFamily="81" charset="-120"/>
                          <a:ea typeface="華康棒棒體W5" panose="040F0509000000000000" pitchFamily="81" charset="-120"/>
                          <a:cs typeface="+mn-cs"/>
                        </a:rPr>
                        <a:t>25</a:t>
                      </a:r>
                      <a:r>
                        <a:rPr lang="zh-TW" altLang="en-US" sz="1600" b="0" kern="1200" dirty="0">
                          <a:solidFill>
                            <a:schemeClr val="tx1"/>
                          </a:solidFill>
                          <a:effectLst/>
                          <a:latin typeface="華康棒棒體W5" panose="040F0509000000000000" pitchFamily="81" charset="-120"/>
                          <a:ea typeface="華康棒棒體W5" panose="040F0509000000000000" pitchFamily="81" charset="-120"/>
                          <a:cs typeface="+mn-cs"/>
                        </a:rPr>
                        <a:t>日（不包括來回途程交通時日）。</a:t>
                      </a:r>
                      <a:endParaRPr lang="en-US" altLang="zh-TW" sz="1600" b="0" kern="1200" dirty="0">
                        <a:solidFill>
                          <a:schemeClr val="tx1"/>
                        </a:solidFill>
                        <a:effectLst/>
                        <a:latin typeface="華康棒棒體W5" panose="040F0509000000000000" pitchFamily="81" charset="-120"/>
                        <a:ea typeface="華康棒棒體W5" panose="040F0509000000000000" pitchFamily="81" charset="-120"/>
                        <a:cs typeface="+mn-cs"/>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solidFill>
                      <a:srgbClr val="FCEEE9"/>
                    </a:solidFill>
                  </a:tcPr>
                </a:tc>
                <a:tc>
                  <a:txBody>
                    <a:bodyPr/>
                    <a:lstStyle/>
                    <a:p>
                      <a:pPr marL="386715" marR="76200" indent="-361950">
                        <a:lnSpc>
                          <a:spcPts val="2115"/>
                        </a:lnSpc>
                        <a:buAutoNum type="arabicPeriod"/>
                        <a:tabLst>
                          <a:tab pos="386715" algn="l"/>
                          <a:tab pos="387350" algn="l"/>
                        </a:tabLst>
                      </a:pPr>
                      <a:r>
                        <a:rPr sz="1800" b="1" spc="-10" dirty="0">
                          <a:latin typeface="華康棒棒體W5" panose="040F0509000000000000" pitchFamily="81" charset="-120"/>
                          <a:ea typeface="華康棒棒體W5" panose="040F0509000000000000" pitchFamily="81" charset="-120"/>
                          <a:cs typeface="Microsoft JhengHei"/>
                        </a:rPr>
                        <a:t>教育部核定方式：</a:t>
                      </a:r>
                      <a:endParaRPr sz="1800" dirty="0">
                        <a:latin typeface="華康棒棒體W5" panose="040F0509000000000000" pitchFamily="81" charset="-120"/>
                        <a:ea typeface="華康棒棒體W5" panose="040F0509000000000000" pitchFamily="81" charset="-120"/>
                        <a:cs typeface="Microsoft JhengHei"/>
                      </a:endParaRPr>
                    </a:p>
                    <a:p>
                      <a:pPr marL="386715" lvl="1" indent="-184785">
                        <a:lnSpc>
                          <a:spcPct val="100000"/>
                        </a:lnSpc>
                        <a:spcBef>
                          <a:spcPts val="595"/>
                        </a:spcBef>
                        <a:buFont typeface="Arial"/>
                        <a:buChar char="•"/>
                        <a:tabLst>
                          <a:tab pos="387350" algn="l"/>
                        </a:tabLst>
                      </a:pPr>
                      <a:r>
                        <a:rPr sz="1600" b="1" spc="-25" dirty="0" err="1">
                          <a:latin typeface="華康棒棒體W5" panose="040F0509000000000000" pitchFamily="81" charset="-120"/>
                          <a:ea typeface="華康棒棒體W5" panose="040F0509000000000000" pitchFamily="81" charset="-120"/>
                          <a:cs typeface="Microsoft JhengHei"/>
                        </a:rPr>
                        <a:t>學海築</a:t>
                      </a:r>
                      <a:r>
                        <a:rPr sz="1600" b="1" spc="-10" dirty="0" err="1">
                          <a:latin typeface="華康棒棒體W5" panose="040F0509000000000000" pitchFamily="81" charset="-120"/>
                          <a:ea typeface="華康棒棒體W5" panose="040F0509000000000000" pitchFamily="81" charset="-120"/>
                          <a:cs typeface="Microsoft JhengHei"/>
                        </a:rPr>
                        <a:t>夢</a:t>
                      </a:r>
                      <a:r>
                        <a:rPr sz="1600" spc="-25" dirty="0" err="1">
                          <a:latin typeface="華康棒棒體W5" panose="040F0509000000000000" pitchFamily="81" charset="-120"/>
                          <a:ea typeface="華康棒棒體W5" panose="040F0509000000000000" pitchFamily="81" charset="-120"/>
                          <a:cs typeface="Microsoft JhengHei"/>
                        </a:rPr>
                        <a:t>：教</a:t>
                      </a:r>
                      <a:r>
                        <a:rPr sz="1600" spc="-10" dirty="0" err="1">
                          <a:latin typeface="華康棒棒體W5" panose="040F0509000000000000" pitchFamily="81" charset="-120"/>
                          <a:ea typeface="華康棒棒體W5" panose="040F0509000000000000" pitchFamily="81" charset="-120"/>
                          <a:cs typeface="Microsoft JhengHei"/>
                        </a:rPr>
                        <a:t>育</a:t>
                      </a:r>
                      <a:r>
                        <a:rPr sz="1600" spc="-25" dirty="0" err="1">
                          <a:latin typeface="華康棒棒體W5" panose="040F0509000000000000" pitchFamily="81" charset="-120"/>
                          <a:ea typeface="華康棒棒體W5" panose="040F0509000000000000" pitchFamily="81" charset="-120"/>
                          <a:cs typeface="Microsoft JhengHei"/>
                        </a:rPr>
                        <a:t>部以</a:t>
                      </a:r>
                      <a:r>
                        <a:rPr sz="1600" b="1" spc="-25" dirty="0" err="1">
                          <a:solidFill>
                            <a:srgbClr val="C00000"/>
                          </a:solidFill>
                          <a:latin typeface="華康棒棒體W5" panose="040F0509000000000000" pitchFamily="81" charset="-120"/>
                          <a:ea typeface="華康棒棒體W5" panose="040F0509000000000000" pitchFamily="81" charset="-120"/>
                          <a:cs typeface="Microsoft JhengHei"/>
                        </a:rPr>
                        <a:t>「校」</a:t>
                      </a:r>
                      <a:r>
                        <a:rPr sz="1600" spc="-20" dirty="0" err="1">
                          <a:latin typeface="華康棒棒體W5" panose="040F0509000000000000" pitchFamily="81" charset="-120"/>
                          <a:ea typeface="華康棒棒體W5" panose="040F0509000000000000" pitchFamily="81" charset="-120"/>
                          <a:cs typeface="Microsoft JhengHei"/>
                        </a:rPr>
                        <a:t>為單</a:t>
                      </a:r>
                      <a:r>
                        <a:rPr sz="1600" spc="-25" dirty="0" err="1">
                          <a:latin typeface="華康棒棒體W5" panose="040F0509000000000000" pitchFamily="81" charset="-120"/>
                          <a:ea typeface="華康棒棒體W5" panose="040F0509000000000000" pitchFamily="81" charset="-120"/>
                          <a:cs typeface="Microsoft JhengHei"/>
                        </a:rPr>
                        <a:t>位核定</a:t>
                      </a:r>
                      <a:r>
                        <a:rPr sz="1600" spc="-10" dirty="0" err="1">
                          <a:latin typeface="華康棒棒體W5" panose="040F0509000000000000" pitchFamily="81" charset="-120"/>
                          <a:ea typeface="華康棒棒體W5" panose="040F0509000000000000" pitchFamily="81" charset="-120"/>
                          <a:cs typeface="Microsoft JhengHei"/>
                        </a:rPr>
                        <a:t>總</a:t>
                      </a:r>
                      <a:r>
                        <a:rPr sz="1600" spc="-25" dirty="0" err="1">
                          <a:latin typeface="華康棒棒體W5" panose="040F0509000000000000" pitchFamily="81" charset="-120"/>
                          <a:ea typeface="華康棒棒體W5" panose="040F0509000000000000" pitchFamily="81" charset="-120"/>
                          <a:cs typeface="Microsoft JhengHei"/>
                        </a:rPr>
                        <a:t>經費</a:t>
                      </a:r>
                      <a:r>
                        <a:rPr sz="1600" spc="-50" dirty="0" err="1">
                          <a:latin typeface="華康棒棒體W5" panose="040F0509000000000000" pitchFamily="81" charset="-120"/>
                          <a:ea typeface="華康棒棒體W5" panose="040F0509000000000000" pitchFamily="81" charset="-120"/>
                          <a:cs typeface="Microsoft JhengHei"/>
                        </a:rPr>
                        <a:t>，</a:t>
                      </a:r>
                      <a:r>
                        <a:rPr sz="1600" spc="-25" dirty="0" err="1">
                          <a:latin typeface="華康棒棒體W5" panose="040F0509000000000000" pitchFamily="81" charset="-120"/>
                          <a:ea typeface="華康棒棒體W5" panose="040F0509000000000000" pitchFamily="81" charset="-120"/>
                          <a:cs typeface="Microsoft JhengHei"/>
                        </a:rPr>
                        <a:t>依教育部實際核</a:t>
                      </a:r>
                      <a:r>
                        <a:rPr sz="1600" spc="-10" dirty="0" err="1">
                          <a:latin typeface="華康棒棒體W5" panose="040F0509000000000000" pitchFamily="81" charset="-120"/>
                          <a:ea typeface="華康棒棒體W5" panose="040F0509000000000000" pitchFamily="81" charset="-120"/>
                          <a:cs typeface="Microsoft JhengHei"/>
                        </a:rPr>
                        <a:t>定</a:t>
                      </a:r>
                      <a:r>
                        <a:rPr sz="1600" spc="-25" dirty="0" err="1">
                          <a:latin typeface="華康棒棒體W5" panose="040F0509000000000000" pitchFamily="81" charset="-120"/>
                          <a:ea typeface="華康棒棒體W5" panose="040F0509000000000000" pitchFamily="81" charset="-120"/>
                          <a:cs typeface="Microsoft JhengHei"/>
                        </a:rPr>
                        <a:t>經費</a:t>
                      </a:r>
                      <a:r>
                        <a:rPr sz="1600" spc="-30" dirty="0" err="1">
                          <a:latin typeface="華康棒棒體W5" panose="040F0509000000000000" pitchFamily="81" charset="-120"/>
                          <a:ea typeface="華康棒棒體W5" panose="040F0509000000000000" pitchFamily="81" charset="-120"/>
                          <a:cs typeface="Microsoft JhengHei"/>
                        </a:rPr>
                        <a:t>總額</a:t>
                      </a:r>
                      <a:r>
                        <a:rPr lang="zh-TW" altLang="en-US" sz="1600" spc="-30" dirty="0">
                          <a:latin typeface="華康棒棒體W5" panose="040F0509000000000000" pitchFamily="81" charset="-120"/>
                          <a:ea typeface="華康棒棒體W5" panose="040F0509000000000000" pitchFamily="81" charset="-120"/>
                          <a:cs typeface="Microsoft JhengHei"/>
                        </a:rPr>
                        <a:t>及本校甄選標準積分</a:t>
                      </a:r>
                      <a:r>
                        <a:rPr sz="1600" spc="-25" dirty="0" err="1">
                          <a:latin typeface="華康棒棒體W5" panose="040F0509000000000000" pitchFamily="81" charset="-120"/>
                          <a:ea typeface="華康棒棒體W5" panose="040F0509000000000000" pitchFamily="81" charset="-120"/>
                          <a:cs typeface="Microsoft JhengHei"/>
                        </a:rPr>
                        <a:t>之比例調整各案經</a:t>
                      </a:r>
                      <a:r>
                        <a:rPr sz="1600" spc="-50" dirty="0" err="1">
                          <a:latin typeface="華康棒棒體W5" panose="040F0509000000000000" pitchFamily="81" charset="-120"/>
                          <a:ea typeface="華康棒棒體W5" panose="040F0509000000000000" pitchFamily="81" charset="-120"/>
                          <a:cs typeface="Microsoft JhengHei"/>
                        </a:rPr>
                        <a:t>費</a:t>
                      </a:r>
                      <a:r>
                        <a:rPr lang="zh-TW" altLang="en-US" sz="1600" spc="-50" dirty="0">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a:p>
                      <a:pPr marL="386715" marR="76200" lvl="1" indent="-185420">
                        <a:lnSpc>
                          <a:spcPct val="100000"/>
                        </a:lnSpc>
                        <a:spcBef>
                          <a:spcPts val="600"/>
                        </a:spcBef>
                        <a:buFont typeface="Arial"/>
                        <a:buChar char="•"/>
                        <a:tabLst>
                          <a:tab pos="387350" algn="l"/>
                        </a:tabLst>
                      </a:pPr>
                      <a:r>
                        <a:rPr sz="1600" b="1" spc="-30" dirty="0" err="1">
                          <a:latin typeface="華康棒棒體W5" panose="040F0509000000000000" pitchFamily="81" charset="-120"/>
                          <a:ea typeface="華康棒棒體W5" panose="040F0509000000000000" pitchFamily="81" charset="-120"/>
                          <a:cs typeface="Microsoft JhengHei"/>
                        </a:rPr>
                        <a:t>新南向學海築夢：</a:t>
                      </a:r>
                      <a:r>
                        <a:rPr sz="1600" spc="-25" dirty="0" err="1">
                          <a:latin typeface="華康棒棒體W5" panose="040F0509000000000000" pitchFamily="81" charset="-120"/>
                          <a:ea typeface="華康棒棒體W5" panose="040F0509000000000000" pitchFamily="81" charset="-120"/>
                          <a:cs typeface="Microsoft JhengHei"/>
                        </a:rPr>
                        <a:t>教育部</a:t>
                      </a:r>
                      <a:r>
                        <a:rPr sz="1600" spc="-35" dirty="0" err="1">
                          <a:latin typeface="華康棒棒體W5" panose="040F0509000000000000" pitchFamily="81" charset="-120"/>
                          <a:ea typeface="華康棒棒體W5" panose="040F0509000000000000" pitchFamily="81" charset="-120"/>
                          <a:cs typeface="Microsoft JhengHei"/>
                        </a:rPr>
                        <a:t>以</a:t>
                      </a:r>
                      <a:r>
                        <a:rPr sz="1600" b="1" spc="-30" dirty="0" err="1">
                          <a:solidFill>
                            <a:srgbClr val="C00000"/>
                          </a:solidFill>
                          <a:latin typeface="華康棒棒體W5" panose="040F0509000000000000" pitchFamily="81" charset="-120"/>
                          <a:ea typeface="華康棒棒體W5" panose="040F0509000000000000" pitchFamily="81" charset="-120"/>
                          <a:cs typeface="Microsoft JhengHei"/>
                        </a:rPr>
                        <a:t>「各案</a:t>
                      </a:r>
                      <a:r>
                        <a:rPr sz="1600" b="1" spc="-20" dirty="0" err="1">
                          <a:solidFill>
                            <a:srgbClr val="C00000"/>
                          </a:solidFill>
                          <a:latin typeface="華康棒棒體W5" panose="040F0509000000000000" pitchFamily="81" charset="-120"/>
                          <a:ea typeface="華康棒棒體W5" panose="040F0509000000000000" pitchFamily="81" charset="-120"/>
                          <a:cs typeface="Microsoft JhengHei"/>
                        </a:rPr>
                        <a:t>」</a:t>
                      </a:r>
                      <a:r>
                        <a:rPr sz="1600" spc="-25" dirty="0" err="1">
                          <a:latin typeface="華康棒棒體W5" panose="040F0509000000000000" pitchFamily="81" charset="-120"/>
                          <a:ea typeface="華康棒棒體W5" panose="040F0509000000000000" pitchFamily="81" charset="-120"/>
                          <a:cs typeface="Microsoft JhengHei"/>
                        </a:rPr>
                        <a:t>為單</a:t>
                      </a:r>
                      <a:r>
                        <a:rPr sz="1600" spc="-30" dirty="0" err="1">
                          <a:latin typeface="華康棒棒體W5" panose="040F0509000000000000" pitchFamily="81" charset="-120"/>
                          <a:ea typeface="華康棒棒體W5" panose="040F0509000000000000" pitchFamily="81" charset="-120"/>
                          <a:cs typeface="Microsoft JhengHei"/>
                        </a:rPr>
                        <a:t>位核</a:t>
                      </a:r>
                      <a:r>
                        <a:rPr sz="1600" spc="-25" dirty="0" err="1">
                          <a:latin typeface="華康棒棒體W5" panose="040F0509000000000000" pitchFamily="81" charset="-120"/>
                          <a:ea typeface="華康棒棒體W5" panose="040F0509000000000000" pitchFamily="81" charset="-120"/>
                          <a:cs typeface="Microsoft JhengHei"/>
                        </a:rPr>
                        <a:t>定經費，故依教育部核定每案經費</a:t>
                      </a:r>
                      <a:r>
                        <a:rPr sz="1600" spc="-30" dirty="0" err="1">
                          <a:latin typeface="華康棒棒體W5" panose="040F0509000000000000" pitchFamily="81" charset="-120"/>
                          <a:ea typeface="華康棒棒體W5" panose="040F0509000000000000" pitchFamily="81" charset="-120"/>
                          <a:cs typeface="Microsoft JhengHei"/>
                        </a:rPr>
                        <a:t>執行</a:t>
                      </a:r>
                      <a:r>
                        <a:rPr lang="zh-TW" altLang="en-US" sz="1600" spc="-30" dirty="0">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a:p>
                      <a:pPr marL="368300" marR="241935" indent="-343535" algn="just">
                        <a:lnSpc>
                          <a:spcPct val="100000"/>
                        </a:lnSpc>
                        <a:spcBef>
                          <a:spcPts val="605"/>
                        </a:spcBef>
                        <a:buAutoNum type="arabicPeriod" startAt="2"/>
                        <a:tabLst>
                          <a:tab pos="368935" algn="l"/>
                        </a:tabLst>
                      </a:pPr>
                      <a:r>
                        <a:rPr sz="1800" b="0" dirty="0" err="1">
                          <a:latin typeface="華康棒棒體W5" panose="040F0509000000000000" pitchFamily="81" charset="-120"/>
                          <a:ea typeface="華康棒棒體W5" panose="040F0509000000000000" pitchFamily="81" charset="-120"/>
                          <a:cs typeface="Microsoft JhengHei"/>
                        </a:rPr>
                        <a:t>經費執行原則：</a:t>
                      </a:r>
                      <a:r>
                        <a:rPr sz="1600" b="0" spc="-25" dirty="0" err="1">
                          <a:latin typeface="華康棒棒體W5" panose="040F0509000000000000" pitchFamily="81" charset="-120"/>
                          <a:ea typeface="華康棒棒體W5" panose="040F0509000000000000" pitchFamily="81" charset="-120"/>
                          <a:cs typeface="Microsoft JhengHei"/>
                        </a:rPr>
                        <a:t>僅能請款與核銷一趟國際</a:t>
                      </a:r>
                      <a:r>
                        <a:rPr sz="1600" b="0" spc="-50" dirty="0" err="1">
                          <a:latin typeface="華康棒棒體W5" panose="040F0509000000000000" pitchFamily="81" charset="-120"/>
                          <a:ea typeface="華康棒棒體W5" panose="040F0509000000000000" pitchFamily="81" charset="-120"/>
                          <a:cs typeface="Microsoft JhengHei"/>
                        </a:rPr>
                        <a:t>來</a:t>
                      </a:r>
                      <a:r>
                        <a:rPr sz="1600" b="0" spc="-25" dirty="0" err="1">
                          <a:latin typeface="華康棒棒體W5" panose="040F0509000000000000" pitchFamily="81" charset="-120"/>
                          <a:ea typeface="華康棒棒體W5" panose="040F0509000000000000" pitchFamily="81" charset="-120"/>
                          <a:cs typeface="Microsoft JhengHei"/>
                        </a:rPr>
                        <a:t>回</a:t>
                      </a:r>
                      <a:r>
                        <a:rPr lang="zh-TW" altLang="en-US" sz="1600" b="0" spc="-25" dirty="0">
                          <a:latin typeface="華康棒棒體W5" panose="040F0509000000000000" pitchFamily="81" charset="-120"/>
                          <a:ea typeface="華康棒棒體W5" panose="040F0509000000000000" pitchFamily="81" charset="-120"/>
                          <a:cs typeface="Microsoft JhengHei"/>
                        </a:rPr>
                        <a:t>標準</a:t>
                      </a:r>
                      <a:r>
                        <a:rPr sz="1600" b="0" spc="-25" dirty="0" err="1">
                          <a:latin typeface="華康棒棒體W5" panose="040F0509000000000000" pitchFamily="81" charset="-120"/>
                          <a:ea typeface="華康棒棒體W5" panose="040F0509000000000000" pitchFamily="81" charset="-120"/>
                          <a:cs typeface="Microsoft JhengHei"/>
                        </a:rPr>
                        <a:t>經濟艙機票費與生活</a:t>
                      </a:r>
                      <a:r>
                        <a:rPr sz="1600" b="0" spc="-50" dirty="0" err="1">
                          <a:latin typeface="華康棒棒體W5" panose="040F0509000000000000" pitchFamily="81" charset="-120"/>
                          <a:ea typeface="華康棒棒體W5" panose="040F0509000000000000" pitchFamily="81" charset="-120"/>
                          <a:cs typeface="Microsoft JhengHei"/>
                        </a:rPr>
                        <a:t>費</a:t>
                      </a:r>
                      <a:r>
                        <a:rPr lang="zh-TW" altLang="en-US" sz="1600" b="0" spc="-50" dirty="0">
                          <a:latin typeface="華康棒棒體W5" panose="040F0509000000000000" pitchFamily="81" charset="-120"/>
                          <a:ea typeface="華康棒棒體W5" panose="040F0509000000000000" pitchFamily="81" charset="-120"/>
                          <a:cs typeface="Microsoft JhengHei"/>
                        </a:rPr>
                        <a:t>。</a:t>
                      </a:r>
                      <a:endParaRPr sz="1600" b="0" dirty="0">
                        <a:latin typeface="華康棒棒體W5" panose="040F0509000000000000" pitchFamily="81" charset="-120"/>
                        <a:ea typeface="華康棒棒體W5" panose="040F0509000000000000" pitchFamily="81" charset="-120"/>
                        <a:cs typeface="Microsoft JhengHei"/>
                      </a:endParaRPr>
                    </a:p>
                    <a:p>
                      <a:pPr marL="368300" marR="219710" indent="-343535" algn="just">
                        <a:lnSpc>
                          <a:spcPct val="100000"/>
                        </a:lnSpc>
                        <a:spcBef>
                          <a:spcPts val="595"/>
                        </a:spcBef>
                        <a:buAutoNum type="arabicPeriod" startAt="2"/>
                        <a:tabLst>
                          <a:tab pos="368935" algn="l"/>
                        </a:tabLst>
                      </a:pPr>
                      <a:r>
                        <a:rPr sz="1600" b="0" spc="-25" dirty="0" err="1">
                          <a:solidFill>
                            <a:srgbClr val="7030A0"/>
                          </a:solidFill>
                          <a:latin typeface="華康棒棒體W5" panose="040F0509000000000000" pitchFamily="81" charset="-120"/>
                          <a:ea typeface="華康棒棒體W5" panose="040F0509000000000000" pitchFamily="81" charset="-120"/>
                          <a:cs typeface="Microsoft JhengHei"/>
                        </a:rPr>
                        <a:t>每位選送生可支領總</a:t>
                      </a:r>
                      <a:r>
                        <a:rPr sz="1600" b="0" spc="-30" dirty="0" err="1">
                          <a:solidFill>
                            <a:srgbClr val="7030A0"/>
                          </a:solidFill>
                          <a:latin typeface="華康棒棒體W5" panose="040F0509000000000000" pitchFamily="81" charset="-120"/>
                          <a:ea typeface="華康棒棒體W5" panose="040F0509000000000000" pitchFamily="81" charset="-120"/>
                          <a:cs typeface="Microsoft JhengHei"/>
                        </a:rPr>
                        <a:t>額：</a:t>
                      </a:r>
                      <a:r>
                        <a:rPr sz="1600" b="0" spc="-25" dirty="0" err="1">
                          <a:solidFill>
                            <a:srgbClr val="7030A0"/>
                          </a:solidFill>
                          <a:latin typeface="華康棒棒體W5" panose="040F0509000000000000" pitchFamily="81" charset="-120"/>
                          <a:ea typeface="華康棒棒體W5" panose="040F0509000000000000" pitchFamily="81" charset="-120"/>
                          <a:cs typeface="Microsoft JhengHei"/>
                        </a:rPr>
                        <a:t>各案經</a:t>
                      </a:r>
                      <a:r>
                        <a:rPr sz="1600" b="0" spc="-10" dirty="0" err="1">
                          <a:solidFill>
                            <a:srgbClr val="7030A0"/>
                          </a:solidFill>
                          <a:latin typeface="華康棒棒體W5" panose="040F0509000000000000" pitchFamily="81" charset="-120"/>
                          <a:ea typeface="華康棒棒體W5" panose="040F0509000000000000" pitchFamily="81" charset="-120"/>
                          <a:cs typeface="Microsoft JhengHei"/>
                        </a:rPr>
                        <a:t>費</a:t>
                      </a:r>
                      <a:r>
                        <a:rPr sz="1600" b="0" spc="-25" dirty="0" err="1">
                          <a:solidFill>
                            <a:srgbClr val="7030A0"/>
                          </a:solidFill>
                          <a:latin typeface="華康棒棒體W5" panose="040F0509000000000000" pitchFamily="81" charset="-120"/>
                          <a:ea typeface="華康棒棒體W5" panose="040F0509000000000000" pitchFamily="81" charset="-120"/>
                          <a:cs typeface="Microsoft JhengHei"/>
                        </a:rPr>
                        <a:t>總額</a:t>
                      </a:r>
                      <a:r>
                        <a:rPr sz="1600" b="0" u="sng" spc="-10" dirty="0" err="1">
                          <a:solidFill>
                            <a:srgbClr val="7030A0"/>
                          </a:solidFill>
                          <a:uFill>
                            <a:solidFill>
                              <a:srgbClr val="FF0000"/>
                            </a:solidFill>
                          </a:uFill>
                          <a:latin typeface="華康棒棒體W5" panose="040F0509000000000000" pitchFamily="81" charset="-120"/>
                          <a:ea typeface="華康棒棒體W5" panose="040F0509000000000000" pitchFamily="81" charset="-120"/>
                          <a:cs typeface="Microsoft JhengHei"/>
                        </a:rPr>
                        <a:t>扣</a:t>
                      </a:r>
                      <a:r>
                        <a:rPr sz="1600" b="0" u="sng" spc="-50" dirty="0" err="1">
                          <a:solidFill>
                            <a:srgbClr val="7030A0"/>
                          </a:solidFill>
                          <a:uFill>
                            <a:solidFill>
                              <a:srgbClr val="FF0000"/>
                            </a:solidFill>
                          </a:uFill>
                          <a:latin typeface="華康棒棒體W5" panose="040F0509000000000000" pitchFamily="81" charset="-120"/>
                          <a:ea typeface="華康棒棒體W5" panose="040F0509000000000000" pitchFamily="81" charset="-120"/>
                          <a:cs typeface="Microsoft JhengHei"/>
                        </a:rPr>
                        <a:t>除</a:t>
                      </a:r>
                      <a:r>
                        <a:rPr sz="1600" b="0" spc="-30" dirty="0" err="1">
                          <a:solidFill>
                            <a:srgbClr val="7030A0"/>
                          </a:solidFill>
                          <a:latin typeface="華康棒棒體W5" panose="040F0509000000000000" pitchFamily="81" charset="-120"/>
                          <a:ea typeface="華康棒棒體W5" panose="040F0509000000000000" pitchFamily="81" charset="-120"/>
                          <a:cs typeface="Microsoft JhengHei"/>
                        </a:rPr>
                        <a:t>計畫主持人訪視差旅費後，其餘額</a:t>
                      </a:r>
                      <a:r>
                        <a:rPr sz="1600" b="0" spc="-25" dirty="0" err="1">
                          <a:solidFill>
                            <a:srgbClr val="7030A0"/>
                          </a:solidFill>
                          <a:latin typeface="華康棒棒體W5" panose="040F0509000000000000" pitchFamily="81" charset="-120"/>
                          <a:ea typeface="華康棒棒體W5" panose="040F0509000000000000" pitchFamily="81" charset="-120"/>
                          <a:cs typeface="Microsoft JhengHei"/>
                        </a:rPr>
                        <a:t>依選送生實際</a:t>
                      </a:r>
                      <a:r>
                        <a:rPr sz="1600" b="0" spc="-10" dirty="0" err="1">
                          <a:solidFill>
                            <a:srgbClr val="7030A0"/>
                          </a:solidFill>
                          <a:latin typeface="華康棒棒體W5" panose="040F0509000000000000" pitchFamily="81" charset="-120"/>
                          <a:ea typeface="華康棒棒體W5" panose="040F0509000000000000" pitchFamily="81" charset="-120"/>
                          <a:cs typeface="Microsoft JhengHei"/>
                        </a:rPr>
                        <a:t>實</a:t>
                      </a:r>
                      <a:r>
                        <a:rPr sz="1600" b="0" spc="-25" dirty="0" err="1">
                          <a:solidFill>
                            <a:srgbClr val="7030A0"/>
                          </a:solidFill>
                          <a:latin typeface="華康棒棒體W5" panose="040F0509000000000000" pitchFamily="81" charset="-120"/>
                          <a:ea typeface="華康棒棒體W5" panose="040F0509000000000000" pitchFamily="81" charset="-120"/>
                          <a:cs typeface="Microsoft JhengHei"/>
                        </a:rPr>
                        <a:t>習時</a:t>
                      </a:r>
                      <a:r>
                        <a:rPr sz="1600" b="0" spc="-30" dirty="0" err="1">
                          <a:solidFill>
                            <a:srgbClr val="7030A0"/>
                          </a:solidFill>
                          <a:latin typeface="華康棒棒體W5" panose="040F0509000000000000" pitchFamily="81" charset="-120"/>
                          <a:ea typeface="華康棒棒體W5" panose="040F0509000000000000" pitchFamily="81" charset="-120"/>
                          <a:cs typeface="Microsoft JhengHei"/>
                        </a:rPr>
                        <a:t>間計</a:t>
                      </a:r>
                      <a:r>
                        <a:rPr sz="1600" b="0" spc="-25" dirty="0" err="1">
                          <a:solidFill>
                            <a:srgbClr val="7030A0"/>
                          </a:solidFill>
                          <a:latin typeface="華康棒棒體W5" panose="040F0509000000000000" pitchFamily="81" charset="-120"/>
                          <a:ea typeface="華康棒棒體W5" panose="040F0509000000000000" pitchFamily="81" charset="-120"/>
                          <a:cs typeface="Microsoft JhengHei"/>
                        </a:rPr>
                        <a:t>算其可支領計畫之總</a:t>
                      </a:r>
                      <a:r>
                        <a:rPr sz="1600" b="0" spc="-50" dirty="0" err="1">
                          <a:solidFill>
                            <a:srgbClr val="7030A0"/>
                          </a:solidFill>
                          <a:latin typeface="華康棒棒體W5" panose="040F0509000000000000" pitchFamily="81" charset="-120"/>
                          <a:ea typeface="華康棒棒體W5" panose="040F0509000000000000" pitchFamily="81" charset="-120"/>
                          <a:cs typeface="Microsoft JhengHei"/>
                        </a:rPr>
                        <a:t>額</a:t>
                      </a:r>
                      <a:r>
                        <a:rPr lang="zh-TW" altLang="en-US" sz="1600" b="0" spc="-50" dirty="0">
                          <a:solidFill>
                            <a:srgbClr val="7030A0"/>
                          </a:solidFill>
                          <a:latin typeface="華康棒棒體W5" panose="040F0509000000000000" pitchFamily="81" charset="-120"/>
                          <a:ea typeface="華康棒棒體W5" panose="040F0509000000000000" pitchFamily="81" charset="-120"/>
                          <a:cs typeface="Microsoft JhengHei"/>
                        </a:rPr>
                        <a:t>。</a:t>
                      </a:r>
                      <a:endParaRPr sz="2100" dirty="0">
                        <a:latin typeface="華康棒棒體W5" panose="040F0509000000000000" pitchFamily="81" charset="-120"/>
                        <a:ea typeface="華康棒棒體W5" panose="040F0509000000000000" pitchFamily="81" charset="-120"/>
                        <a:cs typeface="Times New Roman"/>
                      </a:endParaRPr>
                    </a:p>
                    <a:p>
                      <a:pPr marR="76200">
                        <a:lnSpc>
                          <a:spcPct val="100000"/>
                        </a:lnSpc>
                        <a:spcBef>
                          <a:spcPts val="35"/>
                        </a:spcBef>
                      </a:pPr>
                      <a:endParaRPr lang="en-US" sz="2050" dirty="0">
                        <a:latin typeface="華康棒棒體W5" panose="040F0509000000000000" pitchFamily="81" charset="-120"/>
                        <a:ea typeface="華康棒棒體W5" panose="040F0509000000000000" pitchFamily="81" charset="-120"/>
                        <a:cs typeface="Times New Roman"/>
                      </a:endParaRPr>
                    </a:p>
                    <a:p>
                      <a:pPr marR="76200">
                        <a:lnSpc>
                          <a:spcPct val="100000"/>
                        </a:lnSpc>
                        <a:spcBef>
                          <a:spcPts val="35"/>
                        </a:spcBef>
                      </a:pPr>
                      <a:endParaRPr sz="2050" dirty="0">
                        <a:latin typeface="華康棒棒體W5" panose="040F0509000000000000" pitchFamily="81" charset="-120"/>
                        <a:ea typeface="華康棒棒體W5" panose="040F0509000000000000" pitchFamily="81" charset="-120"/>
                        <a:cs typeface="Times New Roman"/>
                      </a:endParaRPr>
                    </a:p>
                    <a:p>
                      <a:pPr marR="90805" algn="r">
                        <a:lnSpc>
                          <a:spcPts val="755"/>
                        </a:lnSpc>
                      </a:pPr>
                      <a:endParaRPr sz="1200" dirty="0">
                        <a:latin typeface="華康棒棒體W5" panose="040F0509000000000000" pitchFamily="81" charset="-120"/>
                        <a:ea typeface="華康棒棒體W5" panose="040F0509000000000000" pitchFamily="81" charset="-120"/>
                        <a:cs typeface="Times New Roman"/>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BEDF4"/>
                    </a:solidFill>
                  </a:tcPr>
                </a:tc>
                <a:extLst>
                  <a:ext uri="{0D108BD9-81ED-4DB2-BD59-A6C34878D82A}">
                    <a16:rowId xmlns:a16="http://schemas.microsoft.com/office/drawing/2014/main" val="10002"/>
                  </a:ext>
                </a:extLst>
              </a:tr>
            </a:tbl>
          </a:graphicData>
        </a:graphic>
      </p:graphicFrame>
      <p:grpSp>
        <p:nvGrpSpPr>
          <p:cNvPr id="5" name="object 5"/>
          <p:cNvGrpSpPr/>
          <p:nvPr/>
        </p:nvGrpSpPr>
        <p:grpSpPr>
          <a:xfrm>
            <a:off x="452627" y="228600"/>
            <a:ext cx="739140" cy="668020"/>
            <a:chOff x="452627" y="228600"/>
            <a:chExt cx="739140" cy="668020"/>
          </a:xfrm>
        </p:grpSpPr>
        <p:sp>
          <p:nvSpPr>
            <p:cNvPr id="6" name="object 6"/>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7" name="object 7"/>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FFD34A"/>
            </a:solidFill>
          </p:spPr>
          <p:txBody>
            <a:bodyPr wrap="square" lIns="0" tIns="0" rIns="0" bIns="0" rtlCol="0"/>
            <a:lstStyle/>
            <a:p>
              <a:endParaRPr/>
            </a:p>
          </p:txBody>
        </p:sp>
        <p:sp>
          <p:nvSpPr>
            <p:cNvPr id="8" name="object 8"/>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9" name="object 9"/>
          <p:cNvSpPr txBox="1">
            <a:spLocks noGrp="1"/>
          </p:cNvSpPr>
          <p:nvPr>
            <p:ph type="title"/>
          </p:nvPr>
        </p:nvSpPr>
        <p:spPr>
          <a:xfrm>
            <a:off x="610716" y="291541"/>
            <a:ext cx="7237883" cy="627736"/>
          </a:xfrm>
          <a:prstGeom prst="rect">
            <a:avLst/>
          </a:prstGeom>
        </p:spPr>
        <p:txBody>
          <a:bodyPr vert="horz" wrap="square" lIns="0" tIns="12065" rIns="0" bIns="0" rtlCol="0">
            <a:spAutoFit/>
          </a:bodyPr>
          <a:lstStyle/>
          <a:p>
            <a:pPr marL="25400">
              <a:lnSpc>
                <a:spcPct val="100000"/>
              </a:lnSpc>
              <a:spcBef>
                <a:spcPts val="95"/>
              </a:spcBef>
              <a:tabLst>
                <a:tab pos="696595" algn="l"/>
              </a:tabLst>
            </a:pPr>
            <a:r>
              <a:rPr sz="4800" b="0" spc="-37" baseline="8680" dirty="0">
                <a:solidFill>
                  <a:srgbClr val="FFFFFF"/>
                </a:solidFill>
                <a:latin typeface="Impact"/>
                <a:cs typeface="Impact"/>
              </a:rPr>
              <a:t>02</a:t>
            </a:r>
            <a:r>
              <a:rPr sz="4800" b="0" baseline="8680"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經費編列與執行說</a:t>
            </a:r>
            <a:r>
              <a:rPr sz="4000" spc="-40" dirty="0">
                <a:solidFill>
                  <a:srgbClr val="001F5F"/>
                </a:solidFill>
                <a:latin typeface="華康棒棒體W5" panose="040F0509000000000000" pitchFamily="81" charset="-120"/>
                <a:ea typeface="華康棒棒體W5" panose="040F0509000000000000" pitchFamily="81" charset="-120"/>
              </a:rPr>
              <a:t>明</a:t>
            </a:r>
            <a:r>
              <a:rPr sz="2800" spc="-10" dirty="0">
                <a:solidFill>
                  <a:srgbClr val="001F5F"/>
                </a:solidFill>
                <a:latin typeface="華康棒棒體W5" panose="040F0509000000000000" pitchFamily="81" charset="-120"/>
                <a:ea typeface="華康棒棒體W5" panose="040F0509000000000000" pitchFamily="81" charset="-120"/>
              </a:rPr>
              <a:t>(</a:t>
            </a:r>
            <a:r>
              <a:rPr sz="2800" spc="-35" dirty="0">
                <a:solidFill>
                  <a:srgbClr val="001F5F"/>
                </a:solidFill>
                <a:latin typeface="華康棒棒體W5" panose="040F0509000000000000" pitchFamily="81" charset="-120"/>
                <a:ea typeface="華康棒棒體W5" panose="040F0509000000000000" pitchFamily="81" charset="-120"/>
              </a:rPr>
              <a:t>選送</a:t>
            </a:r>
            <a:r>
              <a:rPr sz="2800" spc="-45" dirty="0">
                <a:solidFill>
                  <a:srgbClr val="001F5F"/>
                </a:solidFill>
                <a:latin typeface="華康棒棒體W5" panose="040F0509000000000000" pitchFamily="81" charset="-120"/>
                <a:ea typeface="華康棒棒體W5" panose="040F0509000000000000" pitchFamily="81" charset="-120"/>
              </a:rPr>
              <a:t>生)</a:t>
            </a:r>
            <a:endParaRPr sz="2800" dirty="0">
              <a:latin typeface="華康棒棒體W5" panose="040F0509000000000000" pitchFamily="81" charset="-120"/>
              <a:ea typeface="華康棒棒體W5" panose="040F0509000000000000" pitchFamily="81" charset="-120"/>
              <a:cs typeface="Impac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655403" y="1513161"/>
            <a:ext cx="5334000" cy="1781898"/>
          </a:xfrm>
          <a:prstGeom prst="rect">
            <a:avLst/>
          </a:prstGeom>
        </p:spPr>
        <p:txBody>
          <a:bodyPr vert="horz" wrap="square" lIns="0" tIns="12065" rIns="0" bIns="0" rtlCol="0">
            <a:spAutoFit/>
          </a:bodyPr>
          <a:lstStyle/>
          <a:p>
            <a:pPr marL="12700" marR="5080">
              <a:lnSpc>
                <a:spcPct val="100000"/>
              </a:lnSpc>
              <a:spcBef>
                <a:spcPts val="95"/>
              </a:spcBef>
            </a:pPr>
            <a:r>
              <a:rPr sz="2200" spc="-20" dirty="0" err="1">
                <a:latin typeface="華康棒棒體W5" panose="040F0509000000000000" pitchFamily="81" charset="-120"/>
                <a:ea typeface="華康棒棒體W5" panose="040F0509000000000000" pitchFamily="81" charset="-120"/>
                <a:cs typeface="Microsoft JhengHei"/>
              </a:rPr>
              <a:t>教育部為</a:t>
            </a:r>
            <a:r>
              <a:rPr sz="2200" spc="-30" dirty="0" err="1">
                <a:latin typeface="華康棒棒體W5" panose="040F0509000000000000" pitchFamily="81" charset="-120"/>
                <a:ea typeface="華康棒棒體W5" panose="040F0509000000000000" pitchFamily="81" charset="-120"/>
                <a:cs typeface="Microsoft JhengHei"/>
              </a:rPr>
              <a:t>鼓</a:t>
            </a:r>
            <a:r>
              <a:rPr lang="zh-TW" altLang="en-US" sz="2200" spc="-30" dirty="0">
                <a:latin typeface="華康棒棒體W5" panose="040F0509000000000000" pitchFamily="81" charset="-120"/>
                <a:ea typeface="華康棒棒體W5" panose="040F0509000000000000" pitchFamily="81" charset="-120"/>
                <a:cs typeface="Microsoft JhengHei"/>
              </a:rPr>
              <a:t>勵</a:t>
            </a:r>
            <a:r>
              <a:rPr sz="2200" spc="-30" dirty="0" err="1">
                <a:latin typeface="華康棒棒體W5" panose="040F0509000000000000" pitchFamily="81" charset="-120"/>
                <a:ea typeface="華康棒棒體W5" panose="040F0509000000000000" pitchFamily="81" charset="-120"/>
                <a:cs typeface="Microsoft JhengHei"/>
              </a:rPr>
              <a:t>國內公私</a:t>
            </a:r>
            <a:r>
              <a:rPr lang="zh-TW" altLang="en-US" sz="2200" spc="-30" dirty="0">
                <a:latin typeface="華康棒棒體W5" panose="040F0509000000000000" pitchFamily="81" charset="-120"/>
                <a:ea typeface="華康棒棒體W5" panose="040F0509000000000000" pitchFamily="81" charset="-120"/>
                <a:cs typeface="Microsoft JhengHei"/>
              </a:rPr>
              <a:t>立</a:t>
            </a:r>
            <a:r>
              <a:rPr sz="2200" spc="-30" dirty="0" err="1">
                <a:latin typeface="華康棒棒體W5" panose="040F0509000000000000" pitchFamily="81" charset="-120"/>
                <a:ea typeface="華康棒棒體W5" panose="040F0509000000000000" pitchFamily="81" charset="-120"/>
                <a:cs typeface="Microsoft JhengHei"/>
              </a:rPr>
              <a:t>大專校院</a:t>
            </a:r>
            <a:r>
              <a:rPr sz="2200" spc="-25" dirty="0" err="1">
                <a:latin typeface="華康棒棒體W5" panose="040F0509000000000000" pitchFamily="81" charset="-120"/>
                <a:ea typeface="華康棒棒體W5" panose="040F0509000000000000" pitchFamily="81" charset="-120"/>
                <a:cs typeface="Microsoft JhengHei"/>
              </a:rPr>
              <a:t>選送學</a:t>
            </a:r>
            <a:r>
              <a:rPr sz="2200" spc="-50" dirty="0" err="1">
                <a:latin typeface="華康棒棒體W5" panose="040F0509000000000000" pitchFamily="81" charset="-120"/>
                <a:ea typeface="華康棒棒體W5" panose="040F0509000000000000" pitchFamily="81" charset="-120"/>
                <a:cs typeface="Microsoft JhengHei"/>
              </a:rPr>
              <a:t>生</a:t>
            </a:r>
            <a:r>
              <a:rPr sz="2200" spc="100" dirty="0" err="1">
                <a:latin typeface="華康棒棒體W5" panose="040F0509000000000000" pitchFamily="81" charset="-120"/>
                <a:ea typeface="華康棒棒體W5" panose="040F0509000000000000" pitchFamily="81" charset="-120"/>
                <a:cs typeface="Microsoft JhengHei"/>
              </a:rPr>
              <a:t>赴國外</a:t>
            </a:r>
            <a:r>
              <a:rPr sz="2200" spc="114" dirty="0" err="1">
                <a:latin typeface="華康棒棒體W5" panose="040F0509000000000000" pitchFamily="81" charset="-120"/>
                <a:ea typeface="華康棒棒體W5" panose="040F0509000000000000" pitchFamily="81" charset="-120"/>
                <a:cs typeface="Microsoft JhengHei"/>
              </a:rPr>
              <a:t>大專</a:t>
            </a:r>
            <a:r>
              <a:rPr sz="2200" spc="110" dirty="0" err="1">
                <a:latin typeface="華康棒棒體W5" panose="040F0509000000000000" pitchFamily="81" charset="-120"/>
                <a:ea typeface="華康棒棒體W5" panose="040F0509000000000000" pitchFamily="81" charset="-120"/>
                <a:cs typeface="Microsoft JhengHei"/>
              </a:rPr>
              <a:t>校院研</a:t>
            </a:r>
            <a:r>
              <a:rPr sz="2200" spc="114" dirty="0" err="1">
                <a:latin typeface="華康棒棒體W5" panose="040F0509000000000000" pitchFamily="81" charset="-120"/>
                <a:ea typeface="華康棒棒體W5" panose="040F0509000000000000" pitchFamily="81" charset="-120"/>
                <a:cs typeface="Microsoft JhengHei"/>
              </a:rPr>
              <a:t>修或</a:t>
            </a:r>
            <a:r>
              <a:rPr sz="2200" b="1" u="sng" spc="105" dirty="0" err="1">
                <a:solidFill>
                  <a:srgbClr val="375F92"/>
                </a:solidFill>
                <a:uFill>
                  <a:solidFill>
                    <a:srgbClr val="375F92"/>
                  </a:solidFill>
                </a:uFill>
                <a:latin typeface="華康棒棒體W5" panose="040F0509000000000000" pitchFamily="81" charset="-120"/>
                <a:ea typeface="華康棒棒體W5" panose="040F0509000000000000" pitchFamily="81" charset="-120"/>
                <a:cs typeface="Microsoft JhengHei"/>
              </a:rPr>
              <a:t>企業、</a:t>
            </a:r>
            <a:r>
              <a:rPr sz="2200" b="1" u="sng" spc="114" dirty="0" err="1">
                <a:solidFill>
                  <a:srgbClr val="375F92"/>
                </a:solidFill>
                <a:uFill>
                  <a:solidFill>
                    <a:srgbClr val="375F92"/>
                  </a:solidFill>
                </a:uFill>
                <a:latin typeface="華康棒棒體W5" panose="040F0509000000000000" pitchFamily="81" charset="-120"/>
                <a:ea typeface="華康棒棒體W5" panose="040F0509000000000000" pitchFamily="81" charset="-120"/>
                <a:cs typeface="Microsoft JhengHei"/>
              </a:rPr>
              <a:t>機構</a:t>
            </a:r>
            <a:r>
              <a:rPr sz="2200" b="1" u="sng" spc="105" dirty="0" err="1">
                <a:solidFill>
                  <a:srgbClr val="375F92"/>
                </a:solidFill>
                <a:uFill>
                  <a:solidFill>
                    <a:srgbClr val="375F92"/>
                  </a:solidFill>
                </a:uFill>
                <a:latin typeface="華康棒棒體W5" panose="040F0509000000000000" pitchFamily="81" charset="-120"/>
                <a:ea typeface="華康棒棒體W5" panose="040F0509000000000000" pitchFamily="81" charset="-120"/>
                <a:cs typeface="Microsoft JhengHei"/>
              </a:rPr>
              <a:t>實習</a:t>
            </a:r>
            <a:r>
              <a:rPr sz="2200" spc="-50" dirty="0">
                <a:latin typeface="華康棒棒體W5" panose="040F0509000000000000" pitchFamily="81" charset="-120"/>
                <a:ea typeface="華康棒棒體W5" panose="040F0509000000000000" pitchFamily="81" charset="-120"/>
                <a:cs typeface="Microsoft JhengHei"/>
              </a:rPr>
              <a:t>，</a:t>
            </a:r>
            <a:endParaRPr sz="2200" dirty="0">
              <a:latin typeface="華康棒棒體W5" panose="040F0509000000000000" pitchFamily="81" charset="-120"/>
              <a:ea typeface="華康棒棒體W5" panose="040F0509000000000000" pitchFamily="81" charset="-120"/>
              <a:cs typeface="Microsoft JhengHei"/>
            </a:endParaRPr>
          </a:p>
          <a:p>
            <a:pPr marL="12700" marR="22860" algn="just">
              <a:lnSpc>
                <a:spcPct val="100000"/>
              </a:lnSpc>
              <a:spcBef>
                <a:spcPts val="600"/>
              </a:spcBef>
            </a:pPr>
            <a:r>
              <a:rPr sz="2200" spc="-35" dirty="0" err="1">
                <a:latin typeface="華康棒棒體W5" panose="040F0509000000000000" pitchFamily="81" charset="-120"/>
                <a:ea typeface="華康棒棒體W5" panose="040F0509000000000000" pitchFamily="81" charset="-120"/>
                <a:cs typeface="Microsoft JhengHei"/>
              </a:rPr>
              <a:t>擴展國內具發展潛</a:t>
            </a:r>
            <a:r>
              <a:rPr lang="zh-TW" altLang="en-US" sz="2200" spc="-35" dirty="0">
                <a:latin typeface="華康棒棒體W5" panose="040F0509000000000000" pitchFamily="81" charset="-120"/>
                <a:ea typeface="華康棒棒體W5" panose="040F0509000000000000" pitchFamily="81" charset="-120"/>
                <a:cs typeface="Microsoft JhengHei"/>
              </a:rPr>
              <a:t>力年</a:t>
            </a:r>
            <a:r>
              <a:rPr sz="2200" spc="-35" dirty="0" err="1">
                <a:latin typeface="華康棒棒體W5" panose="040F0509000000000000" pitchFamily="81" charset="-120"/>
                <a:ea typeface="華康棒棒體W5" panose="040F0509000000000000" pitchFamily="81" charset="-120"/>
                <a:cs typeface="Microsoft JhengHei"/>
              </a:rPr>
              <a:t>輕學子</a:t>
            </a:r>
            <a:r>
              <a:rPr lang="zh-TW" altLang="en-US" sz="2200" spc="-35" dirty="0">
                <a:latin typeface="華康棒棒體W5" panose="040F0509000000000000" pitchFamily="81" charset="-120"/>
                <a:ea typeface="華康棒棒體W5" panose="040F0509000000000000" pitchFamily="81" charset="-120"/>
                <a:cs typeface="Microsoft JhengHei"/>
              </a:rPr>
              <a:t>參</a:t>
            </a:r>
            <a:r>
              <a:rPr sz="2200" spc="-35" dirty="0" err="1">
                <a:latin typeface="華康棒棒體W5" panose="040F0509000000000000" pitchFamily="81" charset="-120"/>
                <a:ea typeface="華康棒棒體W5" panose="040F0509000000000000" pitchFamily="81" charset="-120"/>
                <a:cs typeface="Microsoft JhengHei"/>
              </a:rPr>
              <a:t>與</a:t>
            </a:r>
            <a:r>
              <a:rPr sz="2200" spc="-25" dirty="0" err="1">
                <a:latin typeface="華康棒棒體W5" panose="040F0509000000000000" pitchFamily="81" charset="-120"/>
                <a:ea typeface="華康棒棒體W5" panose="040F0509000000000000" pitchFamily="81" charset="-120"/>
                <a:cs typeface="Microsoft JhengHei"/>
              </a:rPr>
              <a:t>國</a:t>
            </a:r>
            <a:r>
              <a:rPr sz="2200" spc="-35" dirty="0" err="1">
                <a:latin typeface="華康棒棒體W5" panose="040F0509000000000000" pitchFamily="81" charset="-120"/>
                <a:ea typeface="華康棒棒體W5" panose="040F0509000000000000" pitchFamily="81" charset="-120"/>
                <a:cs typeface="Microsoft JhengHei"/>
              </a:rPr>
              <a:t>際交</a:t>
            </a:r>
            <a:r>
              <a:rPr lang="zh-TW" altLang="en-US" sz="2200" spc="-50" dirty="0">
                <a:latin typeface="華康棒棒體W5" panose="040F0509000000000000" pitchFamily="81" charset="-120"/>
                <a:ea typeface="華康棒棒體W5" panose="040F0509000000000000" pitchFamily="81" charset="-120"/>
                <a:cs typeface="Microsoft JhengHei"/>
              </a:rPr>
              <a:t>流</a:t>
            </a:r>
            <a:r>
              <a:rPr sz="2200" spc="-30" dirty="0" err="1">
                <a:latin typeface="華康棒棒體W5" panose="040F0509000000000000" pitchFamily="81" charset="-120"/>
                <a:ea typeface="華康棒棒體W5" panose="040F0509000000000000" pitchFamily="81" charset="-120"/>
                <a:cs typeface="Microsoft JhengHei"/>
              </a:rPr>
              <a:t>與合作活動之機會，以期培養具</a:t>
            </a:r>
            <a:r>
              <a:rPr sz="2200" spc="-25" dirty="0" err="1">
                <a:latin typeface="華康棒棒體W5" panose="040F0509000000000000" pitchFamily="81" charset="-120"/>
                <a:ea typeface="華康棒棒體W5" panose="040F0509000000000000" pitchFamily="81" charset="-120"/>
                <a:cs typeface="Microsoft JhengHei"/>
              </a:rPr>
              <a:t>有</a:t>
            </a:r>
            <a:r>
              <a:rPr sz="2200" spc="-30" dirty="0" err="1">
                <a:latin typeface="華康棒棒體W5" panose="040F0509000000000000" pitchFamily="81" charset="-120"/>
                <a:ea typeface="華康棒棒體W5" panose="040F0509000000000000" pitchFamily="81" charset="-120"/>
                <a:cs typeface="Microsoft JhengHei"/>
              </a:rPr>
              <a:t>國際</a:t>
            </a:r>
            <a:r>
              <a:rPr sz="2200" spc="-25" dirty="0" err="1">
                <a:latin typeface="華康棒棒體W5" panose="040F0509000000000000" pitchFamily="81" charset="-120"/>
                <a:ea typeface="華康棒棒體W5" panose="040F0509000000000000" pitchFamily="81" charset="-120"/>
                <a:cs typeface="Microsoft JhengHei"/>
              </a:rPr>
              <a:t>視</a:t>
            </a:r>
            <a:r>
              <a:rPr sz="2200" spc="-50" dirty="0" err="1">
                <a:latin typeface="華康棒棒體W5" panose="040F0509000000000000" pitchFamily="81" charset="-120"/>
                <a:ea typeface="華康棒棒體W5" panose="040F0509000000000000" pitchFamily="81" charset="-120"/>
                <a:cs typeface="Microsoft JhengHei"/>
              </a:rPr>
              <a:t>野</a:t>
            </a:r>
            <a:r>
              <a:rPr sz="2200" spc="-30" dirty="0" err="1">
                <a:latin typeface="華康棒棒體W5" panose="040F0509000000000000" pitchFamily="81" charset="-120"/>
                <a:ea typeface="華康棒棒體W5" panose="040F0509000000000000" pitchFamily="81" charset="-120"/>
                <a:cs typeface="Microsoft JhengHei"/>
              </a:rPr>
              <a:t>及實務經驗之專業人才，特訂定本</a:t>
            </a:r>
            <a:r>
              <a:rPr sz="2200" spc="-35" dirty="0" err="1">
                <a:latin typeface="華康棒棒體W5" panose="040F0509000000000000" pitchFamily="81" charset="-120"/>
                <a:ea typeface="華康棒棒體W5" panose="040F0509000000000000" pitchFamily="81" charset="-120"/>
                <a:cs typeface="Microsoft JhengHei"/>
              </a:rPr>
              <a:t>計畫</a:t>
            </a:r>
            <a:r>
              <a:rPr sz="2200" spc="-35" dirty="0">
                <a:latin typeface="華康棒棒體W5" panose="040F0509000000000000" pitchFamily="81" charset="-120"/>
                <a:ea typeface="華康棒棒體W5" panose="040F0509000000000000" pitchFamily="81" charset="-120"/>
                <a:cs typeface="Microsoft JhengHei"/>
              </a:rPr>
              <a:t>。</a:t>
            </a:r>
            <a:endParaRPr sz="2200" dirty="0">
              <a:latin typeface="華康棒棒體W5" panose="040F0509000000000000" pitchFamily="81" charset="-120"/>
              <a:ea typeface="華康棒棒體W5" panose="040F0509000000000000" pitchFamily="81" charset="-120"/>
              <a:cs typeface="Microsoft JhengHei"/>
            </a:endParaRPr>
          </a:p>
        </p:txBody>
      </p:sp>
      <p:sp>
        <p:nvSpPr>
          <p:cNvPr id="3" name="object 3"/>
          <p:cNvSpPr txBox="1">
            <a:spLocks noGrp="1"/>
          </p:cNvSpPr>
          <p:nvPr>
            <p:ph type="title"/>
          </p:nvPr>
        </p:nvSpPr>
        <p:spPr>
          <a:xfrm>
            <a:off x="0" y="300227"/>
            <a:ext cx="5334000" cy="713016"/>
          </a:xfrm>
          <a:prstGeom prst="rect">
            <a:avLst/>
          </a:prstGeom>
          <a:solidFill>
            <a:srgbClr val="96E3FF">
              <a:alpha val="50195"/>
            </a:srgbClr>
          </a:solidFill>
        </p:spPr>
        <p:txBody>
          <a:bodyPr vert="horz" wrap="square" lIns="0" tIns="96520" rIns="0" bIns="0" rtlCol="0">
            <a:spAutoFit/>
          </a:bodyPr>
          <a:lstStyle/>
          <a:p>
            <a:pPr marR="1035685" algn="ctr">
              <a:lnSpc>
                <a:spcPct val="100000"/>
              </a:lnSpc>
              <a:spcBef>
                <a:spcPts val="760"/>
              </a:spcBef>
            </a:pPr>
            <a:r>
              <a:rPr sz="4000" spc="-40" dirty="0">
                <a:solidFill>
                  <a:srgbClr val="001F5F"/>
                </a:solidFill>
                <a:latin typeface="華康棒棒體W5" panose="040F0509000000000000" pitchFamily="81" charset="-120"/>
                <a:ea typeface="華康棒棒體W5" panose="040F0509000000000000" pitchFamily="81" charset="-120"/>
              </a:rPr>
              <a:t>學海計畫目</a:t>
            </a:r>
            <a:r>
              <a:rPr sz="4000" spc="-50" dirty="0">
                <a:solidFill>
                  <a:srgbClr val="001F5F"/>
                </a:solidFill>
                <a:latin typeface="華康棒棒體W5" panose="040F0509000000000000" pitchFamily="81" charset="-120"/>
                <a:ea typeface="華康棒棒體W5" panose="040F0509000000000000" pitchFamily="81" charset="-120"/>
              </a:rPr>
              <a:t>的</a:t>
            </a:r>
            <a:endParaRPr sz="4000" dirty="0">
              <a:latin typeface="華康棒棒體W5" panose="040F0509000000000000" pitchFamily="81" charset="-120"/>
              <a:ea typeface="華康棒棒體W5" panose="040F0509000000000000" pitchFamily="81" charset="-120"/>
            </a:endParaRPr>
          </a:p>
        </p:txBody>
      </p:sp>
      <p:sp>
        <p:nvSpPr>
          <p:cNvPr id="15" name="object 15"/>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114300">
              <a:lnSpc>
                <a:spcPts val="1410"/>
              </a:lnSpc>
            </a:pPr>
            <a:fld id="{81D60167-4931-47E6-BA6A-407CBD079E47}" type="slidenum">
              <a:rPr dirty="0"/>
              <a:t>2</a:t>
            </a:fld>
            <a:endParaRPr dirty="0"/>
          </a:p>
        </p:txBody>
      </p:sp>
      <p:pic>
        <p:nvPicPr>
          <p:cNvPr id="4" name="object 4"/>
          <p:cNvPicPr/>
          <p:nvPr/>
        </p:nvPicPr>
        <p:blipFill>
          <a:blip r:embed="rId2" cstate="print"/>
          <a:stretch>
            <a:fillRect/>
          </a:stretch>
        </p:blipFill>
        <p:spPr>
          <a:xfrm>
            <a:off x="351366" y="1414272"/>
            <a:ext cx="3200400" cy="4572000"/>
          </a:xfrm>
          <a:prstGeom prst="rect">
            <a:avLst/>
          </a:prstGeom>
        </p:spPr>
      </p:pic>
      <p:grpSp>
        <p:nvGrpSpPr>
          <p:cNvPr id="6" name="object 6"/>
          <p:cNvGrpSpPr/>
          <p:nvPr/>
        </p:nvGrpSpPr>
        <p:grpSpPr>
          <a:xfrm>
            <a:off x="4257484" y="4153044"/>
            <a:ext cx="390525" cy="393700"/>
            <a:chOff x="2514600" y="4646676"/>
            <a:chExt cx="390525" cy="393700"/>
          </a:xfrm>
        </p:grpSpPr>
        <p:sp>
          <p:nvSpPr>
            <p:cNvPr id="7" name="object 7"/>
            <p:cNvSpPr/>
            <p:nvPr/>
          </p:nvSpPr>
          <p:spPr>
            <a:xfrm>
              <a:off x="2561844" y="4646676"/>
              <a:ext cx="342900" cy="299085"/>
            </a:xfrm>
            <a:custGeom>
              <a:avLst/>
              <a:gdLst/>
              <a:ahLst/>
              <a:cxnLst/>
              <a:rect l="l" t="t" r="r" b="b"/>
              <a:pathLst>
                <a:path w="342900" h="299085">
                  <a:moveTo>
                    <a:pt x="292226" y="0"/>
                  </a:moveTo>
                  <a:lnTo>
                    <a:pt x="282829" y="0"/>
                  </a:lnTo>
                  <a:lnTo>
                    <a:pt x="106806" y="179450"/>
                  </a:lnTo>
                  <a:lnTo>
                    <a:pt x="64769" y="136271"/>
                  </a:lnTo>
                  <a:lnTo>
                    <a:pt x="60960" y="134747"/>
                  </a:lnTo>
                  <a:lnTo>
                    <a:pt x="52958" y="134747"/>
                  </a:lnTo>
                  <a:lnTo>
                    <a:pt x="49022" y="136271"/>
                  </a:lnTo>
                  <a:lnTo>
                    <a:pt x="46228" y="139319"/>
                  </a:lnTo>
                  <a:lnTo>
                    <a:pt x="0" y="186436"/>
                  </a:lnTo>
                  <a:lnTo>
                    <a:pt x="0" y="196087"/>
                  </a:lnTo>
                  <a:lnTo>
                    <a:pt x="96266" y="294131"/>
                  </a:lnTo>
                  <a:lnTo>
                    <a:pt x="98932" y="297053"/>
                  </a:lnTo>
                  <a:lnTo>
                    <a:pt x="102869" y="298704"/>
                  </a:lnTo>
                  <a:lnTo>
                    <a:pt x="110998" y="298704"/>
                  </a:lnTo>
                  <a:lnTo>
                    <a:pt x="114681" y="297053"/>
                  </a:lnTo>
                  <a:lnTo>
                    <a:pt x="341249" y="66167"/>
                  </a:lnTo>
                  <a:lnTo>
                    <a:pt x="342900" y="62103"/>
                  </a:lnTo>
                  <a:lnTo>
                    <a:pt x="342900" y="53975"/>
                  </a:lnTo>
                  <a:lnTo>
                    <a:pt x="341249" y="50037"/>
                  </a:lnTo>
                  <a:lnTo>
                    <a:pt x="338455" y="47117"/>
                  </a:lnTo>
                  <a:lnTo>
                    <a:pt x="292226" y="0"/>
                  </a:lnTo>
                  <a:close/>
                </a:path>
              </a:pathLst>
            </a:custGeom>
            <a:solidFill>
              <a:srgbClr val="C00000"/>
            </a:solidFill>
          </p:spPr>
          <p:txBody>
            <a:bodyPr wrap="square" lIns="0" tIns="0" rIns="0" bIns="0" rtlCol="0"/>
            <a:lstStyle/>
            <a:p>
              <a:endParaRPr/>
            </a:p>
          </p:txBody>
        </p:sp>
        <p:sp>
          <p:nvSpPr>
            <p:cNvPr id="8" name="object 8"/>
            <p:cNvSpPr/>
            <p:nvPr/>
          </p:nvSpPr>
          <p:spPr>
            <a:xfrm>
              <a:off x="2514600" y="4666488"/>
              <a:ext cx="365760" cy="373380"/>
            </a:xfrm>
            <a:custGeom>
              <a:avLst/>
              <a:gdLst/>
              <a:ahLst/>
              <a:cxnLst/>
              <a:rect l="l" t="t" r="r" b="b"/>
              <a:pathLst>
                <a:path w="365760" h="373379">
                  <a:moveTo>
                    <a:pt x="287908" y="0"/>
                  </a:moveTo>
                  <a:lnTo>
                    <a:pt x="20066" y="0"/>
                  </a:lnTo>
                  <a:lnTo>
                    <a:pt x="12269" y="1607"/>
                  </a:lnTo>
                  <a:lnTo>
                    <a:pt x="5889" y="6000"/>
                  </a:lnTo>
                  <a:lnTo>
                    <a:pt x="1581" y="12537"/>
                  </a:lnTo>
                  <a:lnTo>
                    <a:pt x="0" y="20574"/>
                  </a:lnTo>
                  <a:lnTo>
                    <a:pt x="0" y="352679"/>
                  </a:lnTo>
                  <a:lnTo>
                    <a:pt x="1581" y="360681"/>
                  </a:lnTo>
                  <a:lnTo>
                    <a:pt x="5889" y="367268"/>
                  </a:lnTo>
                  <a:lnTo>
                    <a:pt x="12269" y="371734"/>
                  </a:lnTo>
                  <a:lnTo>
                    <a:pt x="20066" y="373380"/>
                  </a:lnTo>
                  <a:lnTo>
                    <a:pt x="345439" y="373380"/>
                  </a:lnTo>
                  <a:lnTo>
                    <a:pt x="353383" y="371734"/>
                  </a:lnTo>
                  <a:lnTo>
                    <a:pt x="359838" y="367268"/>
                  </a:lnTo>
                  <a:lnTo>
                    <a:pt x="364174" y="360681"/>
                  </a:lnTo>
                  <a:lnTo>
                    <a:pt x="365760" y="352679"/>
                  </a:lnTo>
                  <a:lnTo>
                    <a:pt x="365760" y="91693"/>
                  </a:lnTo>
                  <a:lnTo>
                    <a:pt x="325374" y="132969"/>
                  </a:lnTo>
                  <a:lnTo>
                    <a:pt x="325374" y="332105"/>
                  </a:lnTo>
                  <a:lnTo>
                    <a:pt x="40386" y="332105"/>
                  </a:lnTo>
                  <a:lnTo>
                    <a:pt x="40386" y="41275"/>
                  </a:lnTo>
                  <a:lnTo>
                    <a:pt x="247523" y="41275"/>
                  </a:lnTo>
                  <a:lnTo>
                    <a:pt x="287908" y="0"/>
                  </a:lnTo>
                  <a:close/>
                </a:path>
              </a:pathLst>
            </a:custGeom>
            <a:solidFill>
              <a:srgbClr val="7E7E7E"/>
            </a:solidFill>
          </p:spPr>
          <p:txBody>
            <a:bodyPr wrap="square" lIns="0" tIns="0" rIns="0" bIns="0" rtlCol="0"/>
            <a:lstStyle/>
            <a:p>
              <a:endParaRPr/>
            </a:p>
          </p:txBody>
        </p:sp>
      </p:grpSp>
      <p:grpSp>
        <p:nvGrpSpPr>
          <p:cNvPr id="9" name="object 9"/>
          <p:cNvGrpSpPr/>
          <p:nvPr/>
        </p:nvGrpSpPr>
        <p:grpSpPr>
          <a:xfrm>
            <a:off x="4232719" y="4687062"/>
            <a:ext cx="390525" cy="393700"/>
            <a:chOff x="2529839" y="5190744"/>
            <a:chExt cx="390525" cy="393700"/>
          </a:xfrm>
        </p:grpSpPr>
        <p:sp>
          <p:nvSpPr>
            <p:cNvPr id="10" name="object 10"/>
            <p:cNvSpPr/>
            <p:nvPr/>
          </p:nvSpPr>
          <p:spPr>
            <a:xfrm>
              <a:off x="2577083" y="5190744"/>
              <a:ext cx="342900" cy="299085"/>
            </a:xfrm>
            <a:custGeom>
              <a:avLst/>
              <a:gdLst/>
              <a:ahLst/>
              <a:cxnLst/>
              <a:rect l="l" t="t" r="r" b="b"/>
              <a:pathLst>
                <a:path w="342900" h="299085">
                  <a:moveTo>
                    <a:pt x="292227" y="0"/>
                  </a:moveTo>
                  <a:lnTo>
                    <a:pt x="282829" y="0"/>
                  </a:lnTo>
                  <a:lnTo>
                    <a:pt x="106807" y="179450"/>
                  </a:lnTo>
                  <a:lnTo>
                    <a:pt x="64770" y="136270"/>
                  </a:lnTo>
                  <a:lnTo>
                    <a:pt x="60960" y="134746"/>
                  </a:lnTo>
                  <a:lnTo>
                    <a:pt x="52959" y="134746"/>
                  </a:lnTo>
                  <a:lnTo>
                    <a:pt x="49022" y="136270"/>
                  </a:lnTo>
                  <a:lnTo>
                    <a:pt x="46228" y="139318"/>
                  </a:lnTo>
                  <a:lnTo>
                    <a:pt x="0" y="186435"/>
                  </a:lnTo>
                  <a:lnTo>
                    <a:pt x="0" y="196087"/>
                  </a:lnTo>
                  <a:lnTo>
                    <a:pt x="96266" y="294131"/>
                  </a:lnTo>
                  <a:lnTo>
                    <a:pt x="98933" y="297052"/>
                  </a:lnTo>
                  <a:lnTo>
                    <a:pt x="102870" y="298703"/>
                  </a:lnTo>
                  <a:lnTo>
                    <a:pt x="110998" y="298703"/>
                  </a:lnTo>
                  <a:lnTo>
                    <a:pt x="114681" y="297052"/>
                  </a:lnTo>
                  <a:lnTo>
                    <a:pt x="341249" y="66166"/>
                  </a:lnTo>
                  <a:lnTo>
                    <a:pt x="342900" y="62102"/>
                  </a:lnTo>
                  <a:lnTo>
                    <a:pt x="342900" y="53974"/>
                  </a:lnTo>
                  <a:lnTo>
                    <a:pt x="341249" y="50037"/>
                  </a:lnTo>
                  <a:lnTo>
                    <a:pt x="338455" y="47116"/>
                  </a:lnTo>
                  <a:lnTo>
                    <a:pt x="292227" y="0"/>
                  </a:lnTo>
                  <a:close/>
                </a:path>
              </a:pathLst>
            </a:custGeom>
            <a:solidFill>
              <a:srgbClr val="C00000"/>
            </a:solidFill>
          </p:spPr>
          <p:txBody>
            <a:bodyPr wrap="square" lIns="0" tIns="0" rIns="0" bIns="0" rtlCol="0"/>
            <a:lstStyle/>
            <a:p>
              <a:endParaRPr/>
            </a:p>
          </p:txBody>
        </p:sp>
        <p:sp>
          <p:nvSpPr>
            <p:cNvPr id="11" name="object 11"/>
            <p:cNvSpPr/>
            <p:nvPr/>
          </p:nvSpPr>
          <p:spPr>
            <a:xfrm>
              <a:off x="2529839" y="5210556"/>
              <a:ext cx="365760" cy="373380"/>
            </a:xfrm>
            <a:custGeom>
              <a:avLst/>
              <a:gdLst/>
              <a:ahLst/>
              <a:cxnLst/>
              <a:rect l="l" t="t" r="r" b="b"/>
              <a:pathLst>
                <a:path w="365760" h="373379">
                  <a:moveTo>
                    <a:pt x="287909" y="0"/>
                  </a:moveTo>
                  <a:lnTo>
                    <a:pt x="20066" y="0"/>
                  </a:lnTo>
                  <a:lnTo>
                    <a:pt x="12269" y="1607"/>
                  </a:lnTo>
                  <a:lnTo>
                    <a:pt x="5889" y="6000"/>
                  </a:lnTo>
                  <a:lnTo>
                    <a:pt x="1581" y="12537"/>
                  </a:lnTo>
                  <a:lnTo>
                    <a:pt x="0" y="20574"/>
                  </a:lnTo>
                  <a:lnTo>
                    <a:pt x="0" y="352679"/>
                  </a:lnTo>
                  <a:lnTo>
                    <a:pt x="1581" y="360681"/>
                  </a:lnTo>
                  <a:lnTo>
                    <a:pt x="5889" y="367268"/>
                  </a:lnTo>
                  <a:lnTo>
                    <a:pt x="12269" y="371734"/>
                  </a:lnTo>
                  <a:lnTo>
                    <a:pt x="20066" y="373380"/>
                  </a:lnTo>
                  <a:lnTo>
                    <a:pt x="345440" y="373380"/>
                  </a:lnTo>
                  <a:lnTo>
                    <a:pt x="353383" y="371734"/>
                  </a:lnTo>
                  <a:lnTo>
                    <a:pt x="359838" y="367268"/>
                  </a:lnTo>
                  <a:lnTo>
                    <a:pt x="364174" y="360681"/>
                  </a:lnTo>
                  <a:lnTo>
                    <a:pt x="365760" y="352679"/>
                  </a:lnTo>
                  <a:lnTo>
                    <a:pt x="365760" y="91694"/>
                  </a:lnTo>
                  <a:lnTo>
                    <a:pt x="325374" y="132969"/>
                  </a:lnTo>
                  <a:lnTo>
                    <a:pt x="325374" y="332105"/>
                  </a:lnTo>
                  <a:lnTo>
                    <a:pt x="40386" y="332105"/>
                  </a:lnTo>
                  <a:lnTo>
                    <a:pt x="40386" y="41275"/>
                  </a:lnTo>
                  <a:lnTo>
                    <a:pt x="247523" y="41275"/>
                  </a:lnTo>
                  <a:lnTo>
                    <a:pt x="287909" y="0"/>
                  </a:lnTo>
                  <a:close/>
                </a:path>
              </a:pathLst>
            </a:custGeom>
            <a:solidFill>
              <a:srgbClr val="7E7E7E"/>
            </a:solidFill>
          </p:spPr>
          <p:txBody>
            <a:bodyPr wrap="square" lIns="0" tIns="0" rIns="0" bIns="0" rtlCol="0"/>
            <a:lstStyle/>
            <a:p>
              <a:endParaRPr/>
            </a:p>
          </p:txBody>
        </p:sp>
      </p:grpSp>
      <p:sp>
        <p:nvSpPr>
          <p:cNvPr id="12" name="object 12"/>
          <p:cNvSpPr txBox="1"/>
          <p:nvPr/>
        </p:nvSpPr>
        <p:spPr>
          <a:xfrm>
            <a:off x="4724400" y="4019042"/>
            <a:ext cx="2159000" cy="1061720"/>
          </a:xfrm>
          <a:prstGeom prst="rect">
            <a:avLst/>
          </a:prstGeom>
        </p:spPr>
        <p:txBody>
          <a:bodyPr vert="horz" wrap="square" lIns="0" tIns="164465" rIns="0" bIns="0" rtlCol="0">
            <a:spAutoFit/>
          </a:bodyPr>
          <a:lstStyle/>
          <a:p>
            <a:pPr marL="12700">
              <a:lnSpc>
                <a:spcPct val="100000"/>
              </a:lnSpc>
              <a:spcBef>
                <a:spcPts val="1295"/>
              </a:spcBef>
            </a:pPr>
            <a:r>
              <a:rPr sz="2400" b="1" spc="-15" dirty="0">
                <a:solidFill>
                  <a:srgbClr val="C00000"/>
                </a:solidFill>
                <a:latin typeface="華康棒棒體W5" panose="040F0509000000000000" pitchFamily="81" charset="-120"/>
                <a:ea typeface="華康棒棒體W5" panose="040F0509000000000000" pitchFamily="81" charset="-120"/>
                <a:cs typeface="Microsoft JhengHei"/>
              </a:rPr>
              <a:t>學海築夢</a:t>
            </a:r>
            <a:endParaRPr sz="24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1200"/>
              </a:spcBef>
            </a:pPr>
            <a:r>
              <a:rPr sz="2400" b="1" spc="-20" dirty="0">
                <a:solidFill>
                  <a:srgbClr val="C00000"/>
                </a:solidFill>
                <a:latin typeface="華康棒棒體W5" panose="040F0509000000000000" pitchFamily="81" charset="-120"/>
                <a:ea typeface="華康棒棒體W5" panose="040F0509000000000000" pitchFamily="81" charset="-120"/>
                <a:cs typeface="Microsoft JhengHei"/>
              </a:rPr>
              <a:t>新南向學海築夢</a:t>
            </a:r>
            <a:endParaRPr sz="2400" dirty="0">
              <a:latin typeface="華康棒棒體W5" panose="040F0509000000000000" pitchFamily="81" charset="-120"/>
              <a:ea typeface="華康棒棒體W5" panose="040F0509000000000000" pitchFamily="81" charset="-120"/>
              <a:cs typeface="Microsoft JhengHe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85800" y="698754"/>
            <a:ext cx="7852714" cy="513080"/>
          </a:xfrm>
          <a:prstGeom prst="rect">
            <a:avLst/>
          </a:prstGeom>
        </p:spPr>
        <p:txBody>
          <a:bodyPr vert="horz" wrap="square" lIns="0" tIns="12065" rIns="0" bIns="0" rtlCol="0">
            <a:spAutoFit/>
          </a:bodyPr>
          <a:lstStyle/>
          <a:p>
            <a:pPr marL="299085" marR="5080" indent="-287020">
              <a:lnSpc>
                <a:spcPct val="100000"/>
              </a:lnSpc>
              <a:spcBef>
                <a:spcPts val="95"/>
              </a:spcBef>
              <a:buFont typeface="Arial"/>
              <a:buChar char="•"/>
              <a:tabLst>
                <a:tab pos="299085" algn="l"/>
                <a:tab pos="299720" algn="l"/>
              </a:tabLst>
            </a:pPr>
            <a:r>
              <a:rPr sz="1600" b="1" spc="-25" dirty="0">
                <a:latin typeface="華康棒棒體W5" panose="040F0509000000000000" pitchFamily="81" charset="-120"/>
                <a:ea typeface="華康棒棒體W5" panose="040F0509000000000000" pitchFamily="81" charset="-120"/>
                <a:cs typeface="Microsoft JhengHei"/>
              </a:rPr>
              <a:t>某子計畫</a:t>
            </a:r>
            <a:r>
              <a:rPr sz="1600" b="1" spc="-25" dirty="0">
                <a:solidFill>
                  <a:srgbClr val="0070C0"/>
                </a:solidFill>
                <a:latin typeface="華康棒棒體W5" panose="040F0509000000000000" pitchFamily="81" charset="-120"/>
                <a:ea typeface="華康棒棒體W5" panose="040F0509000000000000" pitchFamily="81" charset="-120"/>
                <a:cs typeface="Microsoft JhengHei"/>
              </a:rPr>
              <a:t>獲教育部核定經費總額為</a:t>
            </a:r>
            <a:r>
              <a:rPr sz="1600" b="1" spc="-10" dirty="0">
                <a:solidFill>
                  <a:srgbClr val="0070C0"/>
                </a:solidFill>
                <a:latin typeface="華康棒棒體W5" panose="040F0509000000000000" pitchFamily="81" charset="-120"/>
                <a:ea typeface="華康棒棒體W5" panose="040F0509000000000000" pitchFamily="81" charset="-120"/>
                <a:cs typeface="Times New Roman"/>
              </a:rPr>
              <a:t>195,000</a:t>
            </a:r>
            <a:r>
              <a:rPr sz="1600" b="1" spc="-25" dirty="0">
                <a:solidFill>
                  <a:srgbClr val="0070C0"/>
                </a:solidFill>
                <a:latin typeface="華康棒棒體W5" panose="040F0509000000000000" pitchFamily="81" charset="-120"/>
                <a:ea typeface="華康棒棒體W5" panose="040F0509000000000000" pitchFamily="81" charset="-120"/>
                <a:cs typeface="Microsoft JhengHei"/>
              </a:rPr>
              <a:t>元</a:t>
            </a:r>
            <a:r>
              <a:rPr sz="1600" b="1" spc="-25" dirty="0">
                <a:latin typeface="華康棒棒體W5" panose="040F0509000000000000" pitchFamily="81" charset="-120"/>
                <a:ea typeface="華康棒棒體W5" panose="040F0509000000000000" pitchFamily="81" charset="-120"/>
                <a:cs typeface="Microsoft JhengHei"/>
              </a:rPr>
              <a:t>，共</a:t>
            </a:r>
            <a:r>
              <a:rPr sz="1600" b="1" spc="-10" dirty="0">
                <a:solidFill>
                  <a:srgbClr val="C00000"/>
                </a:solidFill>
                <a:latin typeface="華康棒棒體W5" panose="040F0509000000000000" pitchFamily="81" charset="-120"/>
                <a:ea typeface="華康棒棒體W5" panose="040F0509000000000000" pitchFamily="81" charset="-120"/>
                <a:cs typeface="Times New Roman"/>
              </a:rPr>
              <a:t>4</a:t>
            </a:r>
            <a:r>
              <a:rPr sz="1600" b="1" spc="-25" dirty="0">
                <a:latin typeface="華康棒棒體W5" panose="040F0509000000000000" pitchFamily="81" charset="-120"/>
                <a:ea typeface="華康棒棒體W5" panose="040F0509000000000000" pitchFamily="81" charset="-120"/>
                <a:cs typeface="Microsoft JhengHei"/>
              </a:rPr>
              <a:t>位選送</a:t>
            </a:r>
            <a:r>
              <a:rPr sz="1600" b="1" spc="-10" dirty="0">
                <a:latin typeface="華康棒棒體W5" panose="040F0509000000000000" pitchFamily="81" charset="-120"/>
                <a:ea typeface="華康棒棒體W5" panose="040F0509000000000000" pitchFamily="81" charset="-120"/>
                <a:cs typeface="Microsoft JhengHei"/>
              </a:rPr>
              <a:t>生</a:t>
            </a:r>
            <a:r>
              <a:rPr sz="1600" b="1" spc="-25" dirty="0">
                <a:latin typeface="華康棒棒體W5" panose="040F0509000000000000" pitchFamily="81" charset="-120"/>
                <a:ea typeface="華康棒棒體W5" panose="040F0509000000000000" pitchFamily="81" charset="-120"/>
                <a:cs typeface="Microsoft JhengHei"/>
              </a:rPr>
              <a:t>赴越</a:t>
            </a:r>
            <a:r>
              <a:rPr sz="1600" b="1" spc="-10" dirty="0">
                <a:latin typeface="華康棒棒體W5" panose="040F0509000000000000" pitchFamily="81" charset="-120"/>
                <a:ea typeface="華康棒棒體W5" panose="040F0509000000000000" pitchFamily="81" charset="-120"/>
                <a:cs typeface="Microsoft JhengHei"/>
              </a:rPr>
              <a:t>南</a:t>
            </a:r>
            <a:r>
              <a:rPr lang="zh-TW" altLang="en-US" sz="1600" b="1" spc="-25" dirty="0">
                <a:latin typeface="華康棒棒體W5" panose="040F0509000000000000" pitchFamily="81" charset="-120"/>
                <a:ea typeface="華康棒棒體W5" panose="040F0509000000000000" pitchFamily="81" charset="-120"/>
                <a:cs typeface="Microsoft JhengHei"/>
              </a:rPr>
              <a:t>胡志明市</a:t>
            </a:r>
            <a:r>
              <a:rPr sz="1600" b="1" spc="-10" dirty="0">
                <a:latin typeface="華康棒棒體W5" panose="040F0509000000000000" pitchFamily="81" charset="-120"/>
                <a:ea typeface="華康棒棒體W5" panose="040F0509000000000000" pitchFamily="81" charset="-120"/>
                <a:cs typeface="Times New Roman"/>
              </a:rPr>
              <a:t>1</a:t>
            </a:r>
            <a:r>
              <a:rPr sz="1600" b="1" spc="-20" dirty="0">
                <a:latin typeface="華康棒棒體W5" panose="040F0509000000000000" pitchFamily="81" charset="-120"/>
                <a:ea typeface="華康棒棒體W5" panose="040F0509000000000000" pitchFamily="81" charset="-120"/>
                <a:cs typeface="Microsoft JhengHei"/>
              </a:rPr>
              <a:t>家實</a:t>
            </a:r>
            <a:r>
              <a:rPr sz="1600" b="1" spc="-25" dirty="0">
                <a:latin typeface="華康棒棒體W5" panose="040F0509000000000000" pitchFamily="81" charset="-120"/>
                <a:ea typeface="華康棒棒體W5" panose="040F0509000000000000" pitchFamily="81" charset="-120"/>
                <a:cs typeface="Microsoft JhengHei"/>
              </a:rPr>
              <a:t>習</a:t>
            </a:r>
            <a:r>
              <a:rPr sz="1600" b="1" spc="-50" dirty="0">
                <a:latin typeface="華康棒棒體W5" panose="040F0509000000000000" pitchFamily="81" charset="-120"/>
                <a:ea typeface="華康棒棒體W5" panose="040F0509000000000000" pitchFamily="81" charset="-120"/>
                <a:cs typeface="Microsoft JhengHei"/>
              </a:rPr>
              <a:t>機</a:t>
            </a:r>
            <a:r>
              <a:rPr sz="1600" b="1" spc="-25" dirty="0">
                <a:latin typeface="華康棒棒體W5" panose="040F0509000000000000" pitchFamily="81" charset="-120"/>
                <a:ea typeface="華康棒棒體W5" panose="040F0509000000000000" pitchFamily="81" charset="-120"/>
                <a:cs typeface="Microsoft JhengHei"/>
              </a:rPr>
              <a:t>構實習</a:t>
            </a:r>
            <a:r>
              <a:rPr sz="1600" b="1" spc="-50" dirty="0">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p:txBody>
      </p:sp>
      <p:sp>
        <p:nvSpPr>
          <p:cNvPr id="3" name="object 3"/>
          <p:cNvSpPr txBox="1"/>
          <p:nvPr/>
        </p:nvSpPr>
        <p:spPr>
          <a:xfrm>
            <a:off x="688848" y="1311191"/>
            <a:ext cx="2660650" cy="258404"/>
          </a:xfrm>
          <a:prstGeom prst="rect">
            <a:avLst/>
          </a:prstGeom>
        </p:spPr>
        <p:txBody>
          <a:bodyPr vert="horz" wrap="square" lIns="0" tIns="12065" rIns="0" bIns="0" rtlCol="0">
            <a:spAutoFit/>
          </a:bodyPr>
          <a:lstStyle/>
          <a:p>
            <a:pPr marL="12700">
              <a:lnSpc>
                <a:spcPct val="100000"/>
              </a:lnSpc>
              <a:spcBef>
                <a:spcPts val="95"/>
              </a:spcBef>
            </a:pPr>
            <a:r>
              <a:rPr sz="1600" b="1" spc="-30" dirty="0">
                <a:solidFill>
                  <a:srgbClr val="009900"/>
                </a:solidFill>
                <a:latin typeface="華康棒棒體W5" panose="040F0509000000000000" pitchFamily="81" charset="-120"/>
                <a:ea typeface="華康棒棒體W5" panose="040F0509000000000000" pitchFamily="81" charset="-120"/>
                <a:cs typeface="Microsoft JhengHei"/>
              </a:rPr>
              <a:t>經費</a:t>
            </a:r>
            <a:r>
              <a:rPr sz="1600" b="1" spc="-25" dirty="0">
                <a:solidFill>
                  <a:srgbClr val="009900"/>
                </a:solidFill>
                <a:latin typeface="華康棒棒體W5" panose="040F0509000000000000" pitchFamily="81" charset="-120"/>
                <a:ea typeface="華康棒棒體W5" panose="040F0509000000000000" pitchFamily="81" charset="-120"/>
                <a:cs typeface="Microsoft JhengHei"/>
              </a:rPr>
              <a:t>實際執行使用說明如下</a:t>
            </a:r>
            <a:r>
              <a:rPr sz="1600" b="1" spc="-50" dirty="0">
                <a:solidFill>
                  <a:srgbClr val="009900"/>
                </a:solidFill>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p:txBody>
      </p:sp>
      <p:sp>
        <p:nvSpPr>
          <p:cNvPr id="4" name="object 4"/>
          <p:cNvSpPr txBox="1"/>
          <p:nvPr/>
        </p:nvSpPr>
        <p:spPr>
          <a:xfrm>
            <a:off x="463219" y="5801486"/>
            <a:ext cx="8681720" cy="409575"/>
          </a:xfrm>
          <a:prstGeom prst="rect">
            <a:avLst/>
          </a:prstGeom>
        </p:spPr>
        <p:txBody>
          <a:bodyPr vert="horz" wrap="square" lIns="0" tIns="12700" rIns="0" bIns="0" rtlCol="0">
            <a:spAutoFit/>
          </a:bodyPr>
          <a:lstStyle/>
          <a:p>
            <a:pPr marL="12700">
              <a:lnSpc>
                <a:spcPts val="1630"/>
              </a:lnSpc>
              <a:spcBef>
                <a:spcPts val="100"/>
              </a:spcBef>
            </a:pPr>
            <a:r>
              <a:rPr sz="1400" spc="-15" dirty="0">
                <a:solidFill>
                  <a:srgbClr val="FF0000"/>
                </a:solidFill>
                <a:latin typeface="華康棒棒體W5" panose="040F0509000000000000" pitchFamily="81" charset="-120"/>
                <a:ea typeface="華康棒棒體W5" panose="040F0509000000000000" pitchFamily="81" charset="-120"/>
                <a:cs typeface="MingLiU_HKSCS"/>
              </a:rPr>
              <a:t>＊如全數選送生實習時間皆同，即可直接於「</a:t>
            </a:r>
            <a:r>
              <a:rPr sz="1400" b="1" u="sng" spc="-1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Adobe Fan Heiti Std B"/>
              </a:rPr>
              <a:t>全數選送生可獲總額</a:t>
            </a:r>
            <a:r>
              <a:rPr sz="1400" b="1" u="sng"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Times New Roman"/>
              </a:rPr>
              <a:t>*</a:t>
            </a:r>
            <a:r>
              <a:rPr sz="1400" spc="-20" dirty="0">
                <a:solidFill>
                  <a:srgbClr val="FF0000"/>
                </a:solidFill>
                <a:latin typeface="華康棒棒體W5" panose="040F0509000000000000" pitchFamily="81" charset="-120"/>
                <a:ea typeface="華康棒棒體W5" panose="040F0509000000000000" pitchFamily="81" charset="-120"/>
                <a:cs typeface="MingLiU_HKSCS"/>
              </a:rPr>
              <a:t>」平均分攤給每位選送生即可。</a:t>
            </a:r>
            <a:endParaRPr sz="1400" dirty="0">
              <a:latin typeface="華康棒棒體W5" panose="040F0509000000000000" pitchFamily="81" charset="-120"/>
              <a:ea typeface="華康棒棒體W5" panose="040F0509000000000000" pitchFamily="81" charset="-120"/>
              <a:cs typeface="MingLiU_HKSCS"/>
            </a:endParaRPr>
          </a:p>
          <a:p>
            <a:pPr marR="5080" algn="r">
              <a:lnSpc>
                <a:spcPts val="1390"/>
              </a:lnSpc>
            </a:pPr>
            <a:endParaRPr sz="1200" dirty="0">
              <a:latin typeface="華康棒棒體W5" panose="040F0509000000000000" pitchFamily="81" charset="-120"/>
              <a:ea typeface="華康棒棒體W5" panose="040F0509000000000000" pitchFamily="81" charset="-120"/>
              <a:cs typeface="Times New Roman"/>
            </a:endParaRPr>
          </a:p>
        </p:txBody>
      </p:sp>
      <p:sp>
        <p:nvSpPr>
          <p:cNvPr id="5" name="object 5"/>
          <p:cNvSpPr txBox="1">
            <a:spLocks noGrp="1"/>
          </p:cNvSpPr>
          <p:nvPr>
            <p:ph type="title"/>
          </p:nvPr>
        </p:nvSpPr>
        <p:spPr>
          <a:xfrm>
            <a:off x="685800" y="218694"/>
            <a:ext cx="5139359" cy="330835"/>
          </a:xfrm>
          <a:prstGeom prst="rect">
            <a:avLst/>
          </a:prstGeom>
        </p:spPr>
        <p:txBody>
          <a:bodyPr vert="horz" wrap="square" lIns="0" tIns="12700" rIns="0" bIns="0" rtlCol="0">
            <a:spAutoFit/>
          </a:bodyPr>
          <a:lstStyle/>
          <a:p>
            <a:pPr marL="12700">
              <a:lnSpc>
                <a:spcPct val="100000"/>
              </a:lnSpc>
              <a:spcBef>
                <a:spcPts val="100"/>
              </a:spcBef>
            </a:pPr>
            <a:r>
              <a:rPr sz="2000" spc="-20" dirty="0" err="1">
                <a:solidFill>
                  <a:srgbClr val="FF0000"/>
                </a:solidFill>
                <a:latin typeface="華康棒棒體W5" panose="040F0509000000000000" pitchFamily="81" charset="-120"/>
                <a:ea typeface="華康棒棒體W5" panose="040F0509000000000000" pitchFamily="81" charset="-120"/>
              </a:rPr>
              <a:t>選送生實際可支領總額之範例說明</a:t>
            </a:r>
            <a:r>
              <a:rPr sz="2000" spc="-20" dirty="0">
                <a:solidFill>
                  <a:srgbClr val="FF0000"/>
                </a:solidFill>
                <a:latin typeface="華康棒棒體W5" panose="040F0509000000000000" pitchFamily="81" charset="-120"/>
                <a:ea typeface="華康棒棒體W5" panose="040F0509000000000000" pitchFamily="81" charset="-120"/>
              </a:rPr>
              <a:t>：</a:t>
            </a:r>
            <a:endParaRPr sz="2000" dirty="0">
              <a:latin typeface="華康棒棒體W5" panose="040F0509000000000000" pitchFamily="81" charset="-120"/>
              <a:ea typeface="華康棒棒體W5" panose="040F0509000000000000" pitchFamily="81" charset="-120"/>
            </a:endParaRPr>
          </a:p>
        </p:txBody>
      </p:sp>
      <p:graphicFrame>
        <p:nvGraphicFramePr>
          <p:cNvPr id="6" name="object 6"/>
          <p:cNvGraphicFramePr>
            <a:graphicFrameLocks noGrp="1"/>
          </p:cNvGraphicFramePr>
          <p:nvPr>
            <p:extLst>
              <p:ext uri="{D42A27DB-BD31-4B8C-83A1-F6EECF244321}">
                <p14:modId xmlns:p14="http://schemas.microsoft.com/office/powerpoint/2010/main" val="524533387"/>
              </p:ext>
            </p:extLst>
          </p:nvPr>
        </p:nvGraphicFramePr>
        <p:xfrm>
          <a:off x="685800" y="1664589"/>
          <a:ext cx="8001000" cy="3753560"/>
        </p:xfrm>
        <a:graphic>
          <a:graphicData uri="http://schemas.openxmlformats.org/drawingml/2006/table">
            <a:tbl>
              <a:tblPr firstRow="1" bandRow="1">
                <a:tableStyleId>{2D5ABB26-0587-4C30-8999-92F81FD0307C}</a:tableStyleId>
              </a:tblPr>
              <a:tblGrid>
                <a:gridCol w="1768991">
                  <a:extLst>
                    <a:ext uri="{9D8B030D-6E8A-4147-A177-3AD203B41FA5}">
                      <a16:colId xmlns:a16="http://schemas.microsoft.com/office/drawing/2014/main" val="20000"/>
                    </a:ext>
                  </a:extLst>
                </a:gridCol>
                <a:gridCol w="1050409">
                  <a:extLst>
                    <a:ext uri="{9D8B030D-6E8A-4147-A177-3AD203B41FA5}">
                      <a16:colId xmlns:a16="http://schemas.microsoft.com/office/drawing/2014/main" val="20001"/>
                    </a:ext>
                  </a:extLst>
                </a:gridCol>
                <a:gridCol w="5181600">
                  <a:extLst>
                    <a:ext uri="{9D8B030D-6E8A-4147-A177-3AD203B41FA5}">
                      <a16:colId xmlns:a16="http://schemas.microsoft.com/office/drawing/2014/main" val="20002"/>
                    </a:ext>
                  </a:extLst>
                </a:gridCol>
              </a:tblGrid>
              <a:tr h="459286">
                <a:tc>
                  <a:txBody>
                    <a:bodyPr/>
                    <a:lstStyle/>
                    <a:p>
                      <a:pPr algn="ctr">
                        <a:lnSpc>
                          <a:spcPct val="100000"/>
                        </a:lnSpc>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項</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目</a:t>
                      </a:r>
                      <a:endParaRPr sz="1600" dirty="0">
                        <a:latin typeface="華康棒棒體W5" panose="040F0509000000000000" pitchFamily="81" charset="-120"/>
                        <a:ea typeface="華康棒棒體W5" panose="040F0509000000000000" pitchFamily="81" charset="-120"/>
                        <a:cs typeface="Microsoft JhengHei"/>
                      </a:endParaRPr>
                    </a:p>
                  </a:txBody>
                  <a:tcPr marL="0" marR="0" marT="0" marB="0">
                    <a:lnL w="12700">
                      <a:solidFill>
                        <a:srgbClr val="4AACC5"/>
                      </a:solidFill>
                      <a:prstDash val="solid"/>
                    </a:lnL>
                    <a:solidFill>
                      <a:srgbClr val="4AACC5"/>
                    </a:solidFill>
                  </a:tcPr>
                </a:tc>
                <a:tc>
                  <a:txBody>
                    <a:bodyPr/>
                    <a:lstStyle/>
                    <a:p>
                      <a:pPr marL="363855">
                        <a:lnSpc>
                          <a:spcPct val="100000"/>
                        </a:lnSpc>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金</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額</a:t>
                      </a:r>
                      <a:endParaRPr sz="1600">
                        <a:latin typeface="華康棒棒體W5" panose="040F0509000000000000" pitchFamily="81" charset="-120"/>
                        <a:ea typeface="華康棒棒體W5" panose="040F0509000000000000" pitchFamily="81" charset="-120"/>
                        <a:cs typeface="Microsoft JhengHei"/>
                      </a:endParaRPr>
                    </a:p>
                  </a:txBody>
                  <a:tcPr marL="0" marR="0" marT="0" marB="0">
                    <a:solidFill>
                      <a:srgbClr val="4AACC5"/>
                    </a:solidFill>
                  </a:tcPr>
                </a:tc>
                <a:tc>
                  <a:txBody>
                    <a:bodyPr/>
                    <a:lstStyle/>
                    <a:p>
                      <a:pPr marL="34290" algn="ctr">
                        <a:lnSpc>
                          <a:spcPct val="100000"/>
                        </a:lnSpc>
                      </a:pPr>
                      <a:r>
                        <a:rPr sz="1600" b="1" spc="-25" dirty="0">
                          <a:solidFill>
                            <a:srgbClr val="FFFFFF"/>
                          </a:solidFill>
                          <a:latin typeface="華康棒棒體W5" panose="040F0509000000000000" pitchFamily="81" charset="-120"/>
                          <a:ea typeface="華康棒棒體W5" panose="040F0509000000000000" pitchFamily="81" charset="-120"/>
                          <a:cs typeface="Microsoft JhengHei"/>
                        </a:rPr>
                        <a:t>備</a:t>
                      </a:r>
                      <a:r>
                        <a:rPr sz="1600" b="1" spc="-50" dirty="0">
                          <a:solidFill>
                            <a:srgbClr val="FFFFFF"/>
                          </a:solidFill>
                          <a:latin typeface="華康棒棒體W5" panose="040F0509000000000000" pitchFamily="81" charset="-120"/>
                          <a:ea typeface="華康棒棒體W5" panose="040F0509000000000000" pitchFamily="81" charset="-120"/>
                          <a:cs typeface="Microsoft JhengHei"/>
                        </a:rPr>
                        <a:t>註</a:t>
                      </a:r>
                      <a:endParaRPr sz="1600" dirty="0">
                        <a:latin typeface="華康棒棒體W5" panose="040F0509000000000000" pitchFamily="81" charset="-120"/>
                        <a:ea typeface="華康棒棒體W5" panose="040F0509000000000000" pitchFamily="81" charset="-120"/>
                        <a:cs typeface="Microsoft JhengHei"/>
                      </a:endParaRPr>
                    </a:p>
                  </a:txBody>
                  <a:tcPr marL="0" marR="0" marT="0" marB="0">
                    <a:lnR w="12700">
                      <a:solidFill>
                        <a:srgbClr val="4AACC5"/>
                      </a:solidFill>
                      <a:prstDash val="solid"/>
                    </a:lnR>
                    <a:solidFill>
                      <a:srgbClr val="4AACC5"/>
                    </a:solidFill>
                  </a:tcPr>
                </a:tc>
                <a:extLst>
                  <a:ext uri="{0D108BD9-81ED-4DB2-BD59-A6C34878D82A}">
                    <a16:rowId xmlns:a16="http://schemas.microsoft.com/office/drawing/2014/main" val="10000"/>
                  </a:ext>
                </a:extLst>
              </a:tr>
              <a:tr h="695525">
                <a:tc>
                  <a:txBody>
                    <a:bodyPr/>
                    <a:lstStyle/>
                    <a:p>
                      <a:pPr marL="67945">
                        <a:lnSpc>
                          <a:spcPct val="100000"/>
                        </a:lnSpc>
                        <a:spcBef>
                          <a:spcPts val="165"/>
                        </a:spcBef>
                      </a:pPr>
                      <a:r>
                        <a:rPr sz="1600" b="1" spc="-30" dirty="0">
                          <a:latin typeface="華康棒棒體W5" panose="040F0509000000000000" pitchFamily="81" charset="-120"/>
                          <a:ea typeface="華康棒棒體W5" panose="040F0509000000000000" pitchFamily="81" charset="-120"/>
                          <a:cs typeface="Microsoft JhengHei"/>
                        </a:rPr>
                        <a:t>Step1.</a:t>
                      </a:r>
                      <a:endParaRPr lang="en-US" sz="1600" b="1" spc="-30" dirty="0">
                        <a:latin typeface="華康棒棒體W5" panose="040F0509000000000000" pitchFamily="81" charset="-120"/>
                        <a:ea typeface="華康棒棒體W5" panose="040F0509000000000000" pitchFamily="81" charset="-120"/>
                        <a:cs typeface="Microsoft JhengHei"/>
                      </a:endParaRPr>
                    </a:p>
                    <a:p>
                      <a:pPr marL="67945">
                        <a:lnSpc>
                          <a:spcPct val="100000"/>
                        </a:lnSpc>
                        <a:spcBef>
                          <a:spcPts val="165"/>
                        </a:spcBef>
                      </a:pPr>
                      <a:r>
                        <a:rPr sz="1600" b="1" spc="-25" dirty="0" err="1">
                          <a:latin typeface="華康棒棒體W5" panose="040F0509000000000000" pitchFamily="81" charset="-120"/>
                          <a:ea typeface="華康棒棒體W5" panose="040F0509000000000000" pitchFamily="81" charset="-120"/>
                          <a:cs typeface="Microsoft JhengHei"/>
                        </a:rPr>
                        <a:t>該案核定總</a:t>
                      </a:r>
                      <a:r>
                        <a:rPr sz="1600" b="1" spc="-50" dirty="0" err="1">
                          <a:latin typeface="華康棒棒體W5" panose="040F0509000000000000" pitchFamily="81" charset="-120"/>
                          <a:ea typeface="華康棒棒體W5" panose="040F0509000000000000" pitchFamily="81" charset="-120"/>
                          <a:cs typeface="Microsoft JhengHei"/>
                        </a:rPr>
                        <a:t>額</a:t>
                      </a:r>
                      <a:endParaRPr sz="1600" dirty="0">
                        <a:latin typeface="華康棒棒體W5" panose="040F0509000000000000" pitchFamily="81" charset="-120"/>
                        <a:ea typeface="華康棒棒體W5" panose="040F0509000000000000" pitchFamily="81" charset="-120"/>
                        <a:cs typeface="Microsoft JhengHei"/>
                      </a:endParaRPr>
                    </a:p>
                  </a:txBody>
                  <a:tcPr marL="0" marR="0" marT="20955" marB="0">
                    <a:lnL w="12700">
                      <a:solidFill>
                        <a:srgbClr val="4AACC5"/>
                      </a:solidFill>
                      <a:prstDash val="solid"/>
                    </a:lnL>
                    <a:lnB w="12700">
                      <a:solidFill>
                        <a:srgbClr val="4AACC5"/>
                      </a:solidFill>
                      <a:prstDash val="solid"/>
                    </a:lnB>
                    <a:solidFill>
                      <a:srgbClr val="E9F0F5"/>
                    </a:solidFill>
                  </a:tcPr>
                </a:tc>
                <a:tc>
                  <a:txBody>
                    <a:bodyPr/>
                    <a:lstStyle/>
                    <a:p>
                      <a:pPr marL="69850">
                        <a:lnSpc>
                          <a:spcPct val="100000"/>
                        </a:lnSpc>
                        <a:spcBef>
                          <a:spcPts val="165"/>
                        </a:spcBef>
                      </a:pPr>
                      <a:r>
                        <a:rPr sz="1600" spc="-10" dirty="0">
                          <a:solidFill>
                            <a:srgbClr val="C00000"/>
                          </a:solidFill>
                          <a:latin typeface="華康棒棒體W5" panose="040F0509000000000000" pitchFamily="81" charset="-120"/>
                          <a:ea typeface="華康棒棒體W5" panose="040F0509000000000000" pitchFamily="81" charset="-120"/>
                          <a:cs typeface="Microsoft JhengHei"/>
                        </a:rPr>
                        <a:t>$195,000</a:t>
                      </a:r>
                      <a:endParaRPr lang="en-US" sz="1600" spc="-10" dirty="0">
                        <a:solidFill>
                          <a:srgbClr val="C00000"/>
                        </a:solidFill>
                        <a:latin typeface="華康棒棒體W5" panose="040F0509000000000000" pitchFamily="81" charset="-120"/>
                        <a:ea typeface="華康棒棒體W5" panose="040F0509000000000000" pitchFamily="81" charset="-120"/>
                        <a:cs typeface="Microsoft JhengHei"/>
                      </a:endParaRPr>
                    </a:p>
                    <a:p>
                      <a:pPr marL="69850">
                        <a:lnSpc>
                          <a:spcPct val="100000"/>
                        </a:lnSpc>
                        <a:spcBef>
                          <a:spcPts val="165"/>
                        </a:spcBef>
                      </a:pPr>
                      <a:endParaRPr sz="1600" dirty="0">
                        <a:latin typeface="華康棒棒體W5" panose="040F0509000000000000" pitchFamily="81" charset="-120"/>
                        <a:ea typeface="華康棒棒體W5" panose="040F0509000000000000" pitchFamily="81" charset="-120"/>
                        <a:cs typeface="Microsoft JhengHei"/>
                      </a:endParaRPr>
                    </a:p>
                  </a:txBody>
                  <a:tcPr marL="0" marR="0" marT="20955" marB="0">
                    <a:lnB w="12700">
                      <a:solidFill>
                        <a:srgbClr val="4AACC5"/>
                      </a:solidFill>
                      <a:prstDash val="solid"/>
                    </a:lnB>
                    <a:solidFill>
                      <a:srgbClr val="E9F0F5"/>
                    </a:solidFill>
                  </a:tcPr>
                </a:tc>
                <a:tc>
                  <a:txBody>
                    <a:bodyPr/>
                    <a:lstStyle/>
                    <a:p>
                      <a:pPr>
                        <a:lnSpc>
                          <a:spcPct val="100000"/>
                        </a:lnSpc>
                      </a:pPr>
                      <a:endParaRPr sz="1500" dirty="0">
                        <a:latin typeface="華康棒棒體W5" panose="040F0509000000000000" pitchFamily="81" charset="-120"/>
                        <a:ea typeface="華康棒棒體W5" panose="040F0509000000000000" pitchFamily="81" charset="-120"/>
                        <a:cs typeface="Times New Roman"/>
                      </a:endParaRPr>
                    </a:p>
                  </a:txBody>
                  <a:tcPr marL="0" marR="0" marT="0" marB="0">
                    <a:lnR w="12700">
                      <a:solidFill>
                        <a:srgbClr val="4AACC5"/>
                      </a:solidFill>
                      <a:prstDash val="solid"/>
                    </a:lnR>
                    <a:lnB w="12700">
                      <a:solidFill>
                        <a:srgbClr val="4AACC5"/>
                      </a:solidFill>
                      <a:prstDash val="solid"/>
                    </a:lnB>
                    <a:solidFill>
                      <a:srgbClr val="E9F0F5"/>
                    </a:solidFill>
                  </a:tcPr>
                </a:tc>
                <a:extLst>
                  <a:ext uri="{0D108BD9-81ED-4DB2-BD59-A6C34878D82A}">
                    <a16:rowId xmlns:a16="http://schemas.microsoft.com/office/drawing/2014/main" val="10001"/>
                  </a:ext>
                </a:extLst>
              </a:tr>
              <a:tr h="1647157">
                <a:tc>
                  <a:txBody>
                    <a:bodyPr/>
                    <a:lstStyle/>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marL="67945" marR="62865">
                        <a:lnSpc>
                          <a:spcPct val="100000"/>
                        </a:lnSpc>
                        <a:spcBef>
                          <a:spcPts val="600"/>
                        </a:spcBef>
                      </a:pPr>
                      <a:r>
                        <a:rPr sz="1600" b="1" spc="-20" dirty="0">
                          <a:latin typeface="華康棒棒體W5" panose="040F0509000000000000" pitchFamily="81" charset="-120"/>
                          <a:ea typeface="華康棒棒體W5" panose="040F0509000000000000" pitchFamily="81" charset="-120"/>
                          <a:cs typeface="Microsoft JhengHei"/>
                        </a:rPr>
                        <a:t>Step2.</a:t>
                      </a:r>
                      <a:endParaRPr lang="en-US" sz="1600" b="1" spc="-20" dirty="0">
                        <a:latin typeface="華康棒棒體W5" panose="040F0509000000000000" pitchFamily="81" charset="-120"/>
                        <a:ea typeface="華康棒棒體W5" panose="040F0509000000000000" pitchFamily="81" charset="-120"/>
                        <a:cs typeface="Microsoft JhengHei"/>
                      </a:endParaRPr>
                    </a:p>
                    <a:p>
                      <a:pPr marL="67945" marR="62865">
                        <a:lnSpc>
                          <a:spcPct val="100000"/>
                        </a:lnSpc>
                        <a:spcBef>
                          <a:spcPts val="600"/>
                        </a:spcBef>
                      </a:pPr>
                      <a:r>
                        <a:rPr sz="1600" b="1" spc="50" dirty="0" err="1">
                          <a:latin typeface="華康棒棒體W5" panose="040F0509000000000000" pitchFamily="81" charset="-120"/>
                          <a:ea typeface="華康棒棒體W5" panose="040F0509000000000000" pitchFamily="81" charset="-120"/>
                          <a:cs typeface="Microsoft JhengHei"/>
                        </a:rPr>
                        <a:t>計畫主</a:t>
                      </a:r>
                      <a:r>
                        <a:rPr sz="1600" b="1" spc="60" dirty="0" err="1">
                          <a:latin typeface="華康棒棒體W5" panose="040F0509000000000000" pitchFamily="81" charset="-120"/>
                          <a:ea typeface="華康棒棒體W5" panose="040F0509000000000000" pitchFamily="81" charset="-120"/>
                          <a:cs typeface="Microsoft JhengHei"/>
                        </a:rPr>
                        <a:t>持</a:t>
                      </a:r>
                      <a:r>
                        <a:rPr sz="1600" b="1" spc="50" dirty="0" err="1">
                          <a:latin typeface="華康棒棒體W5" panose="040F0509000000000000" pitchFamily="81" charset="-120"/>
                          <a:ea typeface="華康棒棒體W5" panose="040F0509000000000000" pitchFamily="81" charset="-120"/>
                          <a:cs typeface="Microsoft JhengHei"/>
                        </a:rPr>
                        <a:t>人訪</a:t>
                      </a:r>
                      <a:r>
                        <a:rPr sz="1600" b="1" spc="-50" dirty="0" err="1">
                          <a:latin typeface="華康棒棒體W5" panose="040F0509000000000000" pitchFamily="81" charset="-120"/>
                          <a:ea typeface="華康棒棒體W5" panose="040F0509000000000000" pitchFamily="81" charset="-120"/>
                          <a:cs typeface="Microsoft JhengHei"/>
                        </a:rPr>
                        <a:t>視</a:t>
                      </a:r>
                      <a:r>
                        <a:rPr sz="1600" b="1" spc="-25" dirty="0" err="1">
                          <a:latin typeface="華康棒棒體W5" panose="040F0509000000000000" pitchFamily="81" charset="-120"/>
                          <a:ea typeface="華康棒棒體W5" panose="040F0509000000000000" pitchFamily="81" charset="-120"/>
                          <a:cs typeface="Microsoft JhengHei"/>
                        </a:rPr>
                        <a:t>差旅</a:t>
                      </a:r>
                      <a:r>
                        <a:rPr sz="1600" b="1" spc="-50" dirty="0" err="1">
                          <a:latin typeface="華康棒棒體W5" panose="040F0509000000000000" pitchFamily="81" charset="-120"/>
                          <a:ea typeface="華康棒棒體W5" panose="040F0509000000000000" pitchFamily="81" charset="-120"/>
                          <a:cs typeface="Microsoft JhengHei"/>
                        </a:rPr>
                        <a:t>費</a:t>
                      </a:r>
                      <a:endParaRPr sz="1600" dirty="0">
                        <a:latin typeface="華康棒棒體W5" panose="040F0509000000000000" pitchFamily="81" charset="-120"/>
                        <a:ea typeface="華康棒棒體W5" panose="040F0509000000000000" pitchFamily="81" charset="-120"/>
                        <a:cs typeface="Microsoft JhengHei"/>
                      </a:endParaRPr>
                    </a:p>
                  </a:txBody>
                  <a:tcPr marL="0" marR="0" marT="0" marB="0">
                    <a:lnL w="12700">
                      <a:solidFill>
                        <a:srgbClr val="4AACC5"/>
                      </a:solidFill>
                      <a:prstDash val="solid"/>
                    </a:lnL>
                    <a:lnT w="12700">
                      <a:solidFill>
                        <a:srgbClr val="4AACC5"/>
                      </a:solidFill>
                      <a:prstDash val="solid"/>
                    </a:lnT>
                    <a:lnB w="12700">
                      <a:solidFill>
                        <a:srgbClr val="4AACC5"/>
                      </a:solidFill>
                      <a:prstDash val="solid"/>
                    </a:lnB>
                  </a:tcPr>
                </a:tc>
                <a:tc>
                  <a:txBody>
                    <a:bodyPr/>
                    <a:lstStyle/>
                    <a:p>
                      <a:pPr>
                        <a:lnSpc>
                          <a:spcPct val="100000"/>
                        </a:lnSpc>
                      </a:pPr>
                      <a:endParaRPr sz="2100" dirty="0">
                        <a:latin typeface="華康棒棒體W5" panose="040F0509000000000000" pitchFamily="81" charset="-120"/>
                        <a:ea typeface="華康棒棒體W5" panose="040F0509000000000000" pitchFamily="81" charset="-120"/>
                        <a:cs typeface="Times New Roman"/>
                      </a:endParaRPr>
                    </a:p>
                    <a:p>
                      <a:pPr>
                        <a:lnSpc>
                          <a:spcPct val="100000"/>
                        </a:lnSpc>
                        <a:spcBef>
                          <a:spcPts val="55"/>
                        </a:spcBef>
                      </a:pPr>
                      <a:endParaRPr sz="2400" dirty="0">
                        <a:latin typeface="華康棒棒體W5" panose="040F0509000000000000" pitchFamily="81" charset="-120"/>
                        <a:ea typeface="華康棒棒體W5" panose="040F0509000000000000" pitchFamily="81" charset="-120"/>
                        <a:cs typeface="Times New Roman"/>
                      </a:endParaRPr>
                    </a:p>
                    <a:p>
                      <a:pPr marL="69850">
                        <a:lnSpc>
                          <a:spcPct val="100000"/>
                        </a:lnSpc>
                      </a:pPr>
                      <a:r>
                        <a:rPr sz="1600" spc="-10" dirty="0">
                          <a:solidFill>
                            <a:srgbClr val="C00000"/>
                          </a:solidFill>
                          <a:latin typeface="華康棒棒體W5" panose="040F0509000000000000" pitchFamily="81" charset="-120"/>
                          <a:ea typeface="華康棒棒體W5" panose="040F0509000000000000" pitchFamily="81" charset="-120"/>
                          <a:cs typeface="Microsoft JhengHei"/>
                        </a:rPr>
                        <a:t>$2</a:t>
                      </a:r>
                      <a:r>
                        <a:rPr lang="en-US" altLang="zh-TW" sz="1600" spc="-10" dirty="0">
                          <a:solidFill>
                            <a:srgbClr val="C00000"/>
                          </a:solidFill>
                          <a:latin typeface="華康棒棒體W5" panose="040F0509000000000000" pitchFamily="81" charset="-120"/>
                          <a:ea typeface="華康棒棒體W5" panose="040F0509000000000000" pitchFamily="81" charset="-120"/>
                          <a:cs typeface="Microsoft JhengHei"/>
                        </a:rPr>
                        <a:t>5</a:t>
                      </a:r>
                      <a:r>
                        <a:rPr sz="1600" spc="-10" dirty="0">
                          <a:solidFill>
                            <a:srgbClr val="C00000"/>
                          </a:solidFill>
                          <a:latin typeface="華康棒棒體W5" panose="040F0509000000000000" pitchFamily="81" charset="-120"/>
                          <a:ea typeface="華康棒棒體W5" panose="040F0509000000000000" pitchFamily="81" charset="-120"/>
                          <a:cs typeface="Microsoft JhengHei"/>
                        </a:rPr>
                        <a:t>,</a:t>
                      </a:r>
                      <a:r>
                        <a:rPr lang="en-US" altLang="zh-TW" sz="1600" spc="-10" dirty="0">
                          <a:solidFill>
                            <a:srgbClr val="C00000"/>
                          </a:solidFill>
                          <a:latin typeface="華康棒棒體W5" panose="040F0509000000000000" pitchFamily="81" charset="-120"/>
                          <a:ea typeface="華康棒棒體W5" panose="040F0509000000000000" pitchFamily="81" charset="-120"/>
                          <a:cs typeface="Microsoft JhengHei"/>
                        </a:rPr>
                        <a:t>940</a:t>
                      </a:r>
                      <a:endParaRPr sz="1600" dirty="0">
                        <a:latin typeface="華康棒棒體W5" panose="040F0509000000000000" pitchFamily="81" charset="-120"/>
                        <a:ea typeface="華康棒棒體W5" panose="040F0509000000000000" pitchFamily="81" charset="-120"/>
                        <a:cs typeface="Microsoft JhengHei"/>
                      </a:endParaRPr>
                    </a:p>
                  </a:txBody>
                  <a:tcPr marL="0" marR="0" marT="0" marB="0">
                    <a:lnT w="12700">
                      <a:solidFill>
                        <a:srgbClr val="4AACC5"/>
                      </a:solidFill>
                      <a:prstDash val="solid"/>
                    </a:lnT>
                    <a:lnB w="12700">
                      <a:solidFill>
                        <a:srgbClr val="4AACC5"/>
                      </a:solidFill>
                      <a:prstDash val="solid"/>
                    </a:lnB>
                  </a:tcPr>
                </a:tc>
                <a:tc>
                  <a:txBody>
                    <a:bodyPr/>
                    <a:lstStyle/>
                    <a:p>
                      <a:pPr marL="445134" indent="-343535">
                        <a:lnSpc>
                          <a:spcPct val="100000"/>
                        </a:lnSpc>
                        <a:spcBef>
                          <a:spcPts val="430"/>
                        </a:spcBef>
                        <a:buAutoNum type="arabicParenBoth"/>
                        <a:tabLst>
                          <a:tab pos="445770" algn="l"/>
                        </a:tabLst>
                      </a:pPr>
                      <a:r>
                        <a:rPr sz="1600" spc="-25" dirty="0">
                          <a:latin typeface="華康棒棒體W5" panose="040F0509000000000000" pitchFamily="81" charset="-120"/>
                          <a:ea typeface="華康棒棒體W5" panose="040F0509000000000000" pitchFamily="81" charset="-120"/>
                          <a:cs typeface="Microsoft JhengHei"/>
                        </a:rPr>
                        <a:t>預估機票費</a:t>
                      </a:r>
                      <a:r>
                        <a:rPr sz="1600" spc="-10" dirty="0">
                          <a:latin typeface="華康棒棒體W5" panose="040F0509000000000000" pitchFamily="81" charset="-120"/>
                          <a:ea typeface="華康棒棒體W5" panose="040F0509000000000000" pitchFamily="81" charset="-120"/>
                          <a:cs typeface="Microsoft JhengHei"/>
                        </a:rPr>
                        <a:t>：$11,000</a:t>
                      </a:r>
                      <a:endParaRPr sz="1600" dirty="0">
                        <a:latin typeface="華康棒棒體W5" panose="040F0509000000000000" pitchFamily="81" charset="-120"/>
                        <a:ea typeface="華康棒棒體W5" panose="040F0509000000000000" pitchFamily="81" charset="-120"/>
                        <a:cs typeface="Microsoft JhengHei"/>
                      </a:endParaRPr>
                    </a:p>
                    <a:p>
                      <a:pPr marL="445134" indent="-343535">
                        <a:lnSpc>
                          <a:spcPct val="100000"/>
                        </a:lnSpc>
                        <a:buAutoNum type="arabicParenBoth"/>
                        <a:tabLst>
                          <a:tab pos="445770" algn="l"/>
                        </a:tabLst>
                      </a:pPr>
                      <a:r>
                        <a:rPr sz="1600" spc="-25" dirty="0" err="1">
                          <a:latin typeface="華康棒棒體W5" panose="040F0509000000000000" pitchFamily="81" charset="-120"/>
                          <a:ea typeface="華康棒棒體W5" panose="040F0509000000000000" pitchFamily="81" charset="-120"/>
                          <a:cs typeface="Microsoft JhengHei"/>
                        </a:rPr>
                        <a:t>訪視津貼計算方式</a:t>
                      </a:r>
                      <a:r>
                        <a:rPr sz="1600" spc="-10" dirty="0">
                          <a:latin typeface="華康棒棒體W5" panose="040F0509000000000000" pitchFamily="81" charset="-120"/>
                          <a:ea typeface="華康棒棒體W5" panose="040F0509000000000000" pitchFamily="81" charset="-120"/>
                          <a:cs typeface="Microsoft JhengHei"/>
                        </a:rPr>
                        <a:t>:</a:t>
                      </a:r>
                      <a:r>
                        <a:rPr lang="zh-TW" altLang="en-US" sz="1600" spc="-25" dirty="0">
                          <a:latin typeface="華康棒棒體W5" panose="040F0509000000000000" pitchFamily="81" charset="-120"/>
                          <a:ea typeface="華康棒棒體W5" panose="040F0509000000000000" pitchFamily="81" charset="-120"/>
                          <a:cs typeface="Microsoft JhengHei"/>
                        </a:rPr>
                        <a:t>胡志明市</a:t>
                      </a:r>
                      <a:r>
                        <a:rPr sz="1600" spc="-25" dirty="0">
                          <a:latin typeface="華康棒棒體W5" panose="040F0509000000000000" pitchFamily="81" charset="-120"/>
                          <a:ea typeface="華康棒棒體W5" panose="040F0509000000000000" pitchFamily="81" charset="-120"/>
                          <a:cs typeface="Microsoft JhengHei"/>
                        </a:rPr>
                        <a:t>日支數</a:t>
                      </a:r>
                      <a:r>
                        <a:rPr sz="1600" spc="-20" dirty="0">
                          <a:latin typeface="華康棒棒體W5" panose="040F0509000000000000" pitchFamily="81" charset="-120"/>
                          <a:ea typeface="華康棒棒體W5" panose="040F0509000000000000" pitchFamily="81" charset="-120"/>
                          <a:cs typeface="Microsoft JhengHei"/>
                        </a:rPr>
                        <a:t>1</a:t>
                      </a:r>
                      <a:r>
                        <a:rPr lang="en-US" altLang="zh-TW" sz="1600" spc="-20" dirty="0">
                          <a:latin typeface="華康棒棒體W5" panose="040F0509000000000000" pitchFamily="81" charset="-120"/>
                          <a:ea typeface="華康棒棒體W5" panose="040F0509000000000000" pitchFamily="81" charset="-120"/>
                          <a:cs typeface="Microsoft JhengHei"/>
                        </a:rPr>
                        <a:t>66</a:t>
                      </a:r>
                      <a:r>
                        <a:rPr sz="1600" spc="-20" dirty="0">
                          <a:latin typeface="華康棒棒體W5" panose="040F0509000000000000" pitchFamily="81" charset="-120"/>
                          <a:ea typeface="華康棒棒體W5" panose="040F0509000000000000" pitchFamily="81" charset="-120"/>
                          <a:cs typeface="Microsoft JhengHei"/>
                        </a:rPr>
                        <a:t>美金</a:t>
                      </a:r>
                      <a:r>
                        <a:rPr sz="1600" spc="-25" dirty="0">
                          <a:latin typeface="華康棒棒體W5" panose="040F0509000000000000" pitchFamily="81" charset="-120"/>
                          <a:ea typeface="華康棒棒體W5" panose="040F0509000000000000" pitchFamily="81" charset="-120"/>
                          <a:cs typeface="Microsoft JhengHei"/>
                        </a:rPr>
                        <a:t>*</a:t>
                      </a:r>
                      <a:r>
                        <a:rPr sz="1600" spc="-10" dirty="0">
                          <a:latin typeface="華康棒棒體W5" panose="040F0509000000000000" pitchFamily="81" charset="-120"/>
                          <a:ea typeface="華康棒棒體W5" panose="040F0509000000000000" pitchFamily="81" charset="-120"/>
                          <a:cs typeface="Microsoft JhengHei"/>
                        </a:rPr>
                        <a:t>匯</a:t>
                      </a:r>
                      <a:r>
                        <a:rPr sz="1600" spc="-25" dirty="0">
                          <a:latin typeface="華康棒棒體W5" panose="040F0509000000000000" pitchFamily="81" charset="-120"/>
                          <a:ea typeface="華康棒棒體W5" panose="040F0509000000000000" pitchFamily="81" charset="-120"/>
                          <a:cs typeface="Microsoft JhengHei"/>
                        </a:rPr>
                        <a:t>率</a:t>
                      </a:r>
                      <a:r>
                        <a:rPr sz="1600" spc="-10" dirty="0">
                          <a:latin typeface="華康棒棒體W5" panose="040F0509000000000000" pitchFamily="81" charset="-120"/>
                          <a:ea typeface="華康棒棒體W5" panose="040F0509000000000000" pitchFamily="81" charset="-120"/>
                          <a:cs typeface="Microsoft JhengHei"/>
                        </a:rPr>
                        <a:t>30*3</a:t>
                      </a:r>
                      <a:r>
                        <a:rPr sz="1600" spc="-50" dirty="0">
                          <a:latin typeface="華康棒棒體W5" panose="040F0509000000000000" pitchFamily="81" charset="-120"/>
                          <a:ea typeface="華康棒棒體W5" panose="040F0509000000000000" pitchFamily="81" charset="-120"/>
                          <a:cs typeface="Microsoft JhengHei"/>
                        </a:rPr>
                        <a:t>天</a:t>
                      </a:r>
                      <a:r>
                        <a:rPr sz="1600" spc="-10" dirty="0">
                          <a:latin typeface="華康棒棒體W5" panose="040F0509000000000000" pitchFamily="81" charset="-120"/>
                          <a:ea typeface="華康棒棒體W5" panose="040F0509000000000000" pitchFamily="81" charset="-120"/>
                          <a:cs typeface="Microsoft JhengHei"/>
                        </a:rPr>
                        <a:t>=$1</a:t>
                      </a:r>
                      <a:r>
                        <a:rPr lang="en-US" altLang="zh-TW" sz="1600" spc="-10" dirty="0">
                          <a:latin typeface="華康棒棒體W5" panose="040F0509000000000000" pitchFamily="81" charset="-120"/>
                          <a:ea typeface="華康棒棒體W5" panose="040F0509000000000000" pitchFamily="81" charset="-120"/>
                          <a:cs typeface="Microsoft JhengHei"/>
                        </a:rPr>
                        <a:t>4</a:t>
                      </a:r>
                      <a:r>
                        <a:rPr sz="1600" spc="-10" dirty="0">
                          <a:latin typeface="華康棒棒體W5" panose="040F0509000000000000" pitchFamily="81" charset="-120"/>
                          <a:ea typeface="華康棒棒體W5" panose="040F0509000000000000" pitchFamily="81" charset="-120"/>
                          <a:cs typeface="Microsoft JhengHei"/>
                        </a:rPr>
                        <a:t>,</a:t>
                      </a:r>
                      <a:r>
                        <a:rPr lang="en-US" altLang="zh-TW" sz="1600" spc="-10" dirty="0">
                          <a:latin typeface="華康棒棒體W5" panose="040F0509000000000000" pitchFamily="81" charset="-120"/>
                          <a:ea typeface="華康棒棒體W5" panose="040F0509000000000000" pitchFamily="81" charset="-120"/>
                          <a:cs typeface="Microsoft JhengHei"/>
                        </a:rPr>
                        <a:t>940</a:t>
                      </a:r>
                      <a:endParaRPr sz="1600" dirty="0">
                        <a:latin typeface="華康棒棒體W5" panose="040F0509000000000000" pitchFamily="81" charset="-120"/>
                        <a:ea typeface="華康棒棒體W5" panose="040F0509000000000000" pitchFamily="81" charset="-120"/>
                        <a:cs typeface="Microsoft JhengHei"/>
                      </a:endParaRPr>
                    </a:p>
                    <a:p>
                      <a:pPr marL="102235" marR="71120">
                        <a:lnSpc>
                          <a:spcPct val="100000"/>
                        </a:lnSpc>
                      </a:pPr>
                      <a:r>
                        <a:rPr sz="1600" spc="-25" dirty="0">
                          <a:solidFill>
                            <a:srgbClr val="0000FF"/>
                          </a:solidFill>
                          <a:latin typeface="華康棒棒體W5" panose="040F0509000000000000" pitchFamily="81" charset="-120"/>
                          <a:ea typeface="華康棒棒體W5" panose="040F0509000000000000" pitchFamily="81" charset="-120"/>
                          <a:cs typeface="Microsoft JhengHei"/>
                        </a:rPr>
                        <a:t>＊依「中央政府各機關派赴國外各</a:t>
                      </a:r>
                      <a:r>
                        <a:rPr sz="1600" spc="-10" dirty="0">
                          <a:solidFill>
                            <a:srgbClr val="0000FF"/>
                          </a:solidFill>
                          <a:latin typeface="華康棒棒體W5" panose="040F0509000000000000" pitchFamily="81" charset="-120"/>
                          <a:ea typeface="華康棒棒體W5" panose="040F0509000000000000" pitchFamily="81" charset="-120"/>
                          <a:cs typeface="Microsoft JhengHei"/>
                        </a:rPr>
                        <a:t>地</a:t>
                      </a:r>
                      <a:r>
                        <a:rPr sz="1600" spc="-25" dirty="0">
                          <a:solidFill>
                            <a:srgbClr val="0000FF"/>
                          </a:solidFill>
                          <a:latin typeface="華康棒棒體W5" panose="040F0509000000000000" pitchFamily="81" charset="-120"/>
                          <a:ea typeface="華康棒棒體W5" panose="040F0509000000000000" pitchFamily="81" charset="-120"/>
                          <a:cs typeface="Microsoft JhengHei"/>
                        </a:rPr>
                        <a:t>區出</a:t>
                      </a:r>
                      <a:r>
                        <a:rPr sz="1600" spc="-10" dirty="0">
                          <a:solidFill>
                            <a:srgbClr val="0000FF"/>
                          </a:solidFill>
                          <a:latin typeface="華康棒棒體W5" panose="040F0509000000000000" pitchFamily="81" charset="-120"/>
                          <a:ea typeface="華康棒棒體W5" panose="040F0509000000000000" pitchFamily="81" charset="-120"/>
                          <a:cs typeface="Microsoft JhengHei"/>
                        </a:rPr>
                        <a:t>差</a:t>
                      </a:r>
                      <a:r>
                        <a:rPr sz="1600" spc="-25" dirty="0">
                          <a:solidFill>
                            <a:srgbClr val="0000FF"/>
                          </a:solidFill>
                          <a:latin typeface="華康棒棒體W5" panose="040F0509000000000000" pitchFamily="81" charset="-120"/>
                          <a:ea typeface="華康棒棒體W5" panose="040F0509000000000000" pitchFamily="81" charset="-120"/>
                          <a:cs typeface="Microsoft JhengHei"/>
                        </a:rPr>
                        <a:t>人員</a:t>
                      </a:r>
                      <a:r>
                        <a:rPr sz="1600" spc="-10" dirty="0">
                          <a:solidFill>
                            <a:srgbClr val="0000FF"/>
                          </a:solidFill>
                          <a:latin typeface="華康棒棒體W5" panose="040F0509000000000000" pitchFamily="81" charset="-120"/>
                          <a:ea typeface="華康棒棒體W5" panose="040F0509000000000000" pitchFamily="81" charset="-120"/>
                          <a:cs typeface="Microsoft JhengHei"/>
                        </a:rPr>
                        <a:t>生</a:t>
                      </a:r>
                      <a:r>
                        <a:rPr sz="1600" spc="-25" dirty="0">
                          <a:solidFill>
                            <a:srgbClr val="0000FF"/>
                          </a:solidFill>
                          <a:latin typeface="華康棒棒體W5" panose="040F0509000000000000" pitchFamily="81" charset="-120"/>
                          <a:ea typeface="華康棒棒體W5" panose="040F0509000000000000" pitchFamily="81" charset="-120"/>
                          <a:cs typeface="Microsoft JhengHei"/>
                        </a:rPr>
                        <a:t>活費</a:t>
                      </a:r>
                      <a:r>
                        <a:rPr sz="1600" spc="-50" dirty="0">
                          <a:solidFill>
                            <a:srgbClr val="0000FF"/>
                          </a:solidFill>
                          <a:latin typeface="華康棒棒體W5" panose="040F0509000000000000" pitchFamily="81" charset="-120"/>
                          <a:ea typeface="華康棒棒體W5" panose="040F0509000000000000" pitchFamily="81" charset="-120"/>
                          <a:cs typeface="Microsoft JhengHei"/>
                        </a:rPr>
                        <a:t>日</a:t>
                      </a:r>
                      <a:r>
                        <a:rPr sz="1600" spc="-25" dirty="0">
                          <a:solidFill>
                            <a:srgbClr val="0000FF"/>
                          </a:solidFill>
                          <a:latin typeface="華康棒棒體W5" panose="040F0509000000000000" pitchFamily="81" charset="-120"/>
                          <a:ea typeface="華康棒棒體W5" panose="040F0509000000000000" pitchFamily="81" charset="-120"/>
                          <a:cs typeface="Microsoft JhengHei"/>
                        </a:rPr>
                        <a:t>支數額」</a:t>
                      </a:r>
                      <a:r>
                        <a:rPr sz="1600" spc="-50" dirty="0">
                          <a:solidFill>
                            <a:srgbClr val="0000FF"/>
                          </a:solidFill>
                          <a:latin typeface="華康棒棒體W5" panose="040F0509000000000000" pitchFamily="81" charset="-120"/>
                          <a:ea typeface="華康棒棒體W5" panose="040F0509000000000000" pitchFamily="81" charset="-120"/>
                          <a:cs typeface="Microsoft JhengHei"/>
                        </a:rPr>
                        <a:t>。</a:t>
                      </a:r>
                      <a:endParaRPr sz="1600" dirty="0">
                        <a:latin typeface="華康棒棒體W5" panose="040F0509000000000000" pitchFamily="81" charset="-120"/>
                        <a:ea typeface="華康棒棒體W5" panose="040F0509000000000000" pitchFamily="81" charset="-120"/>
                        <a:cs typeface="Microsoft JhengHei"/>
                      </a:endParaRPr>
                    </a:p>
                  </a:txBody>
                  <a:tcPr marL="0" marR="0" marT="54610" marB="0">
                    <a:lnR w="12700">
                      <a:solidFill>
                        <a:srgbClr val="4AACC5"/>
                      </a:solidFill>
                      <a:prstDash val="solid"/>
                    </a:lnR>
                    <a:lnT w="12700">
                      <a:solidFill>
                        <a:srgbClr val="4AACC5"/>
                      </a:solidFill>
                      <a:prstDash val="solid"/>
                    </a:lnT>
                    <a:lnB w="12700">
                      <a:solidFill>
                        <a:srgbClr val="4AACC5"/>
                      </a:solidFill>
                      <a:prstDash val="solid"/>
                    </a:lnB>
                  </a:tcPr>
                </a:tc>
                <a:extLst>
                  <a:ext uri="{0D108BD9-81ED-4DB2-BD59-A6C34878D82A}">
                    <a16:rowId xmlns:a16="http://schemas.microsoft.com/office/drawing/2014/main" val="10002"/>
                  </a:ext>
                </a:extLst>
              </a:tr>
              <a:tr h="951592">
                <a:tc>
                  <a:txBody>
                    <a:bodyPr/>
                    <a:lstStyle/>
                    <a:p>
                      <a:pPr marL="67945">
                        <a:lnSpc>
                          <a:spcPct val="100000"/>
                        </a:lnSpc>
                        <a:spcBef>
                          <a:spcPts val="384"/>
                        </a:spcBef>
                      </a:pPr>
                      <a:r>
                        <a:rPr sz="1600" b="1" spc="-20" dirty="0">
                          <a:latin typeface="華康棒棒體W5" panose="040F0509000000000000" pitchFamily="81" charset="-120"/>
                          <a:ea typeface="華康棒棒體W5" panose="040F0509000000000000" pitchFamily="81" charset="-120"/>
                          <a:cs typeface="Microsoft JhengHei"/>
                        </a:rPr>
                        <a:t>Step3.</a:t>
                      </a:r>
                      <a:endParaRPr lang="en-US" sz="1600" b="1" spc="-20" dirty="0">
                        <a:latin typeface="華康棒棒體W5" panose="040F0509000000000000" pitchFamily="81" charset="-120"/>
                        <a:ea typeface="華康棒棒體W5" panose="040F0509000000000000" pitchFamily="81" charset="-120"/>
                        <a:cs typeface="Microsoft JhengHei"/>
                      </a:endParaRPr>
                    </a:p>
                    <a:p>
                      <a:pPr marL="67945">
                        <a:lnSpc>
                          <a:spcPct val="100000"/>
                        </a:lnSpc>
                        <a:spcBef>
                          <a:spcPts val="384"/>
                        </a:spcBef>
                      </a:pPr>
                      <a:r>
                        <a:rPr sz="1600" b="1" spc="50" dirty="0" err="1">
                          <a:latin typeface="華康棒棒體W5" panose="040F0509000000000000" pitchFamily="81" charset="-120"/>
                          <a:ea typeface="華康棒棒體W5" panose="040F0509000000000000" pitchFamily="81" charset="-120"/>
                          <a:cs typeface="Microsoft JhengHei"/>
                        </a:rPr>
                        <a:t>整案全</a:t>
                      </a:r>
                      <a:r>
                        <a:rPr sz="1600" b="1" spc="60" dirty="0" err="1">
                          <a:latin typeface="華康棒棒體W5" panose="040F0509000000000000" pitchFamily="81" charset="-120"/>
                          <a:ea typeface="華康棒棒體W5" panose="040F0509000000000000" pitchFamily="81" charset="-120"/>
                          <a:cs typeface="Microsoft JhengHei"/>
                        </a:rPr>
                        <a:t>數</a:t>
                      </a:r>
                      <a:r>
                        <a:rPr sz="1600" b="1" spc="50" dirty="0" err="1">
                          <a:latin typeface="華康棒棒體W5" panose="040F0509000000000000" pitchFamily="81" charset="-120"/>
                          <a:ea typeface="華康棒棒體W5" panose="040F0509000000000000" pitchFamily="81" charset="-120"/>
                          <a:cs typeface="Microsoft JhengHei"/>
                        </a:rPr>
                        <a:t>選送</a:t>
                      </a:r>
                      <a:r>
                        <a:rPr sz="1600" b="1" spc="-50" dirty="0" err="1">
                          <a:latin typeface="華康棒棒體W5" panose="040F0509000000000000" pitchFamily="81" charset="-120"/>
                          <a:ea typeface="華康棒棒體W5" panose="040F0509000000000000" pitchFamily="81" charset="-120"/>
                          <a:cs typeface="Microsoft JhengHei"/>
                        </a:rPr>
                        <a:t>生</a:t>
                      </a:r>
                      <a:r>
                        <a:rPr sz="1600" b="1" spc="-30" dirty="0" err="1">
                          <a:latin typeface="華康棒棒體W5" panose="040F0509000000000000" pitchFamily="81" charset="-120"/>
                          <a:ea typeface="華康棒棒體W5" panose="040F0509000000000000" pitchFamily="81" charset="-120"/>
                          <a:cs typeface="Microsoft JhengHei"/>
                        </a:rPr>
                        <a:t>可支領總額</a:t>
                      </a:r>
                      <a:endParaRPr sz="1600" dirty="0">
                        <a:latin typeface="華康棒棒體W5" panose="040F0509000000000000" pitchFamily="81" charset="-120"/>
                        <a:ea typeface="華康棒棒體W5" panose="040F0509000000000000" pitchFamily="81" charset="-120"/>
                        <a:cs typeface="Microsoft JhengHei"/>
                      </a:endParaRPr>
                    </a:p>
                  </a:txBody>
                  <a:tcPr marL="0" marR="0" marT="48894" marB="0">
                    <a:lnL w="12700">
                      <a:solidFill>
                        <a:srgbClr val="4AACC5"/>
                      </a:solidFill>
                      <a:prstDash val="solid"/>
                    </a:lnL>
                    <a:lnT w="12700">
                      <a:solidFill>
                        <a:srgbClr val="4AACC5"/>
                      </a:solidFill>
                      <a:prstDash val="solid"/>
                    </a:lnT>
                    <a:lnB w="12700">
                      <a:solidFill>
                        <a:srgbClr val="4AACC5"/>
                      </a:solidFill>
                      <a:prstDash val="solid"/>
                    </a:lnB>
                    <a:solidFill>
                      <a:srgbClr val="E9F0F5"/>
                    </a:solidFill>
                  </a:tcPr>
                </a:tc>
                <a:tc>
                  <a:txBody>
                    <a:bodyPr/>
                    <a:lstStyle/>
                    <a:p>
                      <a:pPr marL="69850">
                        <a:lnSpc>
                          <a:spcPct val="100000"/>
                        </a:lnSpc>
                        <a:spcBef>
                          <a:spcPts val="1340"/>
                        </a:spcBef>
                      </a:pPr>
                      <a:r>
                        <a:rPr sz="1600" spc="-10" dirty="0">
                          <a:solidFill>
                            <a:srgbClr val="C00000"/>
                          </a:solidFill>
                          <a:latin typeface="華康棒棒體W5" panose="040F0509000000000000" pitchFamily="81" charset="-120"/>
                          <a:ea typeface="華康棒棒體W5" panose="040F0509000000000000" pitchFamily="81" charset="-120"/>
                          <a:cs typeface="Microsoft JhengHei"/>
                        </a:rPr>
                        <a:t>$172,580</a:t>
                      </a:r>
                      <a:endParaRPr sz="1600" dirty="0">
                        <a:latin typeface="華康棒棒體W5" panose="040F0509000000000000" pitchFamily="81" charset="-120"/>
                        <a:ea typeface="華康棒棒體W5" panose="040F0509000000000000" pitchFamily="81" charset="-120"/>
                        <a:cs typeface="Microsoft JhengHei"/>
                      </a:endParaRPr>
                    </a:p>
                  </a:txBody>
                  <a:tcPr marL="0" marR="0" marT="170180" marB="0">
                    <a:lnT w="12700">
                      <a:solidFill>
                        <a:srgbClr val="4AACC5"/>
                      </a:solidFill>
                      <a:prstDash val="solid"/>
                    </a:lnT>
                    <a:lnB w="12700">
                      <a:solidFill>
                        <a:srgbClr val="4AACC5"/>
                      </a:solidFill>
                      <a:prstDash val="solid"/>
                    </a:lnB>
                    <a:solidFill>
                      <a:srgbClr val="E9F0F5"/>
                    </a:solidFill>
                  </a:tcPr>
                </a:tc>
                <a:tc>
                  <a:txBody>
                    <a:bodyPr/>
                    <a:lstStyle/>
                    <a:p>
                      <a:pPr marL="102235">
                        <a:lnSpc>
                          <a:spcPct val="100000"/>
                        </a:lnSpc>
                        <a:spcBef>
                          <a:spcPts val="384"/>
                        </a:spcBef>
                      </a:pPr>
                      <a:r>
                        <a:rPr sz="1600" spc="-25" dirty="0">
                          <a:latin typeface="華康棒棒體W5" panose="040F0509000000000000" pitchFamily="81" charset="-120"/>
                          <a:ea typeface="華康棒棒體W5" panose="040F0509000000000000" pitchFamily="81" charset="-120"/>
                          <a:cs typeface="Microsoft JhengHei"/>
                        </a:rPr>
                        <a:t>計算方式：各案總經費</a:t>
                      </a:r>
                      <a:r>
                        <a:rPr sz="1600" spc="-20" dirty="0">
                          <a:latin typeface="華康棒棒體W5" panose="040F0509000000000000" pitchFamily="81" charset="-120"/>
                          <a:ea typeface="華康棒棒體W5" panose="040F0509000000000000" pitchFamily="81" charset="-120"/>
                          <a:cs typeface="Microsoft JhengHei"/>
                        </a:rPr>
                        <a:t>-</a:t>
                      </a:r>
                      <a:r>
                        <a:rPr sz="1600" spc="-25" dirty="0">
                          <a:latin typeface="華康棒棒體W5" panose="040F0509000000000000" pitchFamily="81" charset="-120"/>
                          <a:ea typeface="華康棒棒體W5" panose="040F0509000000000000" pitchFamily="81" charset="-120"/>
                          <a:cs typeface="Microsoft JhengHei"/>
                        </a:rPr>
                        <a:t>計畫主持</a:t>
                      </a:r>
                      <a:r>
                        <a:rPr sz="1600" spc="-10" dirty="0">
                          <a:latin typeface="華康棒棒體W5" panose="040F0509000000000000" pitchFamily="81" charset="-120"/>
                          <a:ea typeface="華康棒棒體W5" panose="040F0509000000000000" pitchFamily="81" charset="-120"/>
                          <a:cs typeface="Microsoft JhengHei"/>
                        </a:rPr>
                        <a:t>人</a:t>
                      </a:r>
                      <a:r>
                        <a:rPr sz="1600" spc="-25" dirty="0">
                          <a:latin typeface="華康棒棒體W5" panose="040F0509000000000000" pitchFamily="81" charset="-120"/>
                          <a:ea typeface="華康棒棒體W5" panose="040F0509000000000000" pitchFamily="81" charset="-120"/>
                          <a:cs typeface="Microsoft JhengHei"/>
                        </a:rPr>
                        <a:t>訪視</a:t>
                      </a:r>
                      <a:r>
                        <a:rPr sz="1600" spc="-10" dirty="0">
                          <a:latin typeface="華康棒棒體W5" panose="040F0509000000000000" pitchFamily="81" charset="-120"/>
                          <a:ea typeface="華康棒棒體W5" panose="040F0509000000000000" pitchFamily="81" charset="-120"/>
                          <a:cs typeface="Microsoft JhengHei"/>
                        </a:rPr>
                        <a:t>差</a:t>
                      </a:r>
                      <a:r>
                        <a:rPr sz="1600" spc="-25" dirty="0">
                          <a:latin typeface="華康棒棒體W5" panose="040F0509000000000000" pitchFamily="81" charset="-120"/>
                          <a:ea typeface="華康棒棒體W5" panose="040F0509000000000000" pitchFamily="81" charset="-120"/>
                          <a:cs typeface="Microsoft JhengHei"/>
                        </a:rPr>
                        <a:t>旅費</a:t>
                      </a:r>
                      <a:r>
                        <a:rPr sz="1600" spc="-20" dirty="0">
                          <a:latin typeface="華康棒棒體W5" panose="040F0509000000000000" pitchFamily="81" charset="-120"/>
                          <a:ea typeface="華康棒棒體W5" panose="040F0509000000000000" pitchFamily="81" charset="-120"/>
                          <a:cs typeface="Microsoft JhengHei"/>
                        </a:rPr>
                        <a:t>=選</a:t>
                      </a:r>
                      <a:r>
                        <a:rPr sz="1600" spc="-25" dirty="0">
                          <a:latin typeface="華康棒棒體W5" panose="040F0509000000000000" pitchFamily="81" charset="-120"/>
                          <a:ea typeface="華康棒棒體W5" panose="040F0509000000000000" pitchFamily="81" charset="-120"/>
                          <a:cs typeface="Microsoft JhengHei"/>
                        </a:rPr>
                        <a:t>送</a:t>
                      </a:r>
                      <a:r>
                        <a:rPr sz="1600" spc="-50" dirty="0">
                          <a:latin typeface="華康棒棒體W5" panose="040F0509000000000000" pitchFamily="81" charset="-120"/>
                          <a:ea typeface="華康棒棒體W5" panose="040F0509000000000000" pitchFamily="81" charset="-120"/>
                          <a:cs typeface="Microsoft JhengHei"/>
                        </a:rPr>
                        <a:t>生</a:t>
                      </a:r>
                      <a:endParaRPr sz="1600" dirty="0">
                        <a:latin typeface="華康棒棒體W5" panose="040F0509000000000000" pitchFamily="81" charset="-120"/>
                        <a:ea typeface="華康棒棒體W5" panose="040F0509000000000000" pitchFamily="81" charset="-120"/>
                        <a:cs typeface="Microsoft JhengHei"/>
                      </a:endParaRPr>
                    </a:p>
                    <a:p>
                      <a:pPr marL="102235">
                        <a:lnSpc>
                          <a:spcPct val="100000"/>
                        </a:lnSpc>
                      </a:pPr>
                      <a:r>
                        <a:rPr sz="1600" spc="-30" dirty="0">
                          <a:latin typeface="華康棒棒體W5" panose="040F0509000000000000" pitchFamily="81" charset="-120"/>
                          <a:ea typeface="華康棒棒體W5" panose="040F0509000000000000" pitchFamily="81" charset="-120"/>
                          <a:cs typeface="Microsoft JhengHei"/>
                        </a:rPr>
                        <a:t>補助總</a:t>
                      </a:r>
                      <a:r>
                        <a:rPr sz="1600" spc="150" dirty="0">
                          <a:latin typeface="華康棒棒體W5" panose="040F0509000000000000" pitchFamily="81" charset="-120"/>
                          <a:ea typeface="華康棒棒體W5" panose="040F0509000000000000" pitchFamily="81" charset="-120"/>
                          <a:cs typeface="Microsoft JhengHei"/>
                        </a:rPr>
                        <a:t>額 →</a:t>
                      </a:r>
                      <a:r>
                        <a:rPr sz="1600" spc="-20" dirty="0">
                          <a:latin typeface="華康棒棒體W5" panose="040F0509000000000000" pitchFamily="81" charset="-120"/>
                          <a:ea typeface="華康棒棒體W5" panose="040F0509000000000000" pitchFamily="81" charset="-120"/>
                          <a:cs typeface="Microsoft JhengHei"/>
                        </a:rPr>
                        <a:t>$195,000-</a:t>
                      </a:r>
                      <a:r>
                        <a:rPr sz="1600" spc="-10" dirty="0">
                          <a:latin typeface="華康棒棒體W5" panose="040F0509000000000000" pitchFamily="81" charset="-120"/>
                          <a:ea typeface="華康棒棒體W5" panose="040F0509000000000000" pitchFamily="81" charset="-120"/>
                          <a:cs typeface="Microsoft JhengHei"/>
                        </a:rPr>
                        <a:t>$2</a:t>
                      </a:r>
                      <a:r>
                        <a:rPr lang="en-US" altLang="zh-TW" sz="1600" spc="-10" dirty="0">
                          <a:latin typeface="華康棒棒體W5" panose="040F0509000000000000" pitchFamily="81" charset="-120"/>
                          <a:ea typeface="華康棒棒體W5" panose="040F0509000000000000" pitchFamily="81" charset="-120"/>
                          <a:cs typeface="Microsoft JhengHei"/>
                        </a:rPr>
                        <a:t>5</a:t>
                      </a:r>
                      <a:r>
                        <a:rPr sz="1600" spc="-10" dirty="0">
                          <a:latin typeface="華康棒棒體W5" panose="040F0509000000000000" pitchFamily="81" charset="-120"/>
                          <a:ea typeface="華康棒棒體W5" panose="040F0509000000000000" pitchFamily="81" charset="-120"/>
                          <a:cs typeface="Microsoft JhengHei"/>
                        </a:rPr>
                        <a:t>,</a:t>
                      </a:r>
                      <a:r>
                        <a:rPr lang="en-US" altLang="zh-TW" sz="1600" spc="-10" dirty="0">
                          <a:latin typeface="華康棒棒體W5" panose="040F0509000000000000" pitchFamily="81" charset="-120"/>
                          <a:ea typeface="華康棒棒體W5" panose="040F0509000000000000" pitchFamily="81" charset="-120"/>
                          <a:cs typeface="Microsoft JhengHei"/>
                        </a:rPr>
                        <a:t>94</a:t>
                      </a:r>
                      <a:r>
                        <a:rPr sz="1600" spc="-10" dirty="0">
                          <a:latin typeface="華康棒棒體W5" panose="040F0509000000000000" pitchFamily="81" charset="-120"/>
                          <a:ea typeface="華康棒棒體W5" panose="040F0509000000000000" pitchFamily="81" charset="-120"/>
                          <a:cs typeface="Microsoft JhengHei"/>
                        </a:rPr>
                        <a:t>0=$1</a:t>
                      </a:r>
                      <a:r>
                        <a:rPr lang="en-US" altLang="zh-TW" sz="1600" spc="-10" dirty="0">
                          <a:latin typeface="華康棒棒體W5" panose="040F0509000000000000" pitchFamily="81" charset="-120"/>
                          <a:ea typeface="華康棒棒體W5" panose="040F0509000000000000" pitchFamily="81" charset="-120"/>
                          <a:cs typeface="Microsoft JhengHei"/>
                        </a:rPr>
                        <a:t>69</a:t>
                      </a:r>
                      <a:r>
                        <a:rPr sz="1600" spc="-10" dirty="0">
                          <a:latin typeface="華康棒棒體W5" panose="040F0509000000000000" pitchFamily="81" charset="-120"/>
                          <a:ea typeface="華康棒棒體W5" panose="040F0509000000000000" pitchFamily="81" charset="-120"/>
                          <a:cs typeface="Microsoft JhengHei"/>
                        </a:rPr>
                        <a:t>,</a:t>
                      </a:r>
                      <a:r>
                        <a:rPr lang="en-US" altLang="zh-TW" sz="1600" spc="-10" dirty="0">
                          <a:latin typeface="華康棒棒體W5" panose="040F0509000000000000" pitchFamily="81" charset="-120"/>
                          <a:ea typeface="華康棒棒體W5" panose="040F0509000000000000" pitchFamily="81" charset="-120"/>
                          <a:cs typeface="Microsoft JhengHei"/>
                        </a:rPr>
                        <a:t>060</a:t>
                      </a:r>
                      <a:endParaRPr lang="en-US" sz="1600" spc="-10" dirty="0">
                        <a:latin typeface="華康棒棒體W5" panose="040F0509000000000000" pitchFamily="81" charset="-120"/>
                        <a:ea typeface="華康棒棒體W5" panose="040F0509000000000000" pitchFamily="81" charset="-120"/>
                        <a:cs typeface="Microsoft JhengHei"/>
                      </a:endParaRPr>
                    </a:p>
                  </a:txBody>
                  <a:tcPr marL="0" marR="0" marT="48894" marB="0">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3"/>
                  </a:ext>
                </a:extLst>
              </a:tr>
            </a:tbl>
          </a:graphicData>
        </a:graphic>
      </p:graphicFrame>
      <p:sp>
        <p:nvSpPr>
          <p:cNvPr id="7" name="object 7"/>
          <p:cNvSpPr txBox="1"/>
          <p:nvPr/>
        </p:nvSpPr>
        <p:spPr>
          <a:xfrm>
            <a:off x="5509564" y="1354579"/>
            <a:ext cx="3028950" cy="197490"/>
          </a:xfrm>
          <a:prstGeom prst="rect">
            <a:avLst/>
          </a:prstGeom>
        </p:spPr>
        <p:txBody>
          <a:bodyPr vert="horz" wrap="square" lIns="0" tIns="12700" rIns="0" bIns="0" rtlCol="0">
            <a:spAutoFit/>
          </a:bodyPr>
          <a:lstStyle/>
          <a:p>
            <a:pPr marL="12700">
              <a:lnSpc>
                <a:spcPct val="100000"/>
              </a:lnSpc>
              <a:spcBef>
                <a:spcPts val="100"/>
              </a:spcBef>
            </a:pPr>
            <a:r>
              <a:rPr sz="1200" b="1" spc="-5" dirty="0">
                <a:solidFill>
                  <a:srgbClr val="404040"/>
                </a:solidFill>
                <a:latin typeface="Microsoft JhengHei"/>
                <a:cs typeface="Microsoft JhengHei"/>
              </a:rPr>
              <a:t>(</a:t>
            </a:r>
            <a:r>
              <a:rPr sz="1200" b="1" spc="-5" dirty="0">
                <a:solidFill>
                  <a:srgbClr val="404040"/>
                </a:solidFill>
                <a:latin typeface="華康棒棒體W5" panose="040F0509000000000000" pitchFamily="81" charset="-120"/>
                <a:ea typeface="華康棒棒體W5" panose="040F0509000000000000" pitchFamily="81" charset="-120"/>
                <a:cs typeface="Microsoft JhengHei"/>
              </a:rPr>
              <a:t>學海築夢計畫與新南向學海築夢計畫皆適用</a:t>
            </a:r>
            <a:r>
              <a:rPr sz="1200" b="1" spc="-5" dirty="0">
                <a:solidFill>
                  <a:srgbClr val="404040"/>
                </a:solidFill>
                <a:latin typeface="Microsoft JhengHei"/>
                <a:cs typeface="Microsoft JhengHei"/>
              </a:rPr>
              <a:t>)</a:t>
            </a:r>
            <a:endParaRPr sz="1200" dirty="0">
              <a:latin typeface="Microsoft JhengHei"/>
              <a:cs typeface="Microsoft JhengHe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326891" y="2241804"/>
            <a:ext cx="182879" cy="129539"/>
          </a:xfrm>
          <a:prstGeom prst="rect">
            <a:avLst/>
          </a:prstGeom>
        </p:spPr>
      </p:pic>
      <p:sp>
        <p:nvSpPr>
          <p:cNvPr id="3" name="object 3"/>
          <p:cNvSpPr txBox="1">
            <a:spLocks noGrp="1"/>
          </p:cNvSpPr>
          <p:nvPr>
            <p:ph type="title"/>
          </p:nvPr>
        </p:nvSpPr>
        <p:spPr>
          <a:xfrm>
            <a:off x="3356228" y="2192528"/>
            <a:ext cx="3074670" cy="1502410"/>
          </a:xfrm>
          <a:prstGeom prst="rect">
            <a:avLst/>
          </a:prstGeom>
        </p:spPr>
        <p:txBody>
          <a:bodyPr vert="horz" wrap="square" lIns="0" tIns="10795" rIns="0" bIns="0" rtlCol="0">
            <a:spAutoFit/>
          </a:bodyPr>
          <a:lstStyle/>
          <a:p>
            <a:pPr marL="12700" marR="5080">
              <a:lnSpc>
                <a:spcPts val="5870"/>
              </a:lnSpc>
              <a:spcBef>
                <a:spcPts val="85"/>
              </a:spcBef>
            </a:pPr>
            <a:r>
              <a:rPr sz="4800" spc="-10" dirty="0">
                <a:solidFill>
                  <a:srgbClr val="001F5F"/>
                </a:solidFill>
                <a:latin typeface="華康棒棒體W5" panose="040F0509000000000000" pitchFamily="81" charset="-120"/>
                <a:ea typeface="華康棒棒體W5" panose="040F0509000000000000" pitchFamily="81" charset="-120"/>
              </a:rPr>
              <a:t>計畫主持人</a:t>
            </a:r>
            <a:r>
              <a:rPr sz="4800" spc="-20" dirty="0">
                <a:solidFill>
                  <a:srgbClr val="001F5F"/>
                </a:solidFill>
                <a:latin typeface="華康棒棒體W5" panose="040F0509000000000000" pitchFamily="81" charset="-120"/>
                <a:ea typeface="華康棒棒體W5" panose="040F0509000000000000" pitchFamily="81" charset="-120"/>
              </a:rPr>
              <a:t>應注意事項</a:t>
            </a:r>
            <a:endParaRPr sz="4800" dirty="0">
              <a:latin typeface="華康棒棒體W5" panose="040F0509000000000000" pitchFamily="81" charset="-120"/>
              <a:ea typeface="華康棒棒體W5" panose="040F0509000000000000" pitchFamily="81" charset="-120"/>
            </a:endParaRPr>
          </a:p>
        </p:txBody>
      </p:sp>
      <p:sp>
        <p:nvSpPr>
          <p:cNvPr id="13" name="object 13"/>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21</a:t>
            </a:fld>
            <a:endParaRPr spc="-25" dirty="0"/>
          </a:p>
        </p:txBody>
      </p:sp>
      <p:grpSp>
        <p:nvGrpSpPr>
          <p:cNvPr id="4" name="object 4"/>
          <p:cNvGrpSpPr/>
          <p:nvPr/>
        </p:nvGrpSpPr>
        <p:grpSpPr>
          <a:xfrm>
            <a:off x="501395" y="1825751"/>
            <a:ext cx="2662555" cy="3013075"/>
            <a:chOff x="501395" y="1825751"/>
            <a:chExt cx="2662555" cy="3013075"/>
          </a:xfrm>
        </p:grpSpPr>
        <p:sp>
          <p:nvSpPr>
            <p:cNvPr id="5" name="object 5"/>
            <p:cNvSpPr/>
            <p:nvPr/>
          </p:nvSpPr>
          <p:spPr>
            <a:xfrm>
              <a:off x="809243" y="1825751"/>
              <a:ext cx="2354580" cy="3013075"/>
            </a:xfrm>
            <a:custGeom>
              <a:avLst/>
              <a:gdLst/>
              <a:ahLst/>
              <a:cxnLst/>
              <a:rect l="l" t="t" r="r" b="b"/>
              <a:pathLst>
                <a:path w="2354580" h="3013075">
                  <a:moveTo>
                    <a:pt x="2013839" y="0"/>
                  </a:moveTo>
                  <a:lnTo>
                    <a:pt x="0" y="0"/>
                  </a:lnTo>
                  <a:lnTo>
                    <a:pt x="0" y="3012948"/>
                  </a:lnTo>
                  <a:lnTo>
                    <a:pt x="2013839" y="3012948"/>
                  </a:lnTo>
                  <a:lnTo>
                    <a:pt x="2061201" y="3009750"/>
                  </a:lnTo>
                  <a:lnTo>
                    <a:pt x="2106283" y="3000405"/>
                  </a:lnTo>
                  <a:lnTo>
                    <a:pt x="2148732" y="2985285"/>
                  </a:lnTo>
                  <a:lnTo>
                    <a:pt x="2188200" y="2964763"/>
                  </a:lnTo>
                  <a:lnTo>
                    <a:pt x="2224336" y="2939210"/>
                  </a:lnTo>
                  <a:lnTo>
                    <a:pt x="2256790" y="2908998"/>
                  </a:lnTo>
                  <a:lnTo>
                    <a:pt x="2285211" y="2874500"/>
                  </a:lnTo>
                  <a:lnTo>
                    <a:pt x="2309250" y="2836088"/>
                  </a:lnTo>
                  <a:lnTo>
                    <a:pt x="2328556" y="2794134"/>
                  </a:lnTo>
                  <a:lnTo>
                    <a:pt x="2342780" y="2749011"/>
                  </a:lnTo>
                  <a:lnTo>
                    <a:pt x="2351571" y="2701090"/>
                  </a:lnTo>
                  <a:lnTo>
                    <a:pt x="2354580" y="2650744"/>
                  </a:lnTo>
                  <a:lnTo>
                    <a:pt x="2354580" y="362203"/>
                  </a:lnTo>
                  <a:lnTo>
                    <a:pt x="2351571" y="313565"/>
                  </a:lnTo>
                  <a:lnTo>
                    <a:pt x="2342780" y="266758"/>
                  </a:lnTo>
                  <a:lnTo>
                    <a:pt x="2328556" y="222242"/>
                  </a:lnTo>
                  <a:lnTo>
                    <a:pt x="2309250" y="180471"/>
                  </a:lnTo>
                  <a:lnTo>
                    <a:pt x="2285211" y="141904"/>
                  </a:lnTo>
                  <a:lnTo>
                    <a:pt x="2256790" y="106997"/>
                  </a:lnTo>
                  <a:lnTo>
                    <a:pt x="2224336" y="76207"/>
                  </a:lnTo>
                  <a:lnTo>
                    <a:pt x="2188200" y="49990"/>
                  </a:lnTo>
                  <a:lnTo>
                    <a:pt x="2148732" y="28805"/>
                  </a:lnTo>
                  <a:lnTo>
                    <a:pt x="2106283" y="13106"/>
                  </a:lnTo>
                  <a:lnTo>
                    <a:pt x="2061201" y="3352"/>
                  </a:lnTo>
                  <a:lnTo>
                    <a:pt x="2013839" y="0"/>
                  </a:lnTo>
                  <a:close/>
                </a:path>
              </a:pathLst>
            </a:custGeom>
            <a:solidFill>
              <a:srgbClr val="CCCCCC"/>
            </a:solidFill>
          </p:spPr>
          <p:txBody>
            <a:bodyPr wrap="square" lIns="0" tIns="0" rIns="0" bIns="0" rtlCol="0"/>
            <a:lstStyle/>
            <a:p>
              <a:endParaRPr/>
            </a:p>
          </p:txBody>
        </p:sp>
        <p:sp>
          <p:nvSpPr>
            <p:cNvPr id="6" name="object 6"/>
            <p:cNvSpPr/>
            <p:nvPr/>
          </p:nvSpPr>
          <p:spPr>
            <a:xfrm>
              <a:off x="739139" y="1825751"/>
              <a:ext cx="2354580" cy="3013075"/>
            </a:xfrm>
            <a:custGeom>
              <a:avLst/>
              <a:gdLst/>
              <a:ahLst/>
              <a:cxnLst/>
              <a:rect l="l" t="t" r="r" b="b"/>
              <a:pathLst>
                <a:path w="2354580" h="3013075">
                  <a:moveTo>
                    <a:pt x="2013839" y="0"/>
                  </a:moveTo>
                  <a:lnTo>
                    <a:pt x="0" y="0"/>
                  </a:lnTo>
                  <a:lnTo>
                    <a:pt x="0" y="3012948"/>
                  </a:lnTo>
                  <a:lnTo>
                    <a:pt x="2013839" y="3012948"/>
                  </a:lnTo>
                  <a:lnTo>
                    <a:pt x="2059574" y="3009750"/>
                  </a:lnTo>
                  <a:lnTo>
                    <a:pt x="2103593" y="3000405"/>
                  </a:lnTo>
                  <a:lnTo>
                    <a:pt x="2145464" y="2985285"/>
                  </a:lnTo>
                  <a:lnTo>
                    <a:pt x="2184757" y="2964763"/>
                  </a:lnTo>
                  <a:lnTo>
                    <a:pt x="2221041" y="2939210"/>
                  </a:lnTo>
                  <a:lnTo>
                    <a:pt x="2253884" y="2908998"/>
                  </a:lnTo>
                  <a:lnTo>
                    <a:pt x="2282857" y="2874500"/>
                  </a:lnTo>
                  <a:lnTo>
                    <a:pt x="2307528" y="2836088"/>
                  </a:lnTo>
                  <a:lnTo>
                    <a:pt x="2327467" y="2794134"/>
                  </a:lnTo>
                  <a:lnTo>
                    <a:pt x="2342242" y="2749011"/>
                  </a:lnTo>
                  <a:lnTo>
                    <a:pt x="2351423" y="2701090"/>
                  </a:lnTo>
                  <a:lnTo>
                    <a:pt x="2354579" y="2650744"/>
                  </a:lnTo>
                  <a:lnTo>
                    <a:pt x="2354579" y="362203"/>
                  </a:lnTo>
                  <a:lnTo>
                    <a:pt x="2351423" y="313565"/>
                  </a:lnTo>
                  <a:lnTo>
                    <a:pt x="2342242" y="266758"/>
                  </a:lnTo>
                  <a:lnTo>
                    <a:pt x="2327467" y="222242"/>
                  </a:lnTo>
                  <a:lnTo>
                    <a:pt x="2307528" y="180471"/>
                  </a:lnTo>
                  <a:lnTo>
                    <a:pt x="2282857" y="141904"/>
                  </a:lnTo>
                  <a:lnTo>
                    <a:pt x="2253884" y="106997"/>
                  </a:lnTo>
                  <a:lnTo>
                    <a:pt x="2221041" y="76207"/>
                  </a:lnTo>
                  <a:lnTo>
                    <a:pt x="2184757" y="49990"/>
                  </a:lnTo>
                  <a:lnTo>
                    <a:pt x="2145464" y="28805"/>
                  </a:lnTo>
                  <a:lnTo>
                    <a:pt x="2103593" y="13106"/>
                  </a:lnTo>
                  <a:lnTo>
                    <a:pt x="2059574" y="3352"/>
                  </a:lnTo>
                  <a:lnTo>
                    <a:pt x="2013839" y="0"/>
                  </a:lnTo>
                  <a:close/>
                </a:path>
              </a:pathLst>
            </a:custGeom>
            <a:solidFill>
              <a:srgbClr val="009242"/>
            </a:solidFill>
          </p:spPr>
          <p:txBody>
            <a:bodyPr wrap="square" lIns="0" tIns="0" rIns="0" bIns="0" rtlCol="0"/>
            <a:lstStyle/>
            <a:p>
              <a:endParaRPr/>
            </a:p>
          </p:txBody>
        </p:sp>
        <p:sp>
          <p:nvSpPr>
            <p:cNvPr id="7" name="object 7"/>
            <p:cNvSpPr/>
            <p:nvPr/>
          </p:nvSpPr>
          <p:spPr>
            <a:xfrm>
              <a:off x="501396" y="1923287"/>
              <a:ext cx="425450" cy="2824480"/>
            </a:xfrm>
            <a:custGeom>
              <a:avLst/>
              <a:gdLst/>
              <a:ahLst/>
              <a:cxnLst/>
              <a:rect l="l" t="t" r="r" b="b"/>
              <a:pathLst>
                <a:path w="425450" h="2824479">
                  <a:moveTo>
                    <a:pt x="425196" y="2759456"/>
                  </a:moveTo>
                  <a:lnTo>
                    <a:pt x="419747" y="2731071"/>
                  </a:lnTo>
                  <a:lnTo>
                    <a:pt x="404901" y="2707995"/>
                  </a:lnTo>
                  <a:lnTo>
                    <a:pt x="382790" y="2692489"/>
                  </a:lnTo>
                  <a:lnTo>
                    <a:pt x="355612" y="2686812"/>
                  </a:lnTo>
                  <a:lnTo>
                    <a:pt x="61849" y="2686812"/>
                  </a:lnTo>
                  <a:lnTo>
                    <a:pt x="35864" y="2692489"/>
                  </a:lnTo>
                  <a:lnTo>
                    <a:pt x="16421" y="2707995"/>
                  </a:lnTo>
                  <a:lnTo>
                    <a:pt x="4216" y="2731071"/>
                  </a:lnTo>
                  <a:lnTo>
                    <a:pt x="0" y="2759456"/>
                  </a:lnTo>
                  <a:lnTo>
                    <a:pt x="4216" y="2783154"/>
                  </a:lnTo>
                  <a:lnTo>
                    <a:pt x="16421" y="2803817"/>
                  </a:lnTo>
                  <a:lnTo>
                    <a:pt x="35864" y="2818434"/>
                  </a:lnTo>
                  <a:lnTo>
                    <a:pt x="61849" y="2823972"/>
                  </a:lnTo>
                  <a:lnTo>
                    <a:pt x="355612" y="2823972"/>
                  </a:lnTo>
                  <a:lnTo>
                    <a:pt x="382790" y="2818434"/>
                  </a:lnTo>
                  <a:lnTo>
                    <a:pt x="404888" y="2803817"/>
                  </a:lnTo>
                  <a:lnTo>
                    <a:pt x="419747" y="2783154"/>
                  </a:lnTo>
                  <a:lnTo>
                    <a:pt x="425196" y="2759456"/>
                  </a:lnTo>
                  <a:close/>
                </a:path>
                <a:path w="425450" h="2824479">
                  <a:moveTo>
                    <a:pt x="425196" y="2486152"/>
                  </a:moveTo>
                  <a:lnTo>
                    <a:pt x="419747" y="2458428"/>
                  </a:lnTo>
                  <a:lnTo>
                    <a:pt x="404901" y="2437663"/>
                  </a:lnTo>
                  <a:lnTo>
                    <a:pt x="382790" y="2424633"/>
                  </a:lnTo>
                  <a:lnTo>
                    <a:pt x="355612" y="2420112"/>
                  </a:lnTo>
                  <a:lnTo>
                    <a:pt x="61849" y="2420112"/>
                  </a:lnTo>
                  <a:lnTo>
                    <a:pt x="35864" y="2424633"/>
                  </a:lnTo>
                  <a:lnTo>
                    <a:pt x="16421" y="2437663"/>
                  </a:lnTo>
                  <a:lnTo>
                    <a:pt x="4216" y="2458428"/>
                  </a:lnTo>
                  <a:lnTo>
                    <a:pt x="0" y="2486152"/>
                  </a:lnTo>
                  <a:lnTo>
                    <a:pt x="4216" y="2515108"/>
                  </a:lnTo>
                  <a:lnTo>
                    <a:pt x="16421" y="2538666"/>
                  </a:lnTo>
                  <a:lnTo>
                    <a:pt x="35864" y="2554528"/>
                  </a:lnTo>
                  <a:lnTo>
                    <a:pt x="61849" y="2560320"/>
                  </a:lnTo>
                  <a:lnTo>
                    <a:pt x="355612" y="2560320"/>
                  </a:lnTo>
                  <a:lnTo>
                    <a:pt x="382790" y="2554528"/>
                  </a:lnTo>
                  <a:lnTo>
                    <a:pt x="404901" y="2538666"/>
                  </a:lnTo>
                  <a:lnTo>
                    <a:pt x="419747" y="2515108"/>
                  </a:lnTo>
                  <a:lnTo>
                    <a:pt x="425196" y="2486152"/>
                  </a:lnTo>
                  <a:close/>
                </a:path>
                <a:path w="425450" h="2824479">
                  <a:moveTo>
                    <a:pt x="425196" y="2214880"/>
                  </a:moveTo>
                  <a:lnTo>
                    <a:pt x="419747" y="2190635"/>
                  </a:lnTo>
                  <a:lnTo>
                    <a:pt x="404901" y="2169477"/>
                  </a:lnTo>
                  <a:lnTo>
                    <a:pt x="382790" y="2154517"/>
                  </a:lnTo>
                  <a:lnTo>
                    <a:pt x="355612" y="2148840"/>
                  </a:lnTo>
                  <a:lnTo>
                    <a:pt x="61849" y="2148840"/>
                  </a:lnTo>
                  <a:lnTo>
                    <a:pt x="35864" y="2154517"/>
                  </a:lnTo>
                  <a:lnTo>
                    <a:pt x="16421" y="2169477"/>
                  </a:lnTo>
                  <a:lnTo>
                    <a:pt x="4216" y="2190635"/>
                  </a:lnTo>
                  <a:lnTo>
                    <a:pt x="0" y="2214880"/>
                  </a:lnTo>
                  <a:lnTo>
                    <a:pt x="4216" y="2243836"/>
                  </a:lnTo>
                  <a:lnTo>
                    <a:pt x="16421" y="2267407"/>
                  </a:lnTo>
                  <a:lnTo>
                    <a:pt x="35864" y="2283256"/>
                  </a:lnTo>
                  <a:lnTo>
                    <a:pt x="61849" y="2289048"/>
                  </a:lnTo>
                  <a:lnTo>
                    <a:pt x="355612" y="2289048"/>
                  </a:lnTo>
                  <a:lnTo>
                    <a:pt x="382790" y="2283256"/>
                  </a:lnTo>
                  <a:lnTo>
                    <a:pt x="404901" y="2267407"/>
                  </a:lnTo>
                  <a:lnTo>
                    <a:pt x="419747" y="2243836"/>
                  </a:lnTo>
                  <a:lnTo>
                    <a:pt x="425196" y="2214880"/>
                  </a:lnTo>
                  <a:close/>
                </a:path>
                <a:path w="425450" h="2824479">
                  <a:moveTo>
                    <a:pt x="425196" y="1951736"/>
                  </a:moveTo>
                  <a:lnTo>
                    <a:pt x="419747" y="1923351"/>
                  </a:lnTo>
                  <a:lnTo>
                    <a:pt x="404901" y="1900275"/>
                  </a:lnTo>
                  <a:lnTo>
                    <a:pt x="382790" y="1884768"/>
                  </a:lnTo>
                  <a:lnTo>
                    <a:pt x="355612" y="1879092"/>
                  </a:lnTo>
                  <a:lnTo>
                    <a:pt x="61849" y="1879092"/>
                  </a:lnTo>
                  <a:lnTo>
                    <a:pt x="35864" y="1884768"/>
                  </a:lnTo>
                  <a:lnTo>
                    <a:pt x="16421" y="1900275"/>
                  </a:lnTo>
                  <a:lnTo>
                    <a:pt x="4216" y="1923351"/>
                  </a:lnTo>
                  <a:lnTo>
                    <a:pt x="0" y="1951736"/>
                  </a:lnTo>
                  <a:lnTo>
                    <a:pt x="4216" y="1975434"/>
                  </a:lnTo>
                  <a:lnTo>
                    <a:pt x="16421" y="1996097"/>
                  </a:lnTo>
                  <a:lnTo>
                    <a:pt x="35864" y="2010714"/>
                  </a:lnTo>
                  <a:lnTo>
                    <a:pt x="61849" y="2016252"/>
                  </a:lnTo>
                  <a:lnTo>
                    <a:pt x="355612" y="2016252"/>
                  </a:lnTo>
                  <a:lnTo>
                    <a:pt x="382790" y="2010714"/>
                  </a:lnTo>
                  <a:lnTo>
                    <a:pt x="404901" y="1996097"/>
                  </a:lnTo>
                  <a:lnTo>
                    <a:pt x="419747" y="1975434"/>
                  </a:lnTo>
                  <a:lnTo>
                    <a:pt x="425196" y="1951736"/>
                  </a:lnTo>
                  <a:close/>
                </a:path>
                <a:path w="425450" h="2824479">
                  <a:moveTo>
                    <a:pt x="425196" y="1679968"/>
                  </a:moveTo>
                  <a:lnTo>
                    <a:pt x="419747" y="1652231"/>
                  </a:lnTo>
                  <a:lnTo>
                    <a:pt x="404901" y="1631467"/>
                  </a:lnTo>
                  <a:lnTo>
                    <a:pt x="382790" y="1618437"/>
                  </a:lnTo>
                  <a:lnTo>
                    <a:pt x="355612" y="1613916"/>
                  </a:lnTo>
                  <a:lnTo>
                    <a:pt x="61849" y="1613916"/>
                  </a:lnTo>
                  <a:lnTo>
                    <a:pt x="35864" y="1618437"/>
                  </a:lnTo>
                  <a:lnTo>
                    <a:pt x="16421" y="1631467"/>
                  </a:lnTo>
                  <a:lnTo>
                    <a:pt x="4216" y="1652231"/>
                  </a:lnTo>
                  <a:lnTo>
                    <a:pt x="0" y="1679968"/>
                  </a:lnTo>
                  <a:lnTo>
                    <a:pt x="4216" y="1708912"/>
                  </a:lnTo>
                  <a:lnTo>
                    <a:pt x="16421" y="1732483"/>
                  </a:lnTo>
                  <a:lnTo>
                    <a:pt x="35864" y="1748332"/>
                  </a:lnTo>
                  <a:lnTo>
                    <a:pt x="61849" y="1754124"/>
                  </a:lnTo>
                  <a:lnTo>
                    <a:pt x="355612" y="1754124"/>
                  </a:lnTo>
                  <a:lnTo>
                    <a:pt x="382790" y="1748332"/>
                  </a:lnTo>
                  <a:lnTo>
                    <a:pt x="404901" y="1732483"/>
                  </a:lnTo>
                  <a:lnTo>
                    <a:pt x="419747" y="1708912"/>
                  </a:lnTo>
                  <a:lnTo>
                    <a:pt x="425196" y="1679968"/>
                  </a:lnTo>
                  <a:close/>
                </a:path>
                <a:path w="425450" h="2824479">
                  <a:moveTo>
                    <a:pt x="425196" y="1407160"/>
                  </a:moveTo>
                  <a:lnTo>
                    <a:pt x="419747" y="1382915"/>
                  </a:lnTo>
                  <a:lnTo>
                    <a:pt x="404901" y="1361757"/>
                  </a:lnTo>
                  <a:lnTo>
                    <a:pt x="382790" y="1346796"/>
                  </a:lnTo>
                  <a:lnTo>
                    <a:pt x="355612" y="1341120"/>
                  </a:lnTo>
                  <a:lnTo>
                    <a:pt x="61849" y="1341120"/>
                  </a:lnTo>
                  <a:lnTo>
                    <a:pt x="35864" y="1346796"/>
                  </a:lnTo>
                  <a:lnTo>
                    <a:pt x="16421" y="1361757"/>
                  </a:lnTo>
                  <a:lnTo>
                    <a:pt x="4216" y="1382915"/>
                  </a:lnTo>
                  <a:lnTo>
                    <a:pt x="0" y="1407160"/>
                  </a:lnTo>
                  <a:lnTo>
                    <a:pt x="4216" y="1436116"/>
                  </a:lnTo>
                  <a:lnTo>
                    <a:pt x="16421" y="1459674"/>
                  </a:lnTo>
                  <a:lnTo>
                    <a:pt x="35864" y="1475536"/>
                  </a:lnTo>
                  <a:lnTo>
                    <a:pt x="61849" y="1481328"/>
                  </a:lnTo>
                  <a:lnTo>
                    <a:pt x="355612" y="1481328"/>
                  </a:lnTo>
                  <a:lnTo>
                    <a:pt x="382790" y="1475536"/>
                  </a:lnTo>
                  <a:lnTo>
                    <a:pt x="404901" y="1459674"/>
                  </a:lnTo>
                  <a:lnTo>
                    <a:pt x="419747" y="1436116"/>
                  </a:lnTo>
                  <a:lnTo>
                    <a:pt x="425196" y="1407160"/>
                  </a:lnTo>
                  <a:close/>
                </a:path>
                <a:path w="425450" h="2824479">
                  <a:moveTo>
                    <a:pt x="425196" y="1145540"/>
                  </a:moveTo>
                  <a:lnTo>
                    <a:pt x="419747" y="1117155"/>
                  </a:lnTo>
                  <a:lnTo>
                    <a:pt x="404901" y="1094079"/>
                  </a:lnTo>
                  <a:lnTo>
                    <a:pt x="382790" y="1078572"/>
                  </a:lnTo>
                  <a:lnTo>
                    <a:pt x="355612" y="1072896"/>
                  </a:lnTo>
                  <a:lnTo>
                    <a:pt x="61849" y="1072896"/>
                  </a:lnTo>
                  <a:lnTo>
                    <a:pt x="35864" y="1078572"/>
                  </a:lnTo>
                  <a:lnTo>
                    <a:pt x="16421" y="1094079"/>
                  </a:lnTo>
                  <a:lnTo>
                    <a:pt x="4216" y="1117155"/>
                  </a:lnTo>
                  <a:lnTo>
                    <a:pt x="0" y="1145540"/>
                  </a:lnTo>
                  <a:lnTo>
                    <a:pt x="4216" y="1169238"/>
                  </a:lnTo>
                  <a:lnTo>
                    <a:pt x="16421" y="1189901"/>
                  </a:lnTo>
                  <a:lnTo>
                    <a:pt x="35864" y="1204518"/>
                  </a:lnTo>
                  <a:lnTo>
                    <a:pt x="61849" y="1210056"/>
                  </a:lnTo>
                  <a:lnTo>
                    <a:pt x="355612" y="1210056"/>
                  </a:lnTo>
                  <a:lnTo>
                    <a:pt x="382790" y="1204518"/>
                  </a:lnTo>
                  <a:lnTo>
                    <a:pt x="404888" y="1189901"/>
                  </a:lnTo>
                  <a:lnTo>
                    <a:pt x="419747" y="1169238"/>
                  </a:lnTo>
                  <a:lnTo>
                    <a:pt x="425196" y="1145540"/>
                  </a:lnTo>
                  <a:close/>
                </a:path>
                <a:path w="425450" h="2824479">
                  <a:moveTo>
                    <a:pt x="425196" y="872236"/>
                  </a:moveTo>
                  <a:lnTo>
                    <a:pt x="419747" y="844511"/>
                  </a:lnTo>
                  <a:lnTo>
                    <a:pt x="404901" y="823747"/>
                  </a:lnTo>
                  <a:lnTo>
                    <a:pt x="382790" y="810717"/>
                  </a:lnTo>
                  <a:lnTo>
                    <a:pt x="355612" y="806196"/>
                  </a:lnTo>
                  <a:lnTo>
                    <a:pt x="61849" y="806196"/>
                  </a:lnTo>
                  <a:lnTo>
                    <a:pt x="35864" y="810717"/>
                  </a:lnTo>
                  <a:lnTo>
                    <a:pt x="16421" y="823747"/>
                  </a:lnTo>
                  <a:lnTo>
                    <a:pt x="4216" y="844511"/>
                  </a:lnTo>
                  <a:lnTo>
                    <a:pt x="0" y="872236"/>
                  </a:lnTo>
                  <a:lnTo>
                    <a:pt x="4216" y="901192"/>
                  </a:lnTo>
                  <a:lnTo>
                    <a:pt x="16421" y="924750"/>
                  </a:lnTo>
                  <a:lnTo>
                    <a:pt x="35864" y="940612"/>
                  </a:lnTo>
                  <a:lnTo>
                    <a:pt x="61849" y="946404"/>
                  </a:lnTo>
                  <a:lnTo>
                    <a:pt x="355612" y="946404"/>
                  </a:lnTo>
                  <a:lnTo>
                    <a:pt x="382790" y="940612"/>
                  </a:lnTo>
                  <a:lnTo>
                    <a:pt x="404901" y="924750"/>
                  </a:lnTo>
                  <a:lnTo>
                    <a:pt x="419747" y="901192"/>
                  </a:lnTo>
                  <a:lnTo>
                    <a:pt x="425196" y="872236"/>
                  </a:lnTo>
                  <a:close/>
                </a:path>
                <a:path w="425450" h="2824479">
                  <a:moveTo>
                    <a:pt x="425196" y="600964"/>
                  </a:moveTo>
                  <a:lnTo>
                    <a:pt x="419747" y="576719"/>
                  </a:lnTo>
                  <a:lnTo>
                    <a:pt x="404901" y="555561"/>
                  </a:lnTo>
                  <a:lnTo>
                    <a:pt x="382790" y="540600"/>
                  </a:lnTo>
                  <a:lnTo>
                    <a:pt x="355612" y="534924"/>
                  </a:lnTo>
                  <a:lnTo>
                    <a:pt x="61849" y="534924"/>
                  </a:lnTo>
                  <a:lnTo>
                    <a:pt x="35864" y="540600"/>
                  </a:lnTo>
                  <a:lnTo>
                    <a:pt x="16421" y="555561"/>
                  </a:lnTo>
                  <a:lnTo>
                    <a:pt x="4216" y="576719"/>
                  </a:lnTo>
                  <a:lnTo>
                    <a:pt x="0" y="600964"/>
                  </a:lnTo>
                  <a:lnTo>
                    <a:pt x="4216" y="629920"/>
                  </a:lnTo>
                  <a:lnTo>
                    <a:pt x="16421" y="653491"/>
                  </a:lnTo>
                  <a:lnTo>
                    <a:pt x="35864" y="669340"/>
                  </a:lnTo>
                  <a:lnTo>
                    <a:pt x="61849" y="675132"/>
                  </a:lnTo>
                  <a:lnTo>
                    <a:pt x="355612" y="675132"/>
                  </a:lnTo>
                  <a:lnTo>
                    <a:pt x="382790" y="669340"/>
                  </a:lnTo>
                  <a:lnTo>
                    <a:pt x="404901" y="653491"/>
                  </a:lnTo>
                  <a:lnTo>
                    <a:pt x="419747" y="629920"/>
                  </a:lnTo>
                  <a:lnTo>
                    <a:pt x="425196" y="600964"/>
                  </a:lnTo>
                  <a:close/>
                </a:path>
                <a:path w="425450" h="2824479">
                  <a:moveTo>
                    <a:pt x="425196" y="336296"/>
                  </a:moveTo>
                  <a:lnTo>
                    <a:pt x="419747" y="307352"/>
                  </a:lnTo>
                  <a:lnTo>
                    <a:pt x="404901" y="283781"/>
                  </a:lnTo>
                  <a:lnTo>
                    <a:pt x="382790" y="267931"/>
                  </a:lnTo>
                  <a:lnTo>
                    <a:pt x="355612" y="262128"/>
                  </a:lnTo>
                  <a:lnTo>
                    <a:pt x="61849" y="262128"/>
                  </a:lnTo>
                  <a:lnTo>
                    <a:pt x="35864" y="267931"/>
                  </a:lnTo>
                  <a:lnTo>
                    <a:pt x="16421" y="283781"/>
                  </a:lnTo>
                  <a:lnTo>
                    <a:pt x="4216" y="307352"/>
                  </a:lnTo>
                  <a:lnTo>
                    <a:pt x="0" y="336296"/>
                  </a:lnTo>
                  <a:lnTo>
                    <a:pt x="4216" y="360553"/>
                  </a:lnTo>
                  <a:lnTo>
                    <a:pt x="16421" y="381698"/>
                  </a:lnTo>
                  <a:lnTo>
                    <a:pt x="35864" y="396671"/>
                  </a:lnTo>
                  <a:lnTo>
                    <a:pt x="61849" y="402336"/>
                  </a:lnTo>
                  <a:lnTo>
                    <a:pt x="355612" y="402336"/>
                  </a:lnTo>
                  <a:lnTo>
                    <a:pt x="382790" y="396671"/>
                  </a:lnTo>
                  <a:lnTo>
                    <a:pt x="404901" y="381698"/>
                  </a:lnTo>
                  <a:lnTo>
                    <a:pt x="419747" y="360553"/>
                  </a:lnTo>
                  <a:lnTo>
                    <a:pt x="425196" y="336296"/>
                  </a:lnTo>
                  <a:close/>
                </a:path>
                <a:path w="425450" h="2824479">
                  <a:moveTo>
                    <a:pt x="425196" y="66040"/>
                  </a:moveTo>
                  <a:lnTo>
                    <a:pt x="419747" y="38315"/>
                  </a:lnTo>
                  <a:lnTo>
                    <a:pt x="404901" y="17551"/>
                  </a:lnTo>
                  <a:lnTo>
                    <a:pt x="382790" y="4521"/>
                  </a:lnTo>
                  <a:lnTo>
                    <a:pt x="355612" y="0"/>
                  </a:lnTo>
                  <a:lnTo>
                    <a:pt x="61849" y="0"/>
                  </a:lnTo>
                  <a:lnTo>
                    <a:pt x="35864" y="4521"/>
                  </a:lnTo>
                  <a:lnTo>
                    <a:pt x="16421" y="17551"/>
                  </a:lnTo>
                  <a:lnTo>
                    <a:pt x="4216" y="38315"/>
                  </a:lnTo>
                  <a:lnTo>
                    <a:pt x="0" y="66040"/>
                  </a:lnTo>
                  <a:lnTo>
                    <a:pt x="4216" y="94996"/>
                  </a:lnTo>
                  <a:lnTo>
                    <a:pt x="16421" y="118567"/>
                  </a:lnTo>
                  <a:lnTo>
                    <a:pt x="35864" y="134416"/>
                  </a:lnTo>
                  <a:lnTo>
                    <a:pt x="61849" y="140208"/>
                  </a:lnTo>
                  <a:lnTo>
                    <a:pt x="355612" y="140208"/>
                  </a:lnTo>
                  <a:lnTo>
                    <a:pt x="382790" y="134416"/>
                  </a:lnTo>
                  <a:lnTo>
                    <a:pt x="404901" y="118567"/>
                  </a:lnTo>
                  <a:lnTo>
                    <a:pt x="419747" y="94996"/>
                  </a:lnTo>
                  <a:lnTo>
                    <a:pt x="425196" y="66040"/>
                  </a:lnTo>
                  <a:close/>
                </a:path>
              </a:pathLst>
            </a:custGeom>
            <a:solidFill>
              <a:srgbClr val="4D4D4D"/>
            </a:solidFill>
          </p:spPr>
          <p:txBody>
            <a:bodyPr wrap="square" lIns="0" tIns="0" rIns="0" bIns="0" rtlCol="0"/>
            <a:lstStyle/>
            <a:p>
              <a:endParaRPr/>
            </a:p>
          </p:txBody>
        </p:sp>
      </p:grpSp>
      <p:sp>
        <p:nvSpPr>
          <p:cNvPr id="8" name="object 8"/>
          <p:cNvSpPr txBox="1"/>
          <p:nvPr/>
        </p:nvSpPr>
        <p:spPr>
          <a:xfrm>
            <a:off x="1376172" y="2458211"/>
            <a:ext cx="1222375" cy="660400"/>
          </a:xfrm>
          <a:prstGeom prst="rect">
            <a:avLst/>
          </a:prstGeom>
          <a:solidFill>
            <a:srgbClr val="FFFFFF"/>
          </a:solidFill>
        </p:spPr>
        <p:txBody>
          <a:bodyPr vert="horz" wrap="square" lIns="0" tIns="109220" rIns="0" bIns="0" rtlCol="0">
            <a:spAutoFit/>
          </a:bodyPr>
          <a:lstStyle/>
          <a:p>
            <a:pPr marL="365125">
              <a:lnSpc>
                <a:spcPct val="100000"/>
              </a:lnSpc>
              <a:spcBef>
                <a:spcPts val="860"/>
              </a:spcBef>
            </a:pPr>
            <a:r>
              <a:rPr sz="3600" spc="-25" dirty="0">
                <a:solidFill>
                  <a:srgbClr val="4D4D4D"/>
                </a:solidFill>
                <a:latin typeface="Impact"/>
                <a:cs typeface="Impact"/>
              </a:rPr>
              <a:t>03</a:t>
            </a:r>
            <a:endParaRPr sz="3600">
              <a:latin typeface="Impact"/>
              <a:cs typeface="Impact"/>
            </a:endParaRPr>
          </a:p>
        </p:txBody>
      </p:sp>
      <p:sp>
        <p:nvSpPr>
          <p:cNvPr id="9" name="object 9"/>
          <p:cNvSpPr txBox="1"/>
          <p:nvPr/>
        </p:nvSpPr>
        <p:spPr>
          <a:xfrm>
            <a:off x="1499997" y="3179875"/>
            <a:ext cx="970915" cy="980440"/>
          </a:xfrm>
          <a:prstGeom prst="rect">
            <a:avLst/>
          </a:prstGeom>
        </p:spPr>
        <p:txBody>
          <a:bodyPr vert="horz" wrap="square" lIns="0" tIns="99695" rIns="0" bIns="0" rtlCol="0">
            <a:spAutoFit/>
          </a:bodyPr>
          <a:lstStyle/>
          <a:p>
            <a:pPr marL="52069">
              <a:lnSpc>
                <a:spcPct val="100000"/>
              </a:lnSpc>
              <a:spcBef>
                <a:spcPts val="785"/>
              </a:spcBef>
            </a:pPr>
            <a:r>
              <a:rPr sz="2800" spc="-20" dirty="0">
                <a:solidFill>
                  <a:srgbClr val="FFFFFF"/>
                </a:solidFill>
                <a:latin typeface="Microsoft YaHei"/>
                <a:cs typeface="Microsoft YaHei"/>
              </a:rPr>
              <a:t>PART</a:t>
            </a:r>
            <a:endParaRPr sz="2800">
              <a:latin typeface="Microsoft YaHei"/>
              <a:cs typeface="Microsoft YaHei"/>
            </a:endParaRPr>
          </a:p>
          <a:p>
            <a:pPr marL="12700">
              <a:lnSpc>
                <a:spcPct val="100000"/>
              </a:lnSpc>
              <a:spcBef>
                <a:spcPts val="590"/>
              </a:spcBef>
            </a:pPr>
            <a:r>
              <a:rPr sz="2400" spc="-10" dirty="0">
                <a:solidFill>
                  <a:srgbClr val="FFFFFF"/>
                </a:solidFill>
                <a:latin typeface="Microsoft YaHei"/>
                <a:cs typeface="Microsoft YaHei"/>
              </a:rPr>
              <a:t>THREE</a:t>
            </a:r>
            <a:endParaRPr sz="2400">
              <a:latin typeface="Microsoft YaHei"/>
              <a:cs typeface="Microsoft YaHei"/>
            </a:endParaRPr>
          </a:p>
        </p:txBody>
      </p:sp>
      <p:grpSp>
        <p:nvGrpSpPr>
          <p:cNvPr id="10" name="object 10"/>
          <p:cNvGrpSpPr/>
          <p:nvPr/>
        </p:nvGrpSpPr>
        <p:grpSpPr>
          <a:xfrm>
            <a:off x="1600200" y="0"/>
            <a:ext cx="7543800" cy="1712595"/>
            <a:chOff x="1600200" y="0"/>
            <a:chExt cx="7543800" cy="1712595"/>
          </a:xfrm>
        </p:grpSpPr>
        <p:sp>
          <p:nvSpPr>
            <p:cNvPr id="11" name="object 11"/>
            <p:cNvSpPr/>
            <p:nvPr/>
          </p:nvSpPr>
          <p:spPr>
            <a:xfrm>
              <a:off x="1600200" y="0"/>
              <a:ext cx="7543800" cy="1712595"/>
            </a:xfrm>
            <a:custGeom>
              <a:avLst/>
              <a:gdLst/>
              <a:ahLst/>
              <a:cxnLst/>
              <a:rect l="l" t="t" r="r" b="b"/>
              <a:pathLst>
                <a:path w="7543800" h="1712595">
                  <a:moveTo>
                    <a:pt x="1211957" y="0"/>
                  </a:moveTo>
                  <a:lnTo>
                    <a:pt x="1348" y="0"/>
                  </a:lnTo>
                  <a:lnTo>
                    <a:pt x="0" y="5969"/>
                  </a:lnTo>
                  <a:lnTo>
                    <a:pt x="7543800" y="1712070"/>
                  </a:lnTo>
                  <a:lnTo>
                    <a:pt x="7543800" y="1431982"/>
                  </a:lnTo>
                  <a:lnTo>
                    <a:pt x="1211957" y="0"/>
                  </a:lnTo>
                  <a:close/>
                </a:path>
              </a:pathLst>
            </a:custGeom>
            <a:solidFill>
              <a:srgbClr val="C3D59B">
                <a:alpha val="61959"/>
              </a:srgbClr>
            </a:solidFill>
          </p:spPr>
          <p:txBody>
            <a:bodyPr wrap="square" lIns="0" tIns="0" rIns="0" bIns="0" rtlCol="0"/>
            <a:lstStyle/>
            <a:p>
              <a:endParaRPr/>
            </a:p>
          </p:txBody>
        </p:sp>
        <p:sp>
          <p:nvSpPr>
            <p:cNvPr id="12" name="object 12"/>
            <p:cNvSpPr/>
            <p:nvPr/>
          </p:nvSpPr>
          <p:spPr>
            <a:xfrm>
              <a:off x="2309982" y="0"/>
              <a:ext cx="6834505" cy="1303020"/>
            </a:xfrm>
            <a:custGeom>
              <a:avLst/>
              <a:gdLst/>
              <a:ahLst/>
              <a:cxnLst/>
              <a:rect l="l" t="t" r="r" b="b"/>
              <a:pathLst>
                <a:path w="6834505" h="1303020">
                  <a:moveTo>
                    <a:pt x="472271" y="0"/>
                  </a:moveTo>
                  <a:lnTo>
                    <a:pt x="0" y="0"/>
                  </a:lnTo>
                  <a:lnTo>
                    <a:pt x="6834017" y="1302758"/>
                  </a:lnTo>
                  <a:lnTo>
                    <a:pt x="6834017" y="1212625"/>
                  </a:lnTo>
                  <a:lnTo>
                    <a:pt x="472271" y="0"/>
                  </a:lnTo>
                  <a:close/>
                </a:path>
              </a:pathLst>
            </a:custGeom>
            <a:solidFill>
              <a:srgbClr val="EBF0DE">
                <a:alpha val="61959"/>
              </a:srgbClr>
            </a:solidFill>
          </p:spPr>
          <p:txBody>
            <a:bodyPr wrap="square" lIns="0" tIns="0" rIns="0" bIns="0" rtlCol="0"/>
            <a:lstStyle/>
            <a:p>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96746" y="1136650"/>
            <a:ext cx="0" cy="4508500"/>
          </a:xfrm>
          <a:custGeom>
            <a:avLst/>
            <a:gdLst/>
            <a:ahLst/>
            <a:cxnLst/>
            <a:rect l="l" t="t" r="r" b="b"/>
            <a:pathLst>
              <a:path h="4508500">
                <a:moveTo>
                  <a:pt x="0" y="0"/>
                </a:moveTo>
                <a:lnTo>
                  <a:pt x="0" y="4508500"/>
                </a:lnTo>
              </a:path>
            </a:pathLst>
          </a:custGeom>
          <a:ln w="12700">
            <a:solidFill>
              <a:srgbClr val="BDBDBD"/>
            </a:solidFill>
          </a:ln>
        </p:spPr>
        <p:txBody>
          <a:bodyPr wrap="square" lIns="0" tIns="0" rIns="0" bIns="0" rtlCol="0"/>
          <a:lstStyle/>
          <a:p>
            <a:endParaRPr/>
          </a:p>
        </p:txBody>
      </p:sp>
      <p:sp>
        <p:nvSpPr>
          <p:cNvPr id="3" name="object 3"/>
          <p:cNvSpPr/>
          <p:nvPr/>
        </p:nvSpPr>
        <p:spPr>
          <a:xfrm>
            <a:off x="304800" y="1136650"/>
            <a:ext cx="0" cy="4508500"/>
          </a:xfrm>
          <a:custGeom>
            <a:avLst/>
            <a:gdLst/>
            <a:ahLst/>
            <a:cxnLst/>
            <a:rect l="l" t="t" r="r" b="b"/>
            <a:pathLst>
              <a:path h="4508500">
                <a:moveTo>
                  <a:pt x="0" y="0"/>
                </a:moveTo>
                <a:lnTo>
                  <a:pt x="0" y="4508500"/>
                </a:lnTo>
              </a:path>
            </a:pathLst>
          </a:custGeom>
          <a:ln w="12700">
            <a:solidFill>
              <a:srgbClr val="BDBDBD"/>
            </a:solidFill>
          </a:ln>
        </p:spPr>
        <p:txBody>
          <a:bodyPr wrap="square" lIns="0" tIns="0" rIns="0" bIns="0" rtlCol="0"/>
          <a:lstStyle/>
          <a:p>
            <a:endParaRPr/>
          </a:p>
        </p:txBody>
      </p:sp>
      <p:sp>
        <p:nvSpPr>
          <p:cNvPr id="4" name="object 4"/>
          <p:cNvSpPr/>
          <p:nvPr/>
        </p:nvSpPr>
        <p:spPr>
          <a:xfrm>
            <a:off x="8583421" y="1136650"/>
            <a:ext cx="0" cy="4508500"/>
          </a:xfrm>
          <a:custGeom>
            <a:avLst/>
            <a:gdLst/>
            <a:ahLst/>
            <a:cxnLst/>
            <a:rect l="l" t="t" r="r" b="b"/>
            <a:pathLst>
              <a:path h="4508500">
                <a:moveTo>
                  <a:pt x="0" y="0"/>
                </a:moveTo>
                <a:lnTo>
                  <a:pt x="0" y="4508500"/>
                </a:lnTo>
              </a:path>
            </a:pathLst>
          </a:custGeom>
          <a:ln w="12700">
            <a:solidFill>
              <a:srgbClr val="BDBDBD"/>
            </a:solidFill>
          </a:ln>
        </p:spPr>
        <p:txBody>
          <a:bodyPr wrap="square" lIns="0" tIns="0" rIns="0" bIns="0" rtlCol="0"/>
          <a:lstStyle/>
          <a:p>
            <a:endParaRPr/>
          </a:p>
        </p:txBody>
      </p:sp>
      <p:sp>
        <p:nvSpPr>
          <p:cNvPr id="5" name="object 5"/>
          <p:cNvSpPr/>
          <p:nvPr/>
        </p:nvSpPr>
        <p:spPr>
          <a:xfrm>
            <a:off x="298450" y="1143000"/>
            <a:ext cx="8291830" cy="0"/>
          </a:xfrm>
          <a:custGeom>
            <a:avLst/>
            <a:gdLst/>
            <a:ahLst/>
            <a:cxnLst/>
            <a:rect l="l" t="t" r="r" b="b"/>
            <a:pathLst>
              <a:path w="8291830">
                <a:moveTo>
                  <a:pt x="0" y="0"/>
                </a:moveTo>
                <a:lnTo>
                  <a:pt x="1098296" y="0"/>
                </a:lnTo>
              </a:path>
              <a:path w="8291830">
                <a:moveTo>
                  <a:pt x="1098296" y="0"/>
                </a:moveTo>
                <a:lnTo>
                  <a:pt x="8291322" y="0"/>
                </a:lnTo>
              </a:path>
            </a:pathLst>
          </a:custGeom>
          <a:ln w="12700">
            <a:solidFill>
              <a:srgbClr val="BDBDBD"/>
            </a:solidFill>
          </a:ln>
        </p:spPr>
        <p:txBody>
          <a:bodyPr wrap="square" lIns="0" tIns="0" rIns="0" bIns="0" rtlCol="0"/>
          <a:lstStyle/>
          <a:p>
            <a:endParaRPr/>
          </a:p>
        </p:txBody>
      </p:sp>
      <p:grpSp>
        <p:nvGrpSpPr>
          <p:cNvPr id="6" name="object 6"/>
          <p:cNvGrpSpPr/>
          <p:nvPr/>
        </p:nvGrpSpPr>
        <p:grpSpPr>
          <a:xfrm>
            <a:off x="298450" y="5162296"/>
            <a:ext cx="8291830" cy="638175"/>
            <a:chOff x="298450" y="5162296"/>
            <a:chExt cx="8291830" cy="638175"/>
          </a:xfrm>
        </p:grpSpPr>
        <p:sp>
          <p:nvSpPr>
            <p:cNvPr id="7" name="object 7"/>
            <p:cNvSpPr/>
            <p:nvPr/>
          </p:nvSpPr>
          <p:spPr>
            <a:xfrm>
              <a:off x="298450" y="5638800"/>
              <a:ext cx="8291830" cy="0"/>
            </a:xfrm>
            <a:custGeom>
              <a:avLst/>
              <a:gdLst/>
              <a:ahLst/>
              <a:cxnLst/>
              <a:rect l="l" t="t" r="r" b="b"/>
              <a:pathLst>
                <a:path w="8291830">
                  <a:moveTo>
                    <a:pt x="0" y="0"/>
                  </a:moveTo>
                  <a:lnTo>
                    <a:pt x="8291322" y="0"/>
                  </a:lnTo>
                </a:path>
              </a:pathLst>
            </a:custGeom>
            <a:ln w="12700">
              <a:solidFill>
                <a:srgbClr val="BDBDBD"/>
              </a:solidFill>
            </a:ln>
          </p:spPr>
          <p:txBody>
            <a:bodyPr wrap="square" lIns="0" tIns="0" rIns="0" bIns="0" rtlCol="0"/>
            <a:lstStyle/>
            <a:p>
              <a:endParaRPr/>
            </a:p>
          </p:txBody>
        </p:sp>
        <p:sp>
          <p:nvSpPr>
            <p:cNvPr id="8" name="object 8"/>
            <p:cNvSpPr/>
            <p:nvPr/>
          </p:nvSpPr>
          <p:spPr>
            <a:xfrm>
              <a:off x="3242310" y="5175250"/>
              <a:ext cx="5050790" cy="612140"/>
            </a:xfrm>
            <a:custGeom>
              <a:avLst/>
              <a:gdLst/>
              <a:ahLst/>
              <a:cxnLst/>
              <a:rect l="l" t="t" r="r" b="b"/>
              <a:pathLst>
                <a:path w="5050790" h="612139">
                  <a:moveTo>
                    <a:pt x="4961636" y="78740"/>
                  </a:moveTo>
                  <a:lnTo>
                    <a:pt x="88900" y="78740"/>
                  </a:lnTo>
                  <a:lnTo>
                    <a:pt x="54274" y="85719"/>
                  </a:lnTo>
                  <a:lnTo>
                    <a:pt x="26019" y="104759"/>
                  </a:lnTo>
                  <a:lnTo>
                    <a:pt x="6979" y="133014"/>
                  </a:lnTo>
                  <a:lnTo>
                    <a:pt x="0" y="167640"/>
                  </a:lnTo>
                  <a:lnTo>
                    <a:pt x="0" y="523240"/>
                  </a:lnTo>
                  <a:lnTo>
                    <a:pt x="6979" y="557843"/>
                  </a:lnTo>
                  <a:lnTo>
                    <a:pt x="26019" y="586101"/>
                  </a:lnTo>
                  <a:lnTo>
                    <a:pt x="54274" y="605153"/>
                  </a:lnTo>
                  <a:lnTo>
                    <a:pt x="88900" y="612140"/>
                  </a:lnTo>
                  <a:lnTo>
                    <a:pt x="4961636" y="612140"/>
                  </a:lnTo>
                  <a:lnTo>
                    <a:pt x="4996261" y="605153"/>
                  </a:lnTo>
                  <a:lnTo>
                    <a:pt x="5024516" y="586101"/>
                  </a:lnTo>
                  <a:lnTo>
                    <a:pt x="5043556" y="557843"/>
                  </a:lnTo>
                  <a:lnTo>
                    <a:pt x="5050536" y="523240"/>
                  </a:lnTo>
                  <a:lnTo>
                    <a:pt x="5050536" y="167640"/>
                  </a:lnTo>
                  <a:lnTo>
                    <a:pt x="5043556" y="133014"/>
                  </a:lnTo>
                  <a:lnTo>
                    <a:pt x="5024516" y="104759"/>
                  </a:lnTo>
                  <a:lnTo>
                    <a:pt x="4996261" y="85719"/>
                  </a:lnTo>
                  <a:lnTo>
                    <a:pt x="4961636" y="78740"/>
                  </a:lnTo>
                  <a:close/>
                </a:path>
                <a:path w="5050790" h="612139">
                  <a:moveTo>
                    <a:pt x="866139" y="0"/>
                  </a:moveTo>
                  <a:lnTo>
                    <a:pt x="841755" y="78740"/>
                  </a:lnTo>
                  <a:lnTo>
                    <a:pt x="2104390" y="78740"/>
                  </a:lnTo>
                  <a:lnTo>
                    <a:pt x="866139" y="0"/>
                  </a:lnTo>
                  <a:close/>
                </a:path>
              </a:pathLst>
            </a:custGeom>
            <a:solidFill>
              <a:srgbClr val="F5E3E2"/>
            </a:solidFill>
          </p:spPr>
          <p:txBody>
            <a:bodyPr wrap="square" lIns="0" tIns="0" rIns="0" bIns="0" rtlCol="0"/>
            <a:lstStyle/>
            <a:p>
              <a:endParaRPr/>
            </a:p>
          </p:txBody>
        </p:sp>
        <p:sp>
          <p:nvSpPr>
            <p:cNvPr id="9" name="object 9"/>
            <p:cNvSpPr/>
            <p:nvPr/>
          </p:nvSpPr>
          <p:spPr>
            <a:xfrm>
              <a:off x="3242310" y="5175250"/>
              <a:ext cx="5050790" cy="612140"/>
            </a:xfrm>
            <a:custGeom>
              <a:avLst/>
              <a:gdLst/>
              <a:ahLst/>
              <a:cxnLst/>
              <a:rect l="l" t="t" r="r" b="b"/>
              <a:pathLst>
                <a:path w="5050790" h="612139">
                  <a:moveTo>
                    <a:pt x="0" y="167640"/>
                  </a:moveTo>
                  <a:lnTo>
                    <a:pt x="6979" y="133014"/>
                  </a:lnTo>
                  <a:lnTo>
                    <a:pt x="26019" y="104759"/>
                  </a:lnTo>
                  <a:lnTo>
                    <a:pt x="54274" y="85719"/>
                  </a:lnTo>
                  <a:lnTo>
                    <a:pt x="88900" y="78740"/>
                  </a:lnTo>
                  <a:lnTo>
                    <a:pt x="841755" y="78740"/>
                  </a:lnTo>
                  <a:lnTo>
                    <a:pt x="866139" y="0"/>
                  </a:lnTo>
                  <a:lnTo>
                    <a:pt x="2104390" y="78740"/>
                  </a:lnTo>
                  <a:lnTo>
                    <a:pt x="4961636" y="78740"/>
                  </a:lnTo>
                  <a:lnTo>
                    <a:pt x="4996261" y="85719"/>
                  </a:lnTo>
                  <a:lnTo>
                    <a:pt x="5024516" y="104759"/>
                  </a:lnTo>
                  <a:lnTo>
                    <a:pt x="5043556" y="133014"/>
                  </a:lnTo>
                  <a:lnTo>
                    <a:pt x="5050536" y="167640"/>
                  </a:lnTo>
                  <a:lnTo>
                    <a:pt x="5050536" y="300990"/>
                  </a:lnTo>
                  <a:lnTo>
                    <a:pt x="5050536" y="523240"/>
                  </a:lnTo>
                  <a:lnTo>
                    <a:pt x="5043556" y="557843"/>
                  </a:lnTo>
                  <a:lnTo>
                    <a:pt x="5024516" y="586101"/>
                  </a:lnTo>
                  <a:lnTo>
                    <a:pt x="4996261" y="605153"/>
                  </a:lnTo>
                  <a:lnTo>
                    <a:pt x="4961636" y="612140"/>
                  </a:lnTo>
                  <a:lnTo>
                    <a:pt x="2104390" y="612140"/>
                  </a:lnTo>
                  <a:lnTo>
                    <a:pt x="841755" y="612140"/>
                  </a:lnTo>
                  <a:lnTo>
                    <a:pt x="88900" y="612140"/>
                  </a:lnTo>
                  <a:lnTo>
                    <a:pt x="54274" y="605153"/>
                  </a:lnTo>
                  <a:lnTo>
                    <a:pt x="26019" y="586101"/>
                  </a:lnTo>
                  <a:lnTo>
                    <a:pt x="6979" y="557843"/>
                  </a:lnTo>
                  <a:lnTo>
                    <a:pt x="0" y="523240"/>
                  </a:lnTo>
                  <a:lnTo>
                    <a:pt x="0" y="300990"/>
                  </a:lnTo>
                  <a:lnTo>
                    <a:pt x="0" y="167640"/>
                  </a:lnTo>
                  <a:close/>
                </a:path>
              </a:pathLst>
            </a:custGeom>
            <a:ln w="25908">
              <a:solidFill>
                <a:srgbClr val="FF0000"/>
              </a:solidFill>
            </a:ln>
          </p:spPr>
          <p:txBody>
            <a:bodyPr wrap="square" lIns="0" tIns="0" rIns="0" bIns="0" rtlCol="0"/>
            <a:lstStyle/>
            <a:p>
              <a:endParaRPr/>
            </a:p>
          </p:txBody>
        </p:sp>
      </p:grpSp>
      <p:sp>
        <p:nvSpPr>
          <p:cNvPr id="10" name="object 10"/>
          <p:cNvSpPr txBox="1"/>
          <p:nvPr/>
        </p:nvSpPr>
        <p:spPr>
          <a:xfrm>
            <a:off x="593242" y="2951810"/>
            <a:ext cx="534670" cy="941069"/>
          </a:xfrm>
          <a:prstGeom prst="rect">
            <a:avLst/>
          </a:prstGeom>
        </p:spPr>
        <p:txBody>
          <a:bodyPr vert="horz" wrap="square" lIns="0" tIns="13335" rIns="0" bIns="0" rtlCol="0">
            <a:spAutoFit/>
          </a:bodyPr>
          <a:lstStyle/>
          <a:p>
            <a:pPr marL="12700" marR="5080" algn="just">
              <a:lnSpc>
                <a:spcPct val="100000"/>
              </a:lnSpc>
              <a:spcBef>
                <a:spcPts val="105"/>
              </a:spcBef>
            </a:pPr>
            <a:r>
              <a:rPr sz="2000" b="1" spc="-30" dirty="0">
                <a:latin typeface="華康棒棒體W5" panose="040F0509000000000000" pitchFamily="81" charset="-120"/>
                <a:ea typeface="華康棒棒體W5" panose="040F0509000000000000" pitchFamily="81" charset="-120"/>
                <a:cs typeface="Microsoft JhengHei"/>
              </a:rPr>
              <a:t>執行</a:t>
            </a:r>
            <a:r>
              <a:rPr sz="2000" b="1" spc="-25" dirty="0">
                <a:latin typeface="華康棒棒體W5" panose="040F0509000000000000" pitchFamily="81" charset="-120"/>
                <a:ea typeface="華康棒棒體W5" panose="040F0509000000000000" pitchFamily="81" charset="-120"/>
                <a:cs typeface="Microsoft JhengHei"/>
              </a:rPr>
              <a:t>注意事項</a:t>
            </a:r>
            <a:endParaRPr sz="2000" dirty="0">
              <a:latin typeface="華康棒棒體W5" panose="040F0509000000000000" pitchFamily="81" charset="-120"/>
              <a:ea typeface="華康棒棒體W5" panose="040F0509000000000000" pitchFamily="81" charset="-120"/>
              <a:cs typeface="Microsoft JhengHei"/>
            </a:endParaRPr>
          </a:p>
        </p:txBody>
      </p:sp>
      <p:sp>
        <p:nvSpPr>
          <p:cNvPr id="11" name="object 11"/>
          <p:cNvSpPr txBox="1"/>
          <p:nvPr/>
        </p:nvSpPr>
        <p:spPr>
          <a:xfrm>
            <a:off x="1483613" y="1233373"/>
            <a:ext cx="7056755" cy="3998531"/>
          </a:xfrm>
          <a:prstGeom prst="rect">
            <a:avLst/>
          </a:prstGeom>
        </p:spPr>
        <p:txBody>
          <a:bodyPr vert="horz" wrap="square" lIns="0" tIns="12700" rIns="0" bIns="0" rtlCol="0">
            <a:spAutoFit/>
          </a:bodyPr>
          <a:lstStyle/>
          <a:p>
            <a:pPr marL="354965" marR="5080" indent="-342265">
              <a:lnSpc>
                <a:spcPct val="100000"/>
              </a:lnSpc>
              <a:spcBef>
                <a:spcPts val="100"/>
              </a:spcBef>
              <a:buAutoNum type="arabicPeriod"/>
              <a:tabLst>
                <a:tab pos="354965" algn="l"/>
                <a:tab pos="355600" algn="l"/>
              </a:tabLst>
            </a:pPr>
            <a:r>
              <a:rPr sz="1800" spc="-25" dirty="0">
                <a:latin typeface="華康棒棒體W5" panose="040F0509000000000000" pitchFamily="81" charset="-120"/>
                <a:ea typeface="華康棒棒體W5" panose="040F0509000000000000" pitchFamily="81" charset="-120"/>
                <a:cs typeface="Microsoft JhengHei"/>
              </a:rPr>
              <a:t>自本部核定補助公布日起，在國外實習期間未滿</a:t>
            </a:r>
            <a:r>
              <a:rPr lang="en-US" altLang="zh-TW" spc="-25" dirty="0">
                <a:latin typeface="華康棒棒體W5" panose="040F0509000000000000" pitchFamily="81" charset="-120"/>
                <a:ea typeface="華康棒棒體W5" panose="040F0509000000000000" pitchFamily="81" charset="-120"/>
                <a:cs typeface="Microsoft JhengHei"/>
              </a:rPr>
              <a:t>28</a:t>
            </a:r>
            <a:r>
              <a:rPr sz="1800" spc="-25" dirty="0">
                <a:latin typeface="華康棒棒體W5" panose="040F0509000000000000" pitchFamily="81" charset="-120"/>
                <a:ea typeface="華康棒棒體W5" panose="040F0509000000000000" pitchFamily="81" charset="-120"/>
                <a:cs typeface="Microsoft JhengHei"/>
              </a:rPr>
              <a:t>日(</a:t>
            </a:r>
            <a:r>
              <a:rPr sz="1800" spc="-25" dirty="0" err="1">
                <a:latin typeface="華康棒棒體W5" panose="040F0509000000000000" pitchFamily="81" charset="-120"/>
                <a:ea typeface="華康棒棒體W5" panose="040F0509000000000000" pitchFamily="81" charset="-120"/>
                <a:cs typeface="Microsoft JhengHei"/>
              </a:rPr>
              <a:t>赴印尼實</a:t>
            </a:r>
            <a:r>
              <a:rPr sz="1800" spc="-50" dirty="0">
                <a:latin typeface="華康棒棒體W5" panose="040F0509000000000000" pitchFamily="81" charset="-120"/>
                <a:ea typeface="華康棒棒體W5" panose="040F0509000000000000" pitchFamily="81" charset="-120"/>
                <a:cs typeface="Microsoft JhengHei"/>
              </a:rPr>
              <a:t> </a:t>
            </a:r>
            <a:r>
              <a:rPr sz="1800" spc="-20" dirty="0">
                <a:latin typeface="華康棒棒體W5" panose="040F0509000000000000" pitchFamily="81" charset="-120"/>
                <a:ea typeface="華康棒棒體W5" panose="040F0509000000000000" pitchFamily="81" charset="-120"/>
                <a:cs typeface="Microsoft JhengHei"/>
              </a:rPr>
              <a:t>習期間未滿</a:t>
            </a:r>
            <a:r>
              <a:rPr lang="en-US" altLang="zh-TW" sz="1800" spc="-20" dirty="0">
                <a:latin typeface="華康棒棒體W5" panose="040F0509000000000000" pitchFamily="81" charset="-120"/>
                <a:ea typeface="華康棒棒體W5" panose="040F0509000000000000" pitchFamily="81" charset="-120"/>
                <a:cs typeface="Microsoft JhengHei"/>
              </a:rPr>
              <a:t>25</a:t>
            </a:r>
            <a:r>
              <a:rPr sz="1800" spc="-20" dirty="0">
                <a:latin typeface="華康棒棒體W5" panose="040F0509000000000000" pitchFamily="81" charset="-120"/>
                <a:ea typeface="華康棒棒體W5" panose="040F0509000000000000" pitchFamily="81" charset="-120"/>
                <a:cs typeface="Microsoft JhengHei"/>
              </a:rPr>
              <a:t>日)，</a:t>
            </a:r>
            <a:r>
              <a:rPr sz="1800" spc="-20" dirty="0" err="1">
                <a:latin typeface="華康棒棒體W5" panose="040F0509000000000000" pitchFamily="81" charset="-120"/>
                <a:ea typeface="華康棒棒體W5" panose="040F0509000000000000" pitchFamily="81" charset="-120"/>
                <a:cs typeface="Microsoft JhengHei"/>
              </a:rPr>
              <a:t>不得領取本補助款，已領取者應全數償還</a:t>
            </a:r>
            <a:r>
              <a:rPr sz="1800" spc="-20" dirty="0">
                <a:latin typeface="華康棒棒體W5" panose="040F0509000000000000" pitchFamily="81" charset="-120"/>
                <a:ea typeface="華康棒棒體W5" panose="040F0509000000000000" pitchFamily="81" charset="-120"/>
                <a:cs typeface="Microsoft JhengHei"/>
              </a:rPr>
              <a:t>，</a:t>
            </a:r>
            <a:r>
              <a:rPr lang="zh-TW" altLang="en-US" sz="1800" spc="-20" dirty="0">
                <a:latin typeface="華康棒棒體W5" panose="040F0509000000000000" pitchFamily="81" charset="-120"/>
                <a:ea typeface="華康棒棒體W5" panose="040F0509000000000000" pitchFamily="81" charset="-120"/>
                <a:cs typeface="Microsoft JhengHei"/>
              </a:rPr>
              <a:t>由計畫主持人協助向所選送之學生</a:t>
            </a:r>
            <a:r>
              <a:rPr sz="1800" spc="-25" dirty="0" err="1">
                <a:latin typeface="華康棒棒體W5" panose="040F0509000000000000" pitchFamily="81" charset="-120"/>
                <a:ea typeface="華康棒棒體W5" panose="040F0509000000000000" pitchFamily="81" charset="-120"/>
                <a:cs typeface="Microsoft JhengHei"/>
              </a:rPr>
              <a:t>依行政契約書規定追償已領</a:t>
            </a:r>
            <a:r>
              <a:rPr lang="zh-TW" altLang="en-US" sz="1800" spc="-25" dirty="0">
                <a:latin typeface="華康棒棒體W5" panose="040F0509000000000000" pitchFamily="81" charset="-120"/>
                <a:ea typeface="華康棒棒體W5" panose="040F0509000000000000" pitchFamily="81" charset="-120"/>
                <a:cs typeface="Microsoft JhengHei"/>
              </a:rPr>
              <a:t>之</a:t>
            </a:r>
            <a:r>
              <a:rPr sz="1800" spc="-25" dirty="0" err="1">
                <a:latin typeface="華康棒棒體W5" panose="040F0509000000000000" pitchFamily="81" charset="-120"/>
                <a:ea typeface="華康棒棒體W5" panose="040F0509000000000000" pitchFamily="81" charset="-120"/>
                <a:cs typeface="Microsoft JhengHei"/>
              </a:rPr>
              <a:t>補助款，繳還</a:t>
            </a:r>
            <a:r>
              <a:rPr lang="zh-TW" altLang="en-US" spc="-25" dirty="0">
                <a:latin typeface="華康棒棒體W5" panose="040F0509000000000000" pitchFamily="81" charset="-120"/>
                <a:ea typeface="華康棒棒體W5" panose="040F0509000000000000" pitchFamily="81" charset="-120"/>
                <a:cs typeface="Microsoft JhengHei"/>
              </a:rPr>
              <a:t>教育</a:t>
            </a:r>
            <a:r>
              <a:rPr sz="1800" spc="-25" dirty="0">
                <a:latin typeface="華康棒棒體W5" panose="040F0509000000000000" pitchFamily="81" charset="-120"/>
                <a:ea typeface="華康棒棒體W5" panose="040F0509000000000000" pitchFamily="81" charset="-120"/>
                <a:cs typeface="Microsoft JhengHei"/>
              </a:rPr>
              <a:t>部。</a:t>
            </a:r>
            <a:endParaRPr sz="1800" dirty="0">
              <a:latin typeface="華康棒棒體W5" panose="040F0509000000000000" pitchFamily="81" charset="-120"/>
              <a:ea typeface="華康棒棒體W5" panose="040F0509000000000000" pitchFamily="81" charset="-120"/>
              <a:cs typeface="Microsoft JhengHei"/>
            </a:endParaRPr>
          </a:p>
          <a:p>
            <a:pPr marL="354965" indent="-342265">
              <a:lnSpc>
                <a:spcPct val="100000"/>
              </a:lnSpc>
              <a:spcBef>
                <a:spcPts val="605"/>
              </a:spcBef>
              <a:buAutoNum type="arabicPeriod"/>
              <a:tabLst>
                <a:tab pos="354965" algn="l"/>
                <a:tab pos="355600" algn="l"/>
              </a:tabLst>
            </a:pPr>
            <a:r>
              <a:rPr sz="1800" dirty="0">
                <a:latin typeface="華康棒棒體W5" panose="040F0509000000000000" pitchFamily="81" charset="-120"/>
                <a:ea typeface="華康棒棒體W5" panose="040F0509000000000000" pitchFamily="81" charset="-120"/>
                <a:cs typeface="Microsoft JhengHei"/>
              </a:rPr>
              <a:t>應取得國外實習機構同意薦送學校選送學生赴該機構實習同意書</a:t>
            </a:r>
          </a:p>
          <a:p>
            <a:pPr marL="355600">
              <a:lnSpc>
                <a:spcPct val="100000"/>
              </a:lnSpc>
            </a:pPr>
            <a:r>
              <a:rPr sz="1800" spc="-20" dirty="0">
                <a:latin typeface="華康棒棒體W5" panose="040F0509000000000000" pitchFamily="81" charset="-120"/>
                <a:ea typeface="華康棒棒體W5" panose="040F0509000000000000" pitchFamily="81" charset="-120"/>
                <a:cs typeface="Microsoft JhengHei"/>
              </a:rPr>
              <a:t>或合作契約書影本。</a:t>
            </a:r>
            <a:endParaRPr sz="1800" dirty="0">
              <a:latin typeface="華康棒棒體W5" panose="040F0509000000000000" pitchFamily="81" charset="-120"/>
              <a:ea typeface="華康棒棒體W5" panose="040F0509000000000000" pitchFamily="81" charset="-120"/>
              <a:cs typeface="Microsoft JhengHei"/>
            </a:endParaRPr>
          </a:p>
          <a:p>
            <a:pPr marL="354965" marR="207645" indent="-342265">
              <a:lnSpc>
                <a:spcPct val="100000"/>
              </a:lnSpc>
              <a:spcBef>
                <a:spcPts val="600"/>
              </a:spcBef>
              <a:buAutoNum type="arabicPeriod" startAt="3"/>
              <a:tabLst>
                <a:tab pos="354965" algn="l"/>
                <a:tab pos="355600" algn="l"/>
              </a:tabLst>
            </a:pPr>
            <a:r>
              <a:rPr sz="1800" spc="-10" dirty="0">
                <a:latin typeface="華康棒棒體W5" panose="040F0509000000000000" pitchFamily="81" charset="-120"/>
                <a:ea typeface="華康棒棒體W5" panose="040F0509000000000000" pitchFamily="81" charset="-120"/>
                <a:cs typeface="Microsoft JhengHei"/>
              </a:rPr>
              <a:t>選送生至遲應於教育部核定補助計畫次年</a:t>
            </a:r>
            <a:r>
              <a:rPr sz="1800" dirty="0">
                <a:latin typeface="華康棒棒體W5" panose="040F0509000000000000" pitchFamily="81" charset="-120"/>
                <a:ea typeface="華康棒棒體W5" panose="040F0509000000000000" pitchFamily="81" charset="-120"/>
                <a:cs typeface="Microsoft JhengHei"/>
              </a:rPr>
              <a:t>10月31</a:t>
            </a:r>
            <a:r>
              <a:rPr sz="1800" spc="-20" dirty="0">
                <a:latin typeface="華康棒棒體W5" panose="040F0509000000000000" pitchFamily="81" charset="-120"/>
                <a:ea typeface="華康棒棒體W5" panose="040F0509000000000000" pitchFamily="81" charset="-120"/>
                <a:cs typeface="Microsoft JhengHei"/>
              </a:rPr>
              <a:t>日以前辦妥出國手續，並啟程出國實習，屆期未出國者，視為放棄。</a:t>
            </a:r>
            <a:endParaRPr sz="1800" dirty="0">
              <a:latin typeface="華康棒棒體W5" panose="040F0509000000000000" pitchFamily="81" charset="-120"/>
              <a:ea typeface="華康棒棒體W5" panose="040F0509000000000000" pitchFamily="81" charset="-120"/>
              <a:cs typeface="Microsoft JhengHei"/>
            </a:endParaRPr>
          </a:p>
          <a:p>
            <a:pPr marL="354965" indent="-342265">
              <a:lnSpc>
                <a:spcPct val="100000"/>
              </a:lnSpc>
              <a:spcBef>
                <a:spcPts val="600"/>
              </a:spcBef>
              <a:buAutoNum type="arabicPeriod" startAt="3"/>
              <a:tabLst>
                <a:tab pos="354965" algn="l"/>
                <a:tab pos="355600" algn="l"/>
              </a:tabLst>
            </a:pPr>
            <a:r>
              <a:rPr sz="1800" spc="-15" dirty="0">
                <a:latin typeface="華康棒棒體W5" panose="040F0509000000000000" pitchFamily="81" charset="-120"/>
                <a:ea typeface="華康棒棒體W5" panose="040F0509000000000000" pitchFamily="81" charset="-120"/>
                <a:cs typeface="Microsoft JhengHei"/>
              </a:rPr>
              <a:t>該選送生不得同時領取我國政府提供之其他出國補助。</a:t>
            </a:r>
            <a:endParaRPr sz="1800" dirty="0">
              <a:latin typeface="華康棒棒體W5" panose="040F0509000000000000" pitchFamily="81" charset="-120"/>
              <a:ea typeface="華康棒棒體W5" panose="040F0509000000000000" pitchFamily="81" charset="-120"/>
              <a:cs typeface="Microsoft JhengHei"/>
            </a:endParaRPr>
          </a:p>
          <a:p>
            <a:pPr marL="354965" indent="-342265">
              <a:lnSpc>
                <a:spcPct val="100000"/>
              </a:lnSpc>
              <a:spcBef>
                <a:spcPts val="600"/>
              </a:spcBef>
              <a:buAutoNum type="arabicPeriod" startAt="3"/>
              <a:tabLst>
                <a:tab pos="354965" algn="l"/>
                <a:tab pos="355600" algn="l"/>
              </a:tabLst>
            </a:pPr>
            <a:r>
              <a:rPr sz="1800" spc="-25" dirty="0">
                <a:latin typeface="華康棒棒體W5" panose="040F0509000000000000" pitchFamily="81" charset="-120"/>
                <a:ea typeface="華康棒棒體W5" panose="040F0509000000000000" pitchFamily="81" charset="-120"/>
                <a:cs typeface="Microsoft JhengHei"/>
              </a:rPr>
              <a:t>提醒選送生須參與校內舉辦實習行前說明會暨經驗分享座談會。</a:t>
            </a:r>
            <a:endParaRPr sz="1800" dirty="0">
              <a:latin typeface="華康棒棒體W5" panose="040F0509000000000000" pitchFamily="81" charset="-120"/>
              <a:ea typeface="華康棒棒體W5" panose="040F0509000000000000" pitchFamily="81" charset="-120"/>
              <a:cs typeface="Microsoft JhengHei"/>
            </a:endParaRPr>
          </a:p>
          <a:p>
            <a:pPr marL="355600" marR="156845" indent="-342900" algn="just">
              <a:spcBef>
                <a:spcPts val="605"/>
              </a:spcBef>
              <a:buFontTx/>
              <a:buAutoNum type="arabicPeriod" startAt="3"/>
              <a:tabLst>
                <a:tab pos="355600" algn="l"/>
              </a:tabLst>
            </a:pPr>
            <a:r>
              <a:rPr sz="1800" dirty="0">
                <a:latin typeface="華康棒棒體W5" panose="040F0509000000000000" pitchFamily="81" charset="-120"/>
                <a:ea typeface="華康棒棒體W5" panose="040F0509000000000000" pitchFamily="81" charset="-120"/>
                <a:cs typeface="Microsoft JhengHei"/>
              </a:rPr>
              <a:t>選送生於國外實習期間應保有</a:t>
            </a:r>
            <a:r>
              <a:rPr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原就讀學校學籍</a:t>
            </a:r>
            <a:r>
              <a:rPr sz="1800" spc="50" dirty="0">
                <a:latin typeface="華康棒棒體W5" panose="040F0509000000000000" pitchFamily="81" charset="-120"/>
                <a:ea typeface="華康棒棒體W5" panose="040F0509000000000000" pitchFamily="81" charset="-120"/>
                <a:cs typeface="Microsoft JhengHei"/>
              </a:rPr>
              <a:t>（</a:t>
            </a:r>
            <a:r>
              <a:rPr sz="1800" dirty="0">
                <a:latin typeface="華康棒棒體W5" panose="040F0509000000000000" pitchFamily="81" charset="-120"/>
                <a:ea typeface="華康棒棒體W5" panose="040F0509000000000000" pitchFamily="81" charset="-120"/>
                <a:cs typeface="Microsoft JhengHei"/>
              </a:rPr>
              <a:t>未休學），</a:t>
            </a:r>
            <a:r>
              <a:rPr sz="1800" spc="-25" dirty="0" err="1">
                <a:solidFill>
                  <a:srgbClr val="FF0000"/>
                </a:solidFill>
                <a:latin typeface="華康棒棒體W5" panose="040F0509000000000000" pitchFamily="81" charset="-120"/>
                <a:ea typeface="華康棒棒體W5" panose="040F0509000000000000" pitchFamily="81" charset="-120"/>
                <a:cs typeface="Microsoft JhengHei"/>
              </a:rPr>
              <a:t>實習</a:t>
            </a:r>
            <a:r>
              <a:rPr sz="1800" dirty="0" err="1">
                <a:solidFill>
                  <a:srgbClr val="FF0000"/>
                </a:solidFill>
                <a:latin typeface="華康棒棒體W5" panose="040F0509000000000000" pitchFamily="81" charset="-120"/>
                <a:ea typeface="華康棒棒體W5" panose="040F0509000000000000" pitchFamily="81" charset="-120"/>
                <a:cs typeface="Microsoft JhengHei"/>
              </a:rPr>
              <a:t>結束應向原薦送學校報到</a:t>
            </a:r>
            <a:r>
              <a:rPr sz="1800" spc="-5" dirty="0" err="1">
                <a:latin typeface="華康棒棒體W5" panose="040F0509000000000000" pitchFamily="81" charset="-120"/>
                <a:ea typeface="華康棒棒體W5" panose="040F0509000000000000" pitchFamily="81" charset="-120"/>
                <a:cs typeface="Microsoft JhengHei"/>
              </a:rPr>
              <a:t>，違反者</a:t>
            </a:r>
            <a:r>
              <a:rPr sz="1800" spc="-5" dirty="0">
                <a:latin typeface="華康棒棒體W5" panose="040F0509000000000000" pitchFamily="81" charset="-120"/>
                <a:ea typeface="華康棒棒體W5" panose="040F0509000000000000" pitchFamily="81" charset="-120"/>
                <a:cs typeface="Microsoft JhengHei"/>
              </a:rPr>
              <a:t>，</a:t>
            </a:r>
            <a:r>
              <a:rPr lang="zh-TW" altLang="en-US" sz="1800" spc="-20" dirty="0">
                <a:latin typeface="華康棒棒體W5" panose="040F0509000000000000" pitchFamily="81" charset="-120"/>
                <a:ea typeface="華康棒棒體W5" panose="040F0509000000000000" pitchFamily="81" charset="-120"/>
                <a:cs typeface="Microsoft JhengHei"/>
              </a:rPr>
              <a:t>計畫主持人協助向所選送之學生</a:t>
            </a:r>
            <a:r>
              <a:rPr lang="zh-TW" altLang="en-US" sz="1800" spc="-25" dirty="0">
                <a:latin typeface="華康棒棒體W5" panose="040F0509000000000000" pitchFamily="81" charset="-120"/>
                <a:ea typeface="華康棒棒體W5" panose="040F0509000000000000" pitchFamily="81" charset="-120"/>
                <a:cs typeface="Microsoft JhengHei"/>
              </a:rPr>
              <a:t>依行政契約書規定追償已領之補助款，繳還</a:t>
            </a:r>
            <a:r>
              <a:rPr lang="zh-TW" altLang="en-US" spc="-25" dirty="0">
                <a:latin typeface="華康棒棒體W5" panose="040F0509000000000000" pitchFamily="81" charset="-120"/>
                <a:ea typeface="華康棒棒體W5" panose="040F0509000000000000" pitchFamily="81" charset="-120"/>
                <a:cs typeface="Microsoft JhengHei"/>
              </a:rPr>
              <a:t>教育</a:t>
            </a:r>
            <a:r>
              <a:rPr lang="zh-TW" altLang="en-US" sz="1800" spc="-25" dirty="0">
                <a:latin typeface="華康棒棒體W5" panose="040F0509000000000000" pitchFamily="81" charset="-120"/>
                <a:ea typeface="華康棒棒體W5" panose="040F0509000000000000" pitchFamily="81" charset="-120"/>
                <a:cs typeface="Microsoft JhengHei"/>
              </a:rPr>
              <a:t>部。</a:t>
            </a:r>
            <a:endParaRPr lang="zh-TW" altLang="en-US" sz="1800" dirty="0">
              <a:latin typeface="華康棒棒體W5" panose="040F0509000000000000" pitchFamily="81" charset="-120"/>
              <a:ea typeface="華康棒棒體W5" panose="040F0509000000000000" pitchFamily="81" charset="-120"/>
              <a:cs typeface="Microsoft JhengHei"/>
            </a:endParaRPr>
          </a:p>
        </p:txBody>
      </p:sp>
      <p:sp>
        <p:nvSpPr>
          <p:cNvPr id="12" name="object 12"/>
          <p:cNvSpPr txBox="1"/>
          <p:nvPr/>
        </p:nvSpPr>
        <p:spPr>
          <a:xfrm>
            <a:off x="3582415" y="5361838"/>
            <a:ext cx="4368800"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0000FF"/>
                </a:solidFill>
                <a:latin typeface="華康棒棒體W5" panose="040F0509000000000000" pitchFamily="81" charset="-120"/>
                <a:ea typeface="華康棒棒體W5" panose="040F0509000000000000" pitchFamily="81" charset="-120"/>
                <a:cs typeface="MingLiU_HKSCS"/>
              </a:rPr>
              <a:t>選送生出返國期間皆需保有原就讀學校學籍</a:t>
            </a:r>
            <a:endParaRPr sz="1800" dirty="0">
              <a:latin typeface="華康棒棒體W5" panose="040F0509000000000000" pitchFamily="81" charset="-120"/>
              <a:ea typeface="華康棒棒體W5" panose="040F0509000000000000" pitchFamily="81" charset="-120"/>
              <a:cs typeface="MingLiU_HKSCS"/>
            </a:endParaRPr>
          </a:p>
        </p:txBody>
      </p:sp>
      <p:grpSp>
        <p:nvGrpSpPr>
          <p:cNvPr id="13" name="object 13"/>
          <p:cNvGrpSpPr/>
          <p:nvPr/>
        </p:nvGrpSpPr>
        <p:grpSpPr>
          <a:xfrm>
            <a:off x="452627" y="228600"/>
            <a:ext cx="739140" cy="668020"/>
            <a:chOff x="452627" y="228600"/>
            <a:chExt cx="739140" cy="668020"/>
          </a:xfrm>
        </p:grpSpPr>
        <p:sp>
          <p:nvSpPr>
            <p:cNvPr id="14" name="object 14"/>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15" name="object 15"/>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009242"/>
            </a:solidFill>
          </p:spPr>
          <p:txBody>
            <a:bodyPr wrap="square" lIns="0" tIns="0" rIns="0" bIns="0" rtlCol="0"/>
            <a:lstStyle/>
            <a:p>
              <a:endParaRPr/>
            </a:p>
          </p:txBody>
        </p:sp>
        <p:sp>
          <p:nvSpPr>
            <p:cNvPr id="16" name="object 16"/>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7" name="object 17"/>
          <p:cNvSpPr txBox="1">
            <a:spLocks noGrp="1"/>
          </p:cNvSpPr>
          <p:nvPr>
            <p:ph type="title"/>
          </p:nvPr>
        </p:nvSpPr>
        <p:spPr>
          <a:xfrm>
            <a:off x="658875" y="243270"/>
            <a:ext cx="7881493" cy="689932"/>
          </a:xfrm>
          <a:prstGeom prst="rect">
            <a:avLst/>
          </a:prstGeom>
        </p:spPr>
        <p:txBody>
          <a:bodyPr vert="horz" wrap="square" lIns="0" tIns="12700" rIns="0" bIns="0" rtlCol="0">
            <a:spAutoFit/>
          </a:bodyPr>
          <a:lstStyle/>
          <a:p>
            <a:pPr marL="12700">
              <a:lnSpc>
                <a:spcPct val="100000"/>
              </a:lnSpc>
              <a:spcBef>
                <a:spcPts val="100"/>
              </a:spcBef>
              <a:tabLst>
                <a:tab pos="690245" algn="l"/>
              </a:tabLst>
            </a:pPr>
            <a:r>
              <a:rPr sz="4800" b="0" spc="-37" baseline="4340" dirty="0">
                <a:solidFill>
                  <a:srgbClr val="FFFFFF"/>
                </a:solidFill>
                <a:latin typeface="Impact"/>
                <a:cs typeface="Impact"/>
              </a:rPr>
              <a:t>03</a:t>
            </a:r>
            <a:r>
              <a:rPr sz="4800" b="0" baseline="4340" dirty="0">
                <a:solidFill>
                  <a:srgbClr val="FFFFFF"/>
                </a:solidFill>
                <a:latin typeface="Impact"/>
                <a:cs typeface="Impact"/>
              </a:rPr>
              <a:t>	</a:t>
            </a:r>
            <a:r>
              <a:rPr sz="4400" spc="-5" dirty="0">
                <a:latin typeface="華康棒棒體W5" panose="040F0509000000000000" pitchFamily="81" charset="-120"/>
                <a:ea typeface="華康棒棒體W5" panose="040F0509000000000000" pitchFamily="81" charset="-120"/>
              </a:rPr>
              <a:t>計畫主持人應注意事項 </a:t>
            </a:r>
            <a:r>
              <a:rPr sz="3200" spc="-10" dirty="0">
                <a:latin typeface="華康棒棒體W5" panose="040F0509000000000000" pitchFamily="81" charset="-120"/>
                <a:ea typeface="華康棒棒體W5" panose="040F0509000000000000" pitchFamily="81" charset="-120"/>
              </a:rPr>
              <a:t>(1/4)</a:t>
            </a:r>
            <a:endParaRPr sz="3200" dirty="0">
              <a:latin typeface="華康棒棒體W5" panose="040F0509000000000000" pitchFamily="81" charset="-120"/>
              <a:ea typeface="華康棒棒體W5" panose="040F0509000000000000" pitchFamily="81" charset="-120"/>
              <a:cs typeface="Impact"/>
            </a:endParaRPr>
          </a:p>
        </p:txBody>
      </p:sp>
      <p:sp>
        <p:nvSpPr>
          <p:cNvPr id="18" name="object 18"/>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22</a:t>
            </a:fld>
            <a:endParaRPr spc="-25"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554011085"/>
              </p:ext>
            </p:extLst>
          </p:nvPr>
        </p:nvGraphicFramePr>
        <p:xfrm>
          <a:off x="298450" y="1007363"/>
          <a:ext cx="8464550" cy="5452744"/>
        </p:xfrm>
        <a:graphic>
          <a:graphicData uri="http://schemas.openxmlformats.org/drawingml/2006/table">
            <a:tbl>
              <a:tblPr firstRow="1" bandRow="1">
                <a:tableStyleId>{2D5ABB26-0587-4C30-8999-92F81FD0307C}</a:tableStyleId>
              </a:tblPr>
              <a:tblGrid>
                <a:gridCol w="1036683">
                  <a:extLst>
                    <a:ext uri="{9D8B030D-6E8A-4147-A177-3AD203B41FA5}">
                      <a16:colId xmlns:a16="http://schemas.microsoft.com/office/drawing/2014/main" val="20000"/>
                    </a:ext>
                  </a:extLst>
                </a:gridCol>
                <a:gridCol w="7427867">
                  <a:extLst>
                    <a:ext uri="{9D8B030D-6E8A-4147-A177-3AD203B41FA5}">
                      <a16:colId xmlns:a16="http://schemas.microsoft.com/office/drawing/2014/main" val="20001"/>
                    </a:ext>
                  </a:extLst>
                </a:gridCol>
              </a:tblGrid>
              <a:tr h="1079500">
                <a:tc>
                  <a:txBody>
                    <a:bodyPr/>
                    <a:lstStyle/>
                    <a:p>
                      <a:pPr marL="272415">
                        <a:lnSpc>
                          <a:spcPct val="100000"/>
                        </a:lnSpc>
                        <a:spcBef>
                          <a:spcPts val="1820"/>
                        </a:spcBef>
                      </a:pPr>
                      <a:r>
                        <a:rPr sz="2000" b="1" spc="-25" dirty="0">
                          <a:latin typeface="華康棒棒體W5" panose="040F0509000000000000" pitchFamily="81" charset="-120"/>
                          <a:ea typeface="華康棒棒體W5" panose="040F0509000000000000" pitchFamily="81" charset="-120"/>
                          <a:cs typeface="Microsoft JhengHei"/>
                        </a:rPr>
                        <a:t>實習</a:t>
                      </a:r>
                      <a:endParaRPr sz="2000" dirty="0">
                        <a:latin typeface="華康棒棒體W5" panose="040F0509000000000000" pitchFamily="81" charset="-120"/>
                        <a:ea typeface="華康棒棒體W5" panose="040F0509000000000000" pitchFamily="81" charset="-120"/>
                        <a:cs typeface="Microsoft JhengHei"/>
                      </a:endParaRPr>
                    </a:p>
                    <a:p>
                      <a:pPr marL="144145">
                        <a:lnSpc>
                          <a:spcPct val="100000"/>
                        </a:lnSpc>
                      </a:pPr>
                      <a:r>
                        <a:rPr sz="2000" b="1" spc="-25" dirty="0">
                          <a:latin typeface="華康棒棒體W5" panose="040F0509000000000000" pitchFamily="81" charset="-120"/>
                          <a:ea typeface="華康棒棒體W5" panose="040F0509000000000000" pitchFamily="81" charset="-120"/>
                          <a:cs typeface="Microsoft JhengHei"/>
                        </a:rPr>
                        <a:t>合約書</a:t>
                      </a:r>
                      <a:endParaRPr sz="2000" dirty="0">
                        <a:latin typeface="華康棒棒體W5" panose="040F0509000000000000" pitchFamily="81" charset="-120"/>
                        <a:ea typeface="華康棒棒體W5" panose="040F0509000000000000" pitchFamily="81" charset="-120"/>
                        <a:cs typeface="Microsoft JhengHei"/>
                      </a:endParaRPr>
                    </a:p>
                  </a:txBody>
                  <a:tcPr marL="0" marR="0" marT="231140"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solidFill>
                      <a:srgbClr val="F1F1F1"/>
                    </a:solidFill>
                  </a:tcPr>
                </a:tc>
                <a:tc>
                  <a:txBody>
                    <a:bodyPr/>
                    <a:lstStyle/>
                    <a:p>
                      <a:pPr marL="182880" marR="84455" algn="just">
                        <a:lnSpc>
                          <a:spcPct val="100000"/>
                        </a:lnSpc>
                        <a:spcBef>
                          <a:spcPts val="965"/>
                        </a:spcBef>
                      </a:pPr>
                      <a:r>
                        <a:rPr sz="1800" spc="-5" dirty="0">
                          <a:latin typeface="華康棒棒體W5" panose="040F0509000000000000" pitchFamily="81" charset="-120"/>
                          <a:ea typeface="華康棒棒體W5" panose="040F0509000000000000" pitchFamily="81" charset="-120"/>
                          <a:cs typeface="Microsoft JhengHei"/>
                        </a:rPr>
                        <a:t>學海築夢/</a:t>
                      </a:r>
                      <a:r>
                        <a:rPr sz="1800" spc="-5" dirty="0" err="1">
                          <a:latin typeface="華康棒棒體W5" panose="040F0509000000000000" pitchFamily="81" charset="-120"/>
                          <a:ea typeface="華康棒棒體W5" panose="040F0509000000000000" pitchFamily="81" charset="-120"/>
                          <a:cs typeface="Microsoft JhengHei"/>
                        </a:rPr>
                        <a:t>新南向學海築夢屬實習案，依本校校內實習規定，於選送生出國前須完備所有行政流程</a:t>
                      </a:r>
                      <a:r>
                        <a:rPr sz="1800" spc="-5" dirty="0">
                          <a:latin typeface="華康棒棒體W5" panose="040F0509000000000000" pitchFamily="81" charset="-120"/>
                          <a:ea typeface="華康棒棒體W5" panose="040F0509000000000000" pitchFamily="81" charset="-120"/>
                          <a:cs typeface="Microsoft JhengHei"/>
                        </a:rPr>
                        <a:t>。</a:t>
                      </a:r>
                      <a:endParaRPr sz="1800" dirty="0">
                        <a:latin typeface="華康棒棒體W5" panose="040F0509000000000000" pitchFamily="81" charset="-120"/>
                        <a:ea typeface="華康棒棒體W5" panose="040F0509000000000000" pitchFamily="81" charset="-120"/>
                        <a:cs typeface="Microsoft JhengHei"/>
                      </a:endParaRPr>
                    </a:p>
                  </a:txBody>
                  <a:tcPr marL="0" marR="0" marT="122555"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solidFill>
                      <a:srgbClr val="F1F1F1"/>
                    </a:solidFill>
                  </a:tcPr>
                </a:tc>
                <a:extLst>
                  <a:ext uri="{0D108BD9-81ED-4DB2-BD59-A6C34878D82A}">
                    <a16:rowId xmlns:a16="http://schemas.microsoft.com/office/drawing/2014/main" val="10000"/>
                  </a:ext>
                </a:extLst>
              </a:tr>
              <a:tr h="2286000">
                <a:tc>
                  <a:txBody>
                    <a:bodyPr/>
                    <a:lstStyle/>
                    <a:p>
                      <a:pPr>
                        <a:lnSpc>
                          <a:spcPct val="100000"/>
                        </a:lnSpc>
                      </a:pPr>
                      <a:endParaRPr sz="2000">
                        <a:latin typeface="華康棒棒體W5" panose="040F0509000000000000" pitchFamily="81" charset="-120"/>
                        <a:ea typeface="華康棒棒體W5" panose="040F0509000000000000" pitchFamily="81" charset="-120"/>
                        <a:cs typeface="Times New Roman"/>
                      </a:endParaRPr>
                    </a:p>
                    <a:p>
                      <a:pPr>
                        <a:lnSpc>
                          <a:spcPct val="100000"/>
                        </a:lnSpc>
                        <a:spcBef>
                          <a:spcPts val="15"/>
                        </a:spcBef>
                      </a:pPr>
                      <a:endParaRPr sz="2350">
                        <a:latin typeface="華康棒棒體W5" panose="040F0509000000000000" pitchFamily="81" charset="-120"/>
                        <a:ea typeface="華康棒棒體W5" panose="040F0509000000000000" pitchFamily="81" charset="-120"/>
                        <a:cs typeface="Times New Roman"/>
                      </a:endParaRPr>
                    </a:p>
                    <a:p>
                      <a:pPr marL="106045" marR="234950" indent="81915" algn="ctr">
                        <a:lnSpc>
                          <a:spcPct val="100000"/>
                        </a:lnSpc>
                      </a:pPr>
                      <a:r>
                        <a:rPr sz="1800" b="1" spc="-25" dirty="0">
                          <a:latin typeface="華康棒棒體W5" panose="040F0509000000000000" pitchFamily="81" charset="-120"/>
                          <a:ea typeface="華康棒棒體W5" panose="040F0509000000000000" pitchFamily="81" charset="-120"/>
                          <a:cs typeface="Microsoft JhengHei"/>
                        </a:rPr>
                        <a:t>行政</a:t>
                      </a:r>
                      <a:r>
                        <a:rPr sz="1800" b="1" spc="-20" dirty="0">
                          <a:latin typeface="華康棒棒體W5" panose="040F0509000000000000" pitchFamily="81" charset="-120"/>
                          <a:ea typeface="華康棒棒體W5" panose="040F0509000000000000" pitchFamily="81" charset="-120"/>
                          <a:cs typeface="Microsoft JhengHei"/>
                        </a:rPr>
                        <a:t>契約書</a:t>
                      </a:r>
                      <a:r>
                        <a:rPr sz="1800" b="1" spc="-50" dirty="0">
                          <a:latin typeface="華康棒棒體W5" panose="040F0509000000000000" pitchFamily="81" charset="-120"/>
                          <a:ea typeface="華康棒棒體W5" panose="040F0509000000000000" pitchFamily="81" charset="-120"/>
                          <a:cs typeface="Microsoft JhengHei"/>
                        </a:rPr>
                        <a:t> </a:t>
                      </a:r>
                      <a:r>
                        <a:rPr sz="1500" b="1" spc="-15" dirty="0">
                          <a:latin typeface="華康棒棒體W5" panose="040F0509000000000000" pitchFamily="81" charset="-120"/>
                          <a:ea typeface="華康棒棒體W5" panose="040F0509000000000000" pitchFamily="81" charset="-120"/>
                          <a:cs typeface="Microsoft JhengHei"/>
                        </a:rPr>
                        <a:t>(請參閱</a:t>
                      </a:r>
                      <a:endParaRPr sz="1500">
                        <a:latin typeface="華康棒棒體W5" panose="040F0509000000000000" pitchFamily="81" charset="-120"/>
                        <a:ea typeface="華康棒棒體W5" panose="040F0509000000000000" pitchFamily="81" charset="-120"/>
                        <a:cs typeface="Microsoft JhengHei"/>
                      </a:endParaRPr>
                    </a:p>
                    <a:p>
                      <a:pPr marR="71120" algn="ctr">
                        <a:lnSpc>
                          <a:spcPct val="100000"/>
                        </a:lnSpc>
                      </a:pPr>
                      <a:r>
                        <a:rPr sz="1500" b="1" spc="-20" dirty="0">
                          <a:latin typeface="華康棒棒體W5" panose="040F0509000000000000" pitchFamily="81" charset="-120"/>
                          <a:ea typeface="華康棒棒體W5" panose="040F0509000000000000" pitchFamily="81" charset="-120"/>
                          <a:cs typeface="Microsoft JhengHei"/>
                        </a:rPr>
                        <a:t>附件十二)</a:t>
                      </a:r>
                      <a:endParaRPr sz="1500">
                        <a:latin typeface="華康棒棒體W5" panose="040F0509000000000000" pitchFamily="81" charset="-120"/>
                        <a:ea typeface="華康棒棒體W5" panose="040F0509000000000000" pitchFamily="81" charset="-120"/>
                        <a:cs typeface="Microsoft JhengHei"/>
                      </a:endParaRPr>
                    </a:p>
                  </a:txBody>
                  <a:tcPr marL="0" marR="0" marT="0"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tcPr>
                </a:tc>
                <a:tc>
                  <a:txBody>
                    <a:bodyPr/>
                    <a:lstStyle/>
                    <a:p>
                      <a:pPr marL="441959" marR="116205" indent="-259079" algn="just">
                        <a:lnSpc>
                          <a:spcPct val="100000"/>
                        </a:lnSpc>
                        <a:spcBef>
                          <a:spcPts val="944"/>
                        </a:spcBef>
                        <a:buAutoNum type="arabicPeriod"/>
                        <a:tabLst>
                          <a:tab pos="442595" algn="l"/>
                        </a:tabLst>
                      </a:pPr>
                      <a:r>
                        <a:rPr sz="1800" spc="-20" dirty="0">
                          <a:highlight>
                            <a:srgbClr val="FFFF00"/>
                          </a:highlight>
                          <a:latin typeface="華康棒棒體W5" panose="040F0509000000000000" pitchFamily="81" charset="-120"/>
                          <a:ea typeface="華康棒棒體W5" panose="040F0509000000000000" pitchFamily="81" charset="-120"/>
                          <a:cs typeface="Microsoft JhengHei"/>
                        </a:rPr>
                        <a:t>薦送學校應與計畫主持人、共同主持人及選送生簽訂行政契約書，內</a:t>
                      </a:r>
                      <a:r>
                        <a:rPr sz="1800" spc="-10" dirty="0">
                          <a:highlight>
                            <a:srgbClr val="FFFF00"/>
                          </a:highlight>
                          <a:latin typeface="華康棒棒體W5" panose="040F0509000000000000" pitchFamily="81" charset="-120"/>
                          <a:ea typeface="華康棒棒體W5" panose="040F0509000000000000" pitchFamily="81" charset="-120"/>
                          <a:cs typeface="Microsoft JhengHei"/>
                        </a:rPr>
                        <a:t>容應註明</a:t>
                      </a:r>
                      <a:r>
                        <a:rPr sz="1800" u="sng" spc="-5" dirty="0">
                          <a:highlight>
                            <a:srgbClr val="FFFF00"/>
                          </a:highlight>
                          <a:uFill>
                            <a:solidFill>
                              <a:srgbClr val="FF0000"/>
                            </a:solidFill>
                          </a:uFill>
                          <a:latin typeface="華康棒棒體W5" panose="040F0509000000000000" pitchFamily="81" charset="-120"/>
                          <a:ea typeface="華康棒棒體W5" panose="040F0509000000000000" pitchFamily="81" charset="-120"/>
                          <a:cs typeface="Microsoft JhengHei"/>
                        </a:rPr>
                        <a:t>選送生實習機構、</a:t>
                      </a:r>
                      <a:r>
                        <a:rPr sz="1800" b="1" u="sng" spc="-5" dirty="0">
                          <a:solidFill>
                            <a:srgbClr val="C00000"/>
                          </a:solidFill>
                          <a:highlight>
                            <a:srgbClr val="FFFF00"/>
                          </a:highlight>
                          <a:uFill>
                            <a:solidFill>
                              <a:srgbClr val="FF0000"/>
                            </a:solidFill>
                          </a:uFill>
                          <a:latin typeface="華康棒棒體W5" panose="040F0509000000000000" pitchFamily="81" charset="-120"/>
                          <a:ea typeface="華康棒棒體W5" panose="040F0509000000000000" pitchFamily="81" charset="-120"/>
                          <a:cs typeface="Microsoft JhengHei"/>
                        </a:rPr>
                        <a:t>實習期間</a:t>
                      </a:r>
                      <a:r>
                        <a:rPr sz="1800" b="1" u="sng" spc="-15" dirty="0">
                          <a:solidFill>
                            <a:srgbClr val="C00000"/>
                          </a:solidFill>
                          <a:highlight>
                            <a:srgbClr val="FFFF00"/>
                          </a:highlight>
                          <a:uFill>
                            <a:solidFill>
                              <a:srgbClr val="FF0000"/>
                            </a:solidFill>
                          </a:uFill>
                          <a:latin typeface="華康棒棒體W5" panose="040F0509000000000000" pitchFamily="81" charset="-120"/>
                          <a:ea typeface="華康棒棒體W5" panose="040F0509000000000000" pitchFamily="81" charset="-120"/>
                          <a:cs typeface="Microsoft JhengHei"/>
                        </a:rPr>
                        <a:t>（需與實習合約書相同</a:t>
                      </a:r>
                      <a:r>
                        <a:rPr sz="1800" b="1" u="sng" spc="-10" dirty="0">
                          <a:solidFill>
                            <a:srgbClr val="C00000"/>
                          </a:solidFill>
                          <a:highlight>
                            <a:srgbClr val="FFFF00"/>
                          </a:highlight>
                          <a:uFill>
                            <a:solidFill>
                              <a:srgbClr val="FF0000"/>
                            </a:solidFill>
                          </a:uFill>
                          <a:latin typeface="華康棒棒體W5" panose="040F0509000000000000" pitchFamily="81" charset="-120"/>
                          <a:ea typeface="華康棒棒體W5" panose="040F0509000000000000" pitchFamily="81" charset="-120"/>
                          <a:cs typeface="Microsoft JhengHei"/>
                        </a:rPr>
                        <a:t>）</a:t>
                      </a:r>
                      <a:r>
                        <a:rPr sz="1800" u="sng" spc="-20" dirty="0">
                          <a:highlight>
                            <a:srgbClr val="FFFF00"/>
                          </a:highlight>
                          <a:uFill>
                            <a:solidFill>
                              <a:srgbClr val="FF0000"/>
                            </a:solidFill>
                          </a:uFill>
                          <a:latin typeface="華康棒棒體W5" panose="040F0509000000000000" pitchFamily="81" charset="-120"/>
                          <a:ea typeface="華康棒棒體W5" panose="040F0509000000000000" pitchFamily="81" charset="-120"/>
                          <a:cs typeface="Microsoft JhengHei"/>
                        </a:rPr>
                        <a:t>及獲教</a:t>
                      </a:r>
                      <a:r>
                        <a:rPr sz="1800" u="sng" spc="500" dirty="0">
                          <a:highlight>
                            <a:srgbClr val="FFFF00"/>
                          </a:highlight>
                          <a:uFill>
                            <a:solidFill>
                              <a:srgbClr val="FF0000"/>
                            </a:solidFill>
                          </a:uFill>
                          <a:latin typeface="華康棒棒體W5" panose="040F0509000000000000" pitchFamily="81" charset="-120"/>
                          <a:ea typeface="華康棒棒體W5" panose="040F0509000000000000" pitchFamily="81" charset="-120"/>
                          <a:cs typeface="Microsoft JhengHei"/>
                        </a:rPr>
                        <a:t> </a:t>
                      </a:r>
                      <a:r>
                        <a:rPr sz="1800" u="sng" spc="-15" dirty="0" err="1">
                          <a:highlight>
                            <a:srgbClr val="FFFF00"/>
                          </a:highlight>
                          <a:uFill>
                            <a:solidFill>
                              <a:srgbClr val="FF0000"/>
                            </a:solidFill>
                          </a:uFill>
                          <a:latin typeface="華康棒棒體W5" panose="040F0509000000000000" pitchFamily="81" charset="-120"/>
                          <a:ea typeface="華康棒棒體W5" panose="040F0509000000000000" pitchFamily="81" charset="-120"/>
                          <a:cs typeface="Microsoft JhengHei"/>
                        </a:rPr>
                        <a:t>育部、薦送學校補助款金額</a:t>
                      </a:r>
                      <a:r>
                        <a:rPr sz="1800" spc="-10" dirty="0" err="1">
                          <a:latin typeface="華康棒棒體W5" panose="040F0509000000000000" pitchFamily="81" charset="-120"/>
                          <a:ea typeface="華康棒棒體W5" panose="040F0509000000000000" pitchFamily="81" charset="-120"/>
                          <a:cs typeface="Microsoft JhengHei"/>
                        </a:rPr>
                        <a:t>，且完整用印</a:t>
                      </a:r>
                      <a:r>
                        <a:rPr sz="1800" dirty="0" err="1">
                          <a:latin typeface="華康棒棒體W5" panose="040F0509000000000000" pitchFamily="81" charset="-120"/>
                          <a:ea typeface="華康棒棒體W5" panose="040F0509000000000000" pitchFamily="81" charset="-120"/>
                          <a:cs typeface="Microsoft JhengHei"/>
                        </a:rPr>
                        <a:t>（</a:t>
                      </a:r>
                      <a:r>
                        <a:rPr sz="1800" spc="-5" dirty="0" err="1">
                          <a:latin typeface="華康棒棒體W5" panose="040F0509000000000000" pitchFamily="81" charset="-120"/>
                          <a:ea typeface="華康棒棒體W5" panose="040F0509000000000000" pitchFamily="81" charset="-120"/>
                          <a:cs typeface="Microsoft JhengHei"/>
                        </a:rPr>
                        <a:t>含學校用印、老師及學生</a:t>
                      </a:r>
                      <a:r>
                        <a:rPr sz="1800" dirty="0" err="1">
                          <a:latin typeface="華康棒棒體W5" panose="040F0509000000000000" pitchFamily="81" charset="-120"/>
                          <a:ea typeface="華康棒棒體W5" panose="040F0509000000000000" pitchFamily="81" charset="-120"/>
                          <a:cs typeface="Microsoft JhengHei"/>
                        </a:rPr>
                        <a:t>三方</a:t>
                      </a:r>
                      <a:r>
                        <a:rPr sz="1800" dirty="0">
                          <a:latin typeface="華康棒棒體W5" panose="040F0509000000000000" pitchFamily="81" charset="-120"/>
                          <a:ea typeface="華康棒棒體W5" panose="040F0509000000000000" pitchFamily="81" charset="-120"/>
                          <a:cs typeface="Microsoft JhengHei"/>
                        </a:rPr>
                        <a:t>）</a:t>
                      </a:r>
                      <a:r>
                        <a:rPr sz="1800" spc="-15" dirty="0">
                          <a:latin typeface="華康棒棒體W5" panose="040F0509000000000000" pitchFamily="81" charset="-120"/>
                          <a:ea typeface="華康棒棒體W5" panose="040F0509000000000000" pitchFamily="81" charset="-120"/>
                          <a:cs typeface="Microsoft JhengHei"/>
                        </a:rPr>
                        <a:t>。</a:t>
                      </a:r>
                      <a:endParaRPr sz="1800" dirty="0">
                        <a:latin typeface="華康棒棒體W5" panose="040F0509000000000000" pitchFamily="81" charset="-120"/>
                        <a:ea typeface="華康棒棒體W5" panose="040F0509000000000000" pitchFamily="81" charset="-120"/>
                        <a:cs typeface="Microsoft JhengHei"/>
                      </a:endParaRPr>
                    </a:p>
                    <a:p>
                      <a:pPr marL="441959" marR="76200" indent="-259079" algn="just">
                        <a:lnSpc>
                          <a:spcPct val="100000"/>
                        </a:lnSpc>
                        <a:spcBef>
                          <a:spcPts val="905"/>
                        </a:spcBef>
                        <a:buAutoNum type="arabicPeriod"/>
                        <a:tabLst>
                          <a:tab pos="442595" algn="l"/>
                        </a:tabLst>
                      </a:pPr>
                      <a:r>
                        <a:rPr sz="1800" spc="60" dirty="0">
                          <a:highlight>
                            <a:srgbClr val="FFFF00"/>
                          </a:highlight>
                          <a:latin typeface="華康棒棒體W5" panose="040F0509000000000000" pitchFamily="81" charset="-120"/>
                          <a:ea typeface="華康棒棒體W5" panose="040F0509000000000000" pitchFamily="81" charset="-120"/>
                          <a:cs typeface="Microsoft JhengHei"/>
                        </a:rPr>
                        <a:t>選送生簽訂行政契約書後，其</a:t>
                      </a:r>
                      <a:r>
                        <a:rPr sz="1800" b="1" spc="55" dirty="0">
                          <a:solidFill>
                            <a:srgbClr val="FF0000"/>
                          </a:solidFill>
                          <a:highlight>
                            <a:srgbClr val="FFFF00"/>
                          </a:highlight>
                          <a:latin typeface="華康棒棒體W5" panose="040F0509000000000000" pitchFamily="81" charset="-120"/>
                          <a:ea typeface="華康棒棒體W5" panose="040F0509000000000000" pitchFamily="81" charset="-120"/>
                          <a:cs typeface="Microsoft JhengHei"/>
                        </a:rPr>
                        <a:t>補助經費得分二次核撥，於學生出國</a:t>
                      </a:r>
                      <a:r>
                        <a:rPr sz="1800" b="1" spc="45" dirty="0">
                          <a:solidFill>
                            <a:srgbClr val="FF0000"/>
                          </a:solidFill>
                          <a:highlight>
                            <a:srgbClr val="FFFF00"/>
                          </a:highlight>
                          <a:latin typeface="華康棒棒體W5" panose="040F0509000000000000" pitchFamily="81" charset="-120"/>
                          <a:ea typeface="華康棒棒體W5" panose="040F0509000000000000" pitchFamily="81" charset="-120"/>
                          <a:cs typeface="Microsoft JhengHei"/>
                        </a:rPr>
                        <a:t>前，應核撥第一次經費，且不得少於本部核定補助款</a:t>
                      </a:r>
                      <a:r>
                        <a:rPr sz="1800" b="1" dirty="0">
                          <a:solidFill>
                            <a:srgbClr val="FF0000"/>
                          </a:solidFill>
                          <a:highlight>
                            <a:srgbClr val="FFFF00"/>
                          </a:highlight>
                          <a:latin typeface="華康棒棒體W5" panose="040F0509000000000000" pitchFamily="81" charset="-120"/>
                          <a:ea typeface="華康棒棒體W5" panose="040F0509000000000000" pitchFamily="81" charset="-120"/>
                          <a:cs typeface="Microsoft JhengHei"/>
                        </a:rPr>
                        <a:t>80%</a:t>
                      </a:r>
                      <a:r>
                        <a:rPr sz="1800" spc="20" dirty="0">
                          <a:highlight>
                            <a:srgbClr val="FFFF00"/>
                          </a:highlight>
                          <a:latin typeface="華康棒棒體W5" panose="040F0509000000000000" pitchFamily="81" charset="-120"/>
                          <a:ea typeface="華康棒棒體W5" panose="040F0509000000000000" pitchFamily="81" charset="-120"/>
                          <a:cs typeface="Microsoft JhengHei"/>
                        </a:rPr>
                        <a:t>，未於該</a:t>
                      </a:r>
                      <a:r>
                        <a:rPr sz="1800" spc="-5" dirty="0">
                          <a:highlight>
                            <a:srgbClr val="FFFF00"/>
                          </a:highlight>
                          <a:latin typeface="華康棒棒體W5" panose="040F0509000000000000" pitchFamily="81" charset="-120"/>
                          <a:ea typeface="華康棒棒體W5" panose="040F0509000000000000" pitchFamily="81" charset="-120"/>
                          <a:cs typeface="Microsoft JhengHei"/>
                        </a:rPr>
                        <a:t>期間完成撥款程序者，本部得不予結案。</a:t>
                      </a:r>
                      <a:endParaRPr sz="1800" dirty="0">
                        <a:highlight>
                          <a:srgbClr val="FFFF00"/>
                        </a:highlight>
                        <a:latin typeface="華康棒棒體W5" panose="040F0509000000000000" pitchFamily="81" charset="-120"/>
                        <a:ea typeface="華康棒棒體W5" panose="040F0509000000000000" pitchFamily="81" charset="-120"/>
                        <a:cs typeface="Microsoft JhengHei"/>
                      </a:endParaRPr>
                    </a:p>
                  </a:txBody>
                  <a:tcPr marL="0" marR="0" marT="120014"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tcPr>
                </a:tc>
                <a:extLst>
                  <a:ext uri="{0D108BD9-81ED-4DB2-BD59-A6C34878D82A}">
                    <a16:rowId xmlns:a16="http://schemas.microsoft.com/office/drawing/2014/main" val="10001"/>
                  </a:ext>
                </a:extLst>
              </a:tr>
              <a:tr h="1079500">
                <a:tc>
                  <a:txBody>
                    <a:bodyPr/>
                    <a:lstStyle/>
                    <a:p>
                      <a:pPr>
                        <a:lnSpc>
                          <a:spcPct val="100000"/>
                        </a:lnSpc>
                        <a:spcBef>
                          <a:spcPts val="50"/>
                        </a:spcBef>
                      </a:pPr>
                      <a:endParaRPr sz="2000">
                        <a:latin typeface="華康棒棒體W5" panose="040F0509000000000000" pitchFamily="81" charset="-120"/>
                        <a:ea typeface="華康棒棒體W5" panose="040F0509000000000000" pitchFamily="81" charset="-120"/>
                        <a:cs typeface="Times New Roman"/>
                      </a:endParaRPr>
                    </a:p>
                    <a:p>
                      <a:pPr marL="272415" marR="245110">
                        <a:lnSpc>
                          <a:spcPct val="100000"/>
                        </a:lnSpc>
                      </a:pPr>
                      <a:r>
                        <a:rPr sz="2000" b="1" spc="-25" dirty="0">
                          <a:latin typeface="華康棒棒體W5" panose="040F0509000000000000" pitchFamily="81" charset="-120"/>
                          <a:ea typeface="華康棒棒體W5" panose="040F0509000000000000" pitchFamily="81" charset="-120"/>
                          <a:cs typeface="Microsoft JhengHei"/>
                        </a:rPr>
                        <a:t>意外保險</a:t>
                      </a:r>
                      <a:endParaRPr sz="2000">
                        <a:latin typeface="華康棒棒體W5" panose="040F0509000000000000" pitchFamily="81" charset="-120"/>
                        <a:ea typeface="華康棒棒體W5" panose="040F0509000000000000" pitchFamily="81" charset="-120"/>
                        <a:cs typeface="Microsoft JhengHei"/>
                      </a:endParaRPr>
                    </a:p>
                  </a:txBody>
                  <a:tcPr marL="0" marR="0" marT="6350"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solidFill>
                      <a:srgbClr val="F1F1F1"/>
                    </a:solidFill>
                  </a:tcPr>
                </a:tc>
                <a:tc>
                  <a:txBody>
                    <a:bodyPr/>
                    <a:lstStyle/>
                    <a:p>
                      <a:pPr>
                        <a:lnSpc>
                          <a:spcPct val="100000"/>
                        </a:lnSpc>
                        <a:spcBef>
                          <a:spcPts val="50"/>
                        </a:spcBef>
                      </a:pPr>
                      <a:endParaRPr sz="1850" dirty="0">
                        <a:latin typeface="華康棒棒體W5" panose="040F0509000000000000" pitchFamily="81" charset="-120"/>
                        <a:ea typeface="華康棒棒體W5" panose="040F0509000000000000" pitchFamily="81" charset="-120"/>
                        <a:cs typeface="Times New Roman"/>
                      </a:endParaRPr>
                    </a:p>
                    <a:p>
                      <a:pPr marL="190500" marR="85090">
                        <a:lnSpc>
                          <a:spcPct val="100000"/>
                        </a:lnSpc>
                      </a:pPr>
                      <a:r>
                        <a:rPr sz="1800" spc="-5" dirty="0">
                          <a:highlight>
                            <a:srgbClr val="FFFF00"/>
                          </a:highlight>
                          <a:latin typeface="華康棒棒體W5" panose="040F0509000000000000" pitchFamily="81" charset="-120"/>
                          <a:ea typeface="華康棒棒體W5" panose="040F0509000000000000" pitchFamily="81" charset="-120"/>
                          <a:cs typeface="Microsoft JhengHei"/>
                        </a:rPr>
                        <a:t>應協助選送生辦理國外實習期間之醫療及意外保險，且加強向選送生宣</a:t>
                      </a:r>
                      <a:r>
                        <a:rPr sz="1800" spc="-10" dirty="0">
                          <a:highlight>
                            <a:srgbClr val="FFFF00"/>
                          </a:highlight>
                          <a:latin typeface="華康棒棒體W5" panose="040F0509000000000000" pitchFamily="81" charset="-120"/>
                          <a:ea typeface="華康棒棒體W5" panose="040F0509000000000000" pitchFamily="81" charset="-120"/>
                          <a:cs typeface="Microsoft JhengHei"/>
                        </a:rPr>
                        <a:t>導可額外自費購買相關保險，以保障自身安全。</a:t>
                      </a:r>
                      <a:endParaRPr sz="1800" dirty="0">
                        <a:highlight>
                          <a:srgbClr val="FFFF00"/>
                        </a:highlight>
                        <a:latin typeface="華康棒棒體W5" panose="040F0509000000000000" pitchFamily="81" charset="-120"/>
                        <a:ea typeface="華康棒棒體W5" panose="040F0509000000000000" pitchFamily="81" charset="-120"/>
                        <a:cs typeface="Microsoft JhengHei"/>
                      </a:endParaRPr>
                    </a:p>
                  </a:txBody>
                  <a:tcPr marL="0" marR="0" marT="6350"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solidFill>
                      <a:srgbClr val="F1F1F1"/>
                    </a:solidFill>
                  </a:tcPr>
                </a:tc>
                <a:extLst>
                  <a:ext uri="{0D108BD9-81ED-4DB2-BD59-A6C34878D82A}">
                    <a16:rowId xmlns:a16="http://schemas.microsoft.com/office/drawing/2014/main" val="10002"/>
                  </a:ext>
                </a:extLst>
              </a:tr>
              <a:tr h="1007744">
                <a:tc>
                  <a:txBody>
                    <a:bodyPr/>
                    <a:lstStyle/>
                    <a:p>
                      <a:pPr>
                        <a:lnSpc>
                          <a:spcPct val="100000"/>
                        </a:lnSpc>
                        <a:spcBef>
                          <a:spcPts val="55"/>
                        </a:spcBef>
                      </a:pPr>
                      <a:endParaRPr sz="2000">
                        <a:latin typeface="華康棒棒體W5" panose="040F0509000000000000" pitchFamily="81" charset="-120"/>
                        <a:ea typeface="華康棒棒體W5" panose="040F0509000000000000" pitchFamily="81" charset="-120"/>
                        <a:cs typeface="Times New Roman"/>
                      </a:endParaRPr>
                    </a:p>
                    <a:p>
                      <a:pPr marL="272415">
                        <a:lnSpc>
                          <a:spcPct val="100000"/>
                        </a:lnSpc>
                      </a:pPr>
                      <a:r>
                        <a:rPr sz="2000" b="1" spc="-25" dirty="0">
                          <a:latin typeface="華康棒棒體W5" panose="040F0509000000000000" pitchFamily="81" charset="-120"/>
                          <a:ea typeface="華康棒棒體W5" panose="040F0509000000000000" pitchFamily="81" charset="-120"/>
                          <a:cs typeface="Microsoft JhengHei"/>
                        </a:rPr>
                        <a:t>合法</a:t>
                      </a:r>
                      <a:endParaRPr sz="2000">
                        <a:latin typeface="華康棒棒體W5" panose="040F0509000000000000" pitchFamily="81" charset="-120"/>
                        <a:ea typeface="華康棒棒體W5" panose="040F0509000000000000" pitchFamily="81" charset="-120"/>
                        <a:cs typeface="Microsoft JhengHei"/>
                      </a:endParaRPr>
                    </a:p>
                    <a:p>
                      <a:pPr marL="272415">
                        <a:lnSpc>
                          <a:spcPct val="100000"/>
                        </a:lnSpc>
                      </a:pPr>
                      <a:r>
                        <a:rPr sz="2000" b="1" spc="-30" dirty="0">
                          <a:latin typeface="華康棒棒體W5" panose="040F0509000000000000" pitchFamily="81" charset="-120"/>
                          <a:ea typeface="華康棒棒體W5" panose="040F0509000000000000" pitchFamily="81" charset="-120"/>
                          <a:cs typeface="Microsoft JhengHei"/>
                        </a:rPr>
                        <a:t>簽證</a:t>
                      </a:r>
                      <a:endParaRPr sz="2000">
                        <a:latin typeface="華康棒棒體W5" panose="040F0509000000000000" pitchFamily="81" charset="-120"/>
                        <a:ea typeface="華康棒棒體W5" panose="040F0509000000000000" pitchFamily="81" charset="-120"/>
                        <a:cs typeface="Microsoft JhengHei"/>
                      </a:endParaRPr>
                    </a:p>
                  </a:txBody>
                  <a:tcPr marL="0" marR="0" marT="6985"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tcPr>
                </a:tc>
                <a:tc>
                  <a:txBody>
                    <a:bodyPr/>
                    <a:lstStyle/>
                    <a:p>
                      <a:pPr marL="190500" marR="80645">
                        <a:lnSpc>
                          <a:spcPct val="100000"/>
                        </a:lnSpc>
                        <a:spcBef>
                          <a:spcPts val="1880"/>
                        </a:spcBef>
                      </a:pPr>
                      <a:r>
                        <a:rPr sz="1800" spc="-5" dirty="0">
                          <a:latin typeface="華康棒棒體W5" panose="040F0509000000000000" pitchFamily="81" charset="-120"/>
                          <a:ea typeface="華康棒棒體W5" panose="040F0509000000000000" pitchFamily="81" charset="-120"/>
                          <a:cs typeface="Microsoft JhengHei"/>
                        </a:rPr>
                        <a:t>應依當地國法令規定申請可於當地國境內從事實習之合法簽證及符合當</a:t>
                      </a:r>
                      <a:r>
                        <a:rPr sz="1800" spc="-20" dirty="0">
                          <a:latin typeface="華康棒棒體W5" panose="040F0509000000000000" pitchFamily="81" charset="-120"/>
                          <a:ea typeface="華康棒棒體W5" panose="040F0509000000000000" pitchFamily="81" charset="-120"/>
                          <a:cs typeface="Microsoft JhengHei"/>
                        </a:rPr>
                        <a:t>地國境內實習勞動條件，俾確保執行本計畫案之合法性。</a:t>
                      </a:r>
                      <a:endParaRPr sz="1800" dirty="0">
                        <a:latin typeface="華康棒棒體W5" panose="040F0509000000000000" pitchFamily="81" charset="-120"/>
                        <a:ea typeface="華康棒棒體W5" panose="040F0509000000000000" pitchFamily="81" charset="-120"/>
                        <a:cs typeface="Microsoft JhengHei"/>
                      </a:endParaRPr>
                    </a:p>
                  </a:txBody>
                  <a:tcPr marL="0" marR="0" marT="238760"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tcPr>
                </a:tc>
                <a:extLst>
                  <a:ext uri="{0D108BD9-81ED-4DB2-BD59-A6C34878D82A}">
                    <a16:rowId xmlns:a16="http://schemas.microsoft.com/office/drawing/2014/main" val="10003"/>
                  </a:ext>
                </a:extLst>
              </a:tr>
            </a:tbl>
          </a:graphicData>
        </a:graphic>
      </p:graphicFrame>
      <p:grpSp>
        <p:nvGrpSpPr>
          <p:cNvPr id="3" name="object 3"/>
          <p:cNvGrpSpPr/>
          <p:nvPr/>
        </p:nvGrpSpPr>
        <p:grpSpPr>
          <a:xfrm>
            <a:off x="452627" y="228600"/>
            <a:ext cx="739140" cy="668020"/>
            <a:chOff x="452627" y="228600"/>
            <a:chExt cx="739140" cy="668020"/>
          </a:xfrm>
        </p:grpSpPr>
        <p:sp>
          <p:nvSpPr>
            <p:cNvPr id="4" name="object 4"/>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5" name="object 5"/>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009242"/>
            </a:solidFill>
          </p:spPr>
          <p:txBody>
            <a:bodyPr wrap="square" lIns="0" tIns="0" rIns="0" bIns="0" rtlCol="0"/>
            <a:lstStyle/>
            <a:p>
              <a:endParaRPr/>
            </a:p>
          </p:txBody>
        </p:sp>
        <p:sp>
          <p:nvSpPr>
            <p:cNvPr id="6" name="object 6"/>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7" name="object 7"/>
          <p:cNvSpPr txBox="1">
            <a:spLocks noGrp="1"/>
          </p:cNvSpPr>
          <p:nvPr>
            <p:ph type="title"/>
          </p:nvPr>
        </p:nvSpPr>
        <p:spPr>
          <a:xfrm>
            <a:off x="661324" y="152400"/>
            <a:ext cx="8241376" cy="689932"/>
          </a:xfrm>
          <a:prstGeom prst="rect">
            <a:avLst/>
          </a:prstGeom>
        </p:spPr>
        <p:txBody>
          <a:bodyPr vert="horz" wrap="square" lIns="0" tIns="12700" rIns="0" bIns="0" rtlCol="0">
            <a:spAutoFit/>
          </a:bodyPr>
          <a:lstStyle/>
          <a:p>
            <a:pPr marL="12700">
              <a:lnSpc>
                <a:spcPct val="100000"/>
              </a:lnSpc>
              <a:spcBef>
                <a:spcPts val="100"/>
              </a:spcBef>
              <a:tabLst>
                <a:tab pos="690245" algn="l"/>
              </a:tabLst>
            </a:pPr>
            <a:r>
              <a:rPr sz="4800" b="0" spc="-37" baseline="4340" dirty="0">
                <a:solidFill>
                  <a:srgbClr val="FFFFFF"/>
                </a:solidFill>
                <a:latin typeface="Impact"/>
                <a:cs typeface="Impact"/>
              </a:rPr>
              <a:t>03</a:t>
            </a:r>
            <a:r>
              <a:rPr sz="4800" b="0" baseline="4340" dirty="0">
                <a:solidFill>
                  <a:srgbClr val="FFFFFF"/>
                </a:solidFill>
                <a:latin typeface="Impact"/>
                <a:cs typeface="Impact"/>
              </a:rPr>
              <a:t>	</a:t>
            </a:r>
            <a:r>
              <a:rPr sz="4400" spc="-5" dirty="0">
                <a:latin typeface="華康棒棒體W5" panose="040F0509000000000000" pitchFamily="81" charset="-120"/>
                <a:ea typeface="華康棒棒體W5" panose="040F0509000000000000" pitchFamily="81" charset="-120"/>
              </a:rPr>
              <a:t>計畫主持人應注意事項 </a:t>
            </a:r>
            <a:r>
              <a:rPr sz="3200" spc="-10" dirty="0">
                <a:latin typeface="華康棒棒體W5" panose="040F0509000000000000" pitchFamily="81" charset="-120"/>
                <a:ea typeface="華康棒棒體W5" panose="040F0509000000000000" pitchFamily="81" charset="-120"/>
              </a:rPr>
              <a:t>(2/4)</a:t>
            </a:r>
            <a:endParaRPr sz="3200" dirty="0">
              <a:latin typeface="華康棒棒體W5" panose="040F0509000000000000" pitchFamily="81" charset="-120"/>
              <a:ea typeface="華康棒棒體W5" panose="040F0509000000000000" pitchFamily="81" charset="-120"/>
              <a:cs typeface="Impact"/>
            </a:endParaRPr>
          </a:p>
        </p:txBody>
      </p:sp>
      <p:sp>
        <p:nvSpPr>
          <p:cNvPr id="8" name="object 8"/>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23</a:t>
            </a:fld>
            <a:endParaRPr spc="-25"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918547292"/>
              </p:ext>
            </p:extLst>
          </p:nvPr>
        </p:nvGraphicFramePr>
        <p:xfrm>
          <a:off x="222250" y="999236"/>
          <a:ext cx="8610600" cy="4062095"/>
        </p:xfrm>
        <a:graphic>
          <a:graphicData uri="http://schemas.openxmlformats.org/drawingml/2006/table">
            <a:tbl>
              <a:tblPr firstRow="1" bandRow="1">
                <a:tableStyleId>{2D5ABB26-0587-4C30-8999-92F81FD0307C}</a:tableStyleId>
              </a:tblPr>
              <a:tblGrid>
                <a:gridCol w="838200">
                  <a:extLst>
                    <a:ext uri="{9D8B030D-6E8A-4147-A177-3AD203B41FA5}">
                      <a16:colId xmlns:a16="http://schemas.microsoft.com/office/drawing/2014/main" val="20000"/>
                    </a:ext>
                  </a:extLst>
                </a:gridCol>
                <a:gridCol w="7772400">
                  <a:extLst>
                    <a:ext uri="{9D8B030D-6E8A-4147-A177-3AD203B41FA5}">
                      <a16:colId xmlns:a16="http://schemas.microsoft.com/office/drawing/2014/main" val="20001"/>
                    </a:ext>
                  </a:extLst>
                </a:gridCol>
              </a:tblGrid>
              <a:tr h="4048125">
                <a:tc>
                  <a:txBody>
                    <a:bodyPr/>
                    <a:lstStyle/>
                    <a:p>
                      <a:pPr>
                        <a:lnSpc>
                          <a:spcPct val="100000"/>
                        </a:lnSpc>
                        <a:spcBef>
                          <a:spcPts val="40"/>
                        </a:spcBef>
                      </a:pPr>
                      <a:endParaRPr sz="3050" dirty="0">
                        <a:latin typeface="華康棒棒體W5" panose="040F0509000000000000" pitchFamily="81" charset="-120"/>
                        <a:ea typeface="華康棒棒體W5" panose="040F0509000000000000" pitchFamily="81" charset="-120"/>
                        <a:cs typeface="Times New Roman"/>
                      </a:endParaRPr>
                    </a:p>
                    <a:p>
                      <a:pPr marL="248920" marR="326390" algn="just">
                        <a:lnSpc>
                          <a:spcPct val="83600"/>
                        </a:lnSpc>
                      </a:pPr>
                      <a:r>
                        <a:rPr sz="2000" b="1" spc="-50" dirty="0">
                          <a:latin typeface="華康棒棒體W5" panose="040F0509000000000000" pitchFamily="81" charset="-120"/>
                          <a:ea typeface="華康棒棒體W5" panose="040F0509000000000000" pitchFamily="81" charset="-120"/>
                          <a:cs typeface="Microsoft JhengHei"/>
                        </a:rPr>
                        <a:t>教育部國外專業實習補助系統</a:t>
                      </a:r>
                      <a:endParaRPr sz="2000" dirty="0">
                        <a:latin typeface="華康棒棒體W5" panose="040F0509000000000000" pitchFamily="81" charset="-120"/>
                        <a:ea typeface="華康棒棒體W5" panose="040F0509000000000000" pitchFamily="81" charset="-120"/>
                        <a:cs typeface="Microsoft JhengHei"/>
                      </a:endParaRPr>
                    </a:p>
                  </a:txBody>
                  <a:tcPr marL="0" marR="0" marT="5080" marB="0">
                    <a:lnL w="12700">
                      <a:solidFill>
                        <a:srgbClr val="BDBDBD"/>
                      </a:solidFill>
                      <a:prstDash val="solid"/>
                    </a:lnL>
                    <a:lnR w="12700">
                      <a:solidFill>
                        <a:srgbClr val="BDBDBD"/>
                      </a:solidFill>
                      <a:prstDash val="solid"/>
                    </a:lnR>
                    <a:lnT w="12700">
                      <a:solidFill>
                        <a:srgbClr val="D9D9D9"/>
                      </a:solidFill>
                      <a:prstDash val="solid"/>
                    </a:lnT>
                    <a:lnB w="12700">
                      <a:solidFill>
                        <a:srgbClr val="BDBDBD"/>
                      </a:solidFill>
                      <a:prstDash val="solid"/>
                    </a:lnB>
                    <a:solidFill>
                      <a:srgbClr val="EEEEEE"/>
                    </a:solidFill>
                  </a:tcPr>
                </a:tc>
                <a:tc>
                  <a:txBody>
                    <a:bodyPr/>
                    <a:lstStyle/>
                    <a:p>
                      <a:pPr marL="441959" marR="20955" indent="-342900">
                        <a:lnSpc>
                          <a:spcPct val="100000"/>
                        </a:lnSpc>
                        <a:spcBef>
                          <a:spcPts val="805"/>
                        </a:spcBef>
                        <a:buAutoNum type="arabicPeriod"/>
                        <a:tabLst>
                          <a:tab pos="441959" algn="l"/>
                          <a:tab pos="442595" algn="l"/>
                        </a:tabLst>
                      </a:pPr>
                      <a:r>
                        <a:rPr sz="1800" spc="-20" dirty="0">
                          <a:latin typeface="華康棒棒體W5" panose="040F0509000000000000" pitchFamily="81" charset="-120"/>
                          <a:ea typeface="華康棒棒體W5" panose="040F0509000000000000" pitchFamily="81" charset="-120"/>
                          <a:cs typeface="Microsoft JhengHei"/>
                        </a:rPr>
                        <a:t>各校審查通過之計畫得沿用原帳號密碼，獲補助計畫主持人應於</a:t>
                      </a:r>
                      <a:r>
                        <a:rPr sz="1800" b="1" spc="-25" dirty="0">
                          <a:solidFill>
                            <a:srgbClr val="FF0000"/>
                          </a:solidFill>
                          <a:latin typeface="華康棒棒體W5" panose="040F0509000000000000" pitchFamily="81" charset="-120"/>
                          <a:ea typeface="華康棒棒體W5" panose="040F0509000000000000" pitchFamily="81" charset="-120"/>
                          <a:cs typeface="Microsoft JhengHei"/>
                        </a:rPr>
                        <a:t>選送生</a:t>
                      </a:r>
                      <a:r>
                        <a:rPr sz="2000" b="1" spc="70" dirty="0">
                          <a:solidFill>
                            <a:srgbClr val="FF0000"/>
                          </a:solidFill>
                          <a:latin typeface="華康棒棒體W5" panose="040F0509000000000000" pitchFamily="81" charset="-120"/>
                          <a:ea typeface="華康棒棒體W5" panose="040F0509000000000000" pitchFamily="81" charset="-120"/>
                          <a:cs typeface="Microsoft JhengHei"/>
                        </a:rPr>
                        <a:t>出國</a:t>
                      </a:r>
                      <a:r>
                        <a:rPr sz="20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實習</a:t>
                      </a:r>
                      <a:r>
                        <a:rPr sz="2000" b="1" u="sng" spc="5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2</a:t>
                      </a:r>
                      <a:r>
                        <a:rPr sz="20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星期前</a:t>
                      </a:r>
                      <a:r>
                        <a:rPr sz="1800" u="sng" spc="-20" dirty="0">
                          <a:uFill>
                            <a:solidFill>
                              <a:srgbClr val="FF0000"/>
                            </a:solidFill>
                          </a:uFill>
                          <a:latin typeface="華康棒棒體W5" panose="040F0509000000000000" pitchFamily="81" charset="-120"/>
                          <a:ea typeface="華康棒棒體W5" panose="040F0509000000000000" pitchFamily="81" charset="-120"/>
                          <a:cs typeface="Microsoft JhengHei"/>
                        </a:rPr>
                        <a:t>至本計畫資訊網登錄參與實習團員基本資料</a:t>
                      </a:r>
                      <a:r>
                        <a:rPr sz="1800" spc="-20" dirty="0">
                          <a:latin typeface="華康棒棒體W5" panose="040F0509000000000000" pitchFamily="81" charset="-120"/>
                          <a:ea typeface="華康棒棒體W5" panose="040F0509000000000000" pitchFamily="81" charset="-120"/>
                          <a:cs typeface="Microsoft JhengHei"/>
                        </a:rPr>
                        <a:t>，以透過</a:t>
                      </a:r>
                      <a:r>
                        <a:rPr sz="1800" spc="-35" dirty="0">
                          <a:latin typeface="華康棒棒體W5" panose="040F0509000000000000" pitchFamily="81" charset="-120"/>
                          <a:ea typeface="華康棒棒體W5" panose="040F0509000000000000" pitchFamily="81" charset="-120"/>
                          <a:cs typeface="Microsoft JhengHei"/>
                        </a:rPr>
                        <a:t>系統通報各所屬駐外機構，掌握選送生國外動向及安全，並給予適當協助</a:t>
                      </a:r>
                      <a:endParaRPr sz="1800" dirty="0">
                        <a:latin typeface="華康棒棒體W5" panose="040F0509000000000000" pitchFamily="81" charset="-120"/>
                        <a:ea typeface="華康棒棒體W5" panose="040F0509000000000000" pitchFamily="81" charset="-120"/>
                        <a:cs typeface="Microsoft JhengHei"/>
                      </a:endParaRPr>
                    </a:p>
                    <a:p>
                      <a:pPr marL="441959" marR="2540" indent="-342900" algn="just">
                        <a:lnSpc>
                          <a:spcPct val="100299"/>
                        </a:lnSpc>
                        <a:spcBef>
                          <a:spcPts val="875"/>
                        </a:spcBef>
                        <a:buAutoNum type="arabicPeriod"/>
                        <a:tabLst>
                          <a:tab pos="442595" algn="l"/>
                        </a:tabLst>
                      </a:pPr>
                      <a:r>
                        <a:rPr sz="1800" dirty="0">
                          <a:latin typeface="華康棒棒體W5" panose="040F0509000000000000" pitchFamily="81" charset="-120"/>
                          <a:ea typeface="華康棒棒體W5" panose="040F0509000000000000" pitchFamily="81" charset="-120"/>
                          <a:cs typeface="Microsoft JhengHei"/>
                        </a:rPr>
                        <a:t>計畫主持人應督促各</a:t>
                      </a:r>
                      <a:r>
                        <a:rPr sz="1800" b="1" spc="-10" dirty="0">
                          <a:solidFill>
                            <a:srgbClr val="FF0000"/>
                          </a:solidFill>
                          <a:latin typeface="華康棒棒體W5" panose="040F0509000000000000" pitchFamily="81" charset="-120"/>
                          <a:ea typeface="華康棒棒體W5" panose="040F0509000000000000" pitchFamily="81" charset="-120"/>
                          <a:cs typeface="Microsoft JhengHei"/>
                        </a:rPr>
                        <a:t>選送生於出國實習計畫期程結束後</a:t>
                      </a:r>
                      <a:r>
                        <a:rPr sz="2400" b="1" dirty="0">
                          <a:solidFill>
                            <a:srgbClr val="FF0000"/>
                          </a:solidFill>
                          <a:latin typeface="華康棒棒體W5" panose="040F0509000000000000" pitchFamily="81" charset="-120"/>
                          <a:ea typeface="華康棒棒體W5" panose="040F0509000000000000" pitchFamily="81" charset="-120"/>
                          <a:cs typeface="Microsoft JhengHei"/>
                        </a:rPr>
                        <a:t>2</a:t>
                      </a:r>
                      <a:r>
                        <a:rPr sz="2400" b="1" spc="-5" dirty="0">
                          <a:solidFill>
                            <a:srgbClr val="FF0000"/>
                          </a:solidFill>
                          <a:latin typeface="華康棒棒體W5" panose="040F0509000000000000" pitchFamily="81" charset="-120"/>
                          <a:ea typeface="華康棒棒體W5" panose="040F0509000000000000" pitchFamily="81" charset="-120"/>
                          <a:cs typeface="Microsoft JhengHei"/>
                        </a:rPr>
                        <a:t>星期內</a:t>
                      </a:r>
                      <a:r>
                        <a:rPr sz="1800" dirty="0">
                          <a:solidFill>
                            <a:srgbClr val="FF0000"/>
                          </a:solidFill>
                          <a:latin typeface="華康棒棒體W5" panose="040F0509000000000000" pitchFamily="81" charset="-120"/>
                          <a:ea typeface="華康棒棒體W5" panose="040F0509000000000000" pitchFamily="81" charset="-120"/>
                          <a:cs typeface="Microsoft JhengHei"/>
                        </a:rPr>
                        <a:t>，</a:t>
                      </a:r>
                      <a:r>
                        <a:rPr sz="1800" b="1" spc="-25" dirty="0">
                          <a:solidFill>
                            <a:srgbClr val="FF0000"/>
                          </a:solidFill>
                          <a:latin typeface="華康棒棒體W5" panose="040F0509000000000000" pitchFamily="81" charset="-120"/>
                          <a:ea typeface="華康棒棒體W5" panose="040F0509000000000000" pitchFamily="81" charset="-120"/>
                          <a:cs typeface="Microsoft JhengHei"/>
                        </a:rPr>
                        <a:t>於系</a:t>
                      </a:r>
                      <a:r>
                        <a:rPr sz="1800" b="1" dirty="0">
                          <a:solidFill>
                            <a:srgbClr val="FF0000"/>
                          </a:solidFill>
                          <a:latin typeface="華康棒棒體W5" panose="040F0509000000000000" pitchFamily="81" charset="-120"/>
                          <a:ea typeface="華康棒棒體W5" panose="040F0509000000000000" pitchFamily="81" charset="-120"/>
                          <a:cs typeface="Microsoft JhengHei"/>
                        </a:rPr>
                        <a:t>統填寫問卷及</a:t>
                      </a:r>
                      <a:r>
                        <a:rPr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上傳</a:t>
                      </a:r>
                      <a:r>
                        <a:rPr lang="en-US" altLang="zh-TW"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3</a:t>
                      </a:r>
                      <a:r>
                        <a:rPr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,000</a:t>
                      </a:r>
                      <a:r>
                        <a:rPr sz="1800" b="1" u="sng" spc="-1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字以內中/英文心得(成果)報告，並得繳交經國外</a:t>
                      </a:r>
                      <a:r>
                        <a:rPr sz="1800" b="1" u="sng" spc="50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 </a:t>
                      </a:r>
                      <a:r>
                        <a:rPr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實習經驗分享短片</a:t>
                      </a:r>
                      <a:r>
                        <a:rPr sz="1800" b="1" dirty="0">
                          <a:solidFill>
                            <a:srgbClr val="FF0000"/>
                          </a:solidFill>
                          <a:latin typeface="華康棒棒體W5" panose="040F0509000000000000" pitchFamily="81" charset="-120"/>
                          <a:ea typeface="華康棒棒體W5" panose="040F0509000000000000" pitchFamily="81" charset="-120"/>
                          <a:cs typeface="Microsoft JhengHei"/>
                        </a:rPr>
                        <a:t>(每篇心得需有照片</a:t>
                      </a:r>
                      <a:r>
                        <a:rPr sz="1800" b="1" spc="65" dirty="0">
                          <a:solidFill>
                            <a:srgbClr val="FF0000"/>
                          </a:solidFill>
                          <a:latin typeface="華康棒棒體W5" panose="040F0509000000000000" pitchFamily="81" charset="-120"/>
                          <a:ea typeface="華康棒棒體W5" panose="040F0509000000000000" pitchFamily="81" charset="-120"/>
                          <a:cs typeface="Microsoft JhengHei"/>
                        </a:rPr>
                        <a:t>4</a:t>
                      </a:r>
                      <a:r>
                        <a:rPr sz="1800" b="1" dirty="0">
                          <a:solidFill>
                            <a:srgbClr val="FF0000"/>
                          </a:solidFill>
                          <a:latin typeface="華康棒棒體W5" panose="040F0509000000000000" pitchFamily="81" charset="-120"/>
                          <a:ea typeface="華康棒棒體W5" panose="040F0509000000000000" pitchFamily="81" charset="-120"/>
                          <a:cs typeface="Microsoft JhengHei"/>
                        </a:rPr>
                        <a:t>張以上，短片以3</a:t>
                      </a:r>
                      <a:r>
                        <a:rPr sz="1800" b="1" spc="-15" dirty="0">
                          <a:solidFill>
                            <a:srgbClr val="FF0000"/>
                          </a:solidFill>
                          <a:latin typeface="華康棒棒體W5" panose="040F0509000000000000" pitchFamily="81" charset="-120"/>
                          <a:ea typeface="華康棒棒體W5" panose="040F0509000000000000" pitchFamily="81" charset="-120"/>
                          <a:cs typeface="Microsoft JhengHei"/>
                        </a:rPr>
                        <a:t>分鐘為原則</a:t>
                      </a:r>
                      <a:r>
                        <a:rPr sz="1800" b="1" spc="-25" dirty="0">
                          <a:solidFill>
                            <a:srgbClr val="FF0000"/>
                          </a:solidFill>
                          <a:latin typeface="華康棒棒體W5" panose="040F0509000000000000" pitchFamily="81" charset="-120"/>
                          <a:ea typeface="華康棒棒體W5" panose="040F0509000000000000" pitchFamily="81" charset="-120"/>
                          <a:cs typeface="Microsoft JhengHei"/>
                        </a:rPr>
                        <a:t>）</a:t>
                      </a:r>
                      <a:r>
                        <a:rPr sz="1800" spc="-25" dirty="0">
                          <a:latin typeface="華康棒棒體W5" panose="040F0509000000000000" pitchFamily="81" charset="-120"/>
                          <a:ea typeface="華康棒棒體W5" panose="040F0509000000000000" pitchFamily="81" charset="-120"/>
                          <a:cs typeface="Microsoft JhengHei"/>
                        </a:rPr>
                        <a:t>，</a:t>
                      </a:r>
                      <a:r>
                        <a:rPr sz="1800" spc="-20" dirty="0">
                          <a:latin typeface="華康棒棒體W5" panose="040F0509000000000000" pitchFamily="81" charset="-120"/>
                          <a:ea typeface="華康棒棒體W5" panose="040F0509000000000000" pitchFamily="81" charset="-120"/>
                          <a:cs typeface="Microsoft JhengHei"/>
                        </a:rPr>
                        <a:t>未傳送完成者，不得辦理結案。</a:t>
                      </a:r>
                      <a:endParaRPr sz="1800" dirty="0">
                        <a:latin typeface="華康棒棒體W5" panose="040F0509000000000000" pitchFamily="81" charset="-120"/>
                        <a:ea typeface="華康棒棒體W5" panose="040F0509000000000000" pitchFamily="81" charset="-120"/>
                        <a:cs typeface="Microsoft JhengHei"/>
                      </a:endParaRPr>
                    </a:p>
                    <a:p>
                      <a:pPr marL="441959" marR="4445" indent="-342900" algn="just">
                        <a:lnSpc>
                          <a:spcPct val="100000"/>
                        </a:lnSpc>
                        <a:spcBef>
                          <a:spcPts val="900"/>
                        </a:spcBef>
                        <a:buAutoNum type="arabicPeriod"/>
                        <a:tabLst>
                          <a:tab pos="442595" algn="l"/>
                        </a:tabLst>
                      </a:pPr>
                      <a:r>
                        <a:rPr sz="1800" spc="-15" dirty="0">
                          <a:latin typeface="華康棒棒體W5" panose="040F0509000000000000" pitchFamily="81" charset="-120"/>
                          <a:ea typeface="華康棒棒體W5" panose="040F0509000000000000" pitchFamily="81" charset="-120"/>
                          <a:cs typeface="Microsoft JhengHei"/>
                        </a:rPr>
                        <a:t>選送生活動紀錄(如心得報告、製作活動參與短片、簡報或問卷調查表)，皆無償授權教育部為業務推動使用，教育部將擇優分享於網站。並邀請出</a:t>
                      </a:r>
                      <a:r>
                        <a:rPr sz="1800" spc="-20" dirty="0">
                          <a:latin typeface="華康棒棒體W5" panose="040F0509000000000000" pitchFamily="81" charset="-120"/>
                          <a:ea typeface="華康棒棒體W5" panose="040F0509000000000000" pitchFamily="81" charset="-120"/>
                          <a:cs typeface="Microsoft JhengHei"/>
                        </a:rPr>
                        <a:t>席教育部相關留學宣導活動之經驗分享座談會進行分享。</a:t>
                      </a:r>
                      <a:endParaRPr sz="1800" dirty="0">
                        <a:latin typeface="華康棒棒體W5" panose="040F0509000000000000" pitchFamily="81" charset="-120"/>
                        <a:ea typeface="華康棒棒體W5" panose="040F0509000000000000" pitchFamily="81" charset="-120"/>
                        <a:cs typeface="Microsoft JhengHei"/>
                      </a:endParaRPr>
                    </a:p>
                    <a:p>
                      <a:pPr marL="441959" indent="-343535">
                        <a:lnSpc>
                          <a:spcPct val="100000"/>
                        </a:lnSpc>
                        <a:spcBef>
                          <a:spcPts val="875"/>
                        </a:spcBef>
                        <a:buAutoNum type="arabicPeriod"/>
                        <a:tabLst>
                          <a:tab pos="441959" algn="l"/>
                          <a:tab pos="442595" algn="l"/>
                        </a:tabLst>
                      </a:pPr>
                      <a:r>
                        <a:rPr sz="1800" spc="-10" dirty="0">
                          <a:latin typeface="華康棒棒體W5" panose="040F0509000000000000" pitchFamily="81" charset="-120"/>
                          <a:ea typeface="華康棒棒體W5" panose="040F0509000000000000" pitchFamily="81" charset="-120"/>
                          <a:cs typeface="Microsoft JhengHei"/>
                        </a:rPr>
                        <a:t>計畫主持人應於</a:t>
                      </a:r>
                      <a:r>
                        <a:rPr sz="1800" b="1" spc="-15" dirty="0">
                          <a:solidFill>
                            <a:srgbClr val="FF0000"/>
                          </a:solidFill>
                          <a:latin typeface="華康棒棒體W5" panose="040F0509000000000000" pitchFamily="81" charset="-120"/>
                          <a:ea typeface="華康棒棒體W5" panose="040F0509000000000000" pitchFamily="81" charset="-120"/>
                          <a:cs typeface="Microsoft JhengHei"/>
                        </a:rPr>
                        <a:t>該案最後一位選送生出國實習計畫期程結束後</a:t>
                      </a:r>
                      <a:r>
                        <a:rPr sz="2400" b="1" spc="-10" dirty="0">
                          <a:solidFill>
                            <a:srgbClr val="FF0000"/>
                          </a:solidFill>
                          <a:latin typeface="華康棒棒體W5" panose="040F0509000000000000" pitchFamily="81" charset="-120"/>
                          <a:ea typeface="華康棒棒體W5" panose="040F0509000000000000" pitchFamily="81" charset="-120"/>
                          <a:cs typeface="Microsoft JhengHei"/>
                        </a:rPr>
                        <a:t>1</a:t>
                      </a:r>
                      <a:r>
                        <a:rPr sz="2400" b="1" spc="-25" dirty="0">
                          <a:solidFill>
                            <a:srgbClr val="FF0000"/>
                          </a:solidFill>
                          <a:latin typeface="華康棒棒體W5" panose="040F0509000000000000" pitchFamily="81" charset="-120"/>
                          <a:ea typeface="華康棒棒體W5" panose="040F0509000000000000" pitchFamily="81" charset="-120"/>
                          <a:cs typeface="Microsoft JhengHei"/>
                        </a:rPr>
                        <a:t>個月內</a:t>
                      </a:r>
                      <a:endParaRPr sz="2400" dirty="0">
                        <a:latin typeface="華康棒棒體W5" panose="040F0509000000000000" pitchFamily="81" charset="-120"/>
                        <a:ea typeface="華康棒棒體W5" panose="040F0509000000000000" pitchFamily="81" charset="-120"/>
                        <a:cs typeface="Microsoft JhengHei"/>
                      </a:endParaRPr>
                    </a:p>
                    <a:p>
                      <a:pPr marL="441959">
                        <a:lnSpc>
                          <a:spcPts val="2840"/>
                        </a:lnSpc>
                        <a:spcBef>
                          <a:spcPts val="5"/>
                        </a:spcBef>
                      </a:pPr>
                      <a:r>
                        <a:rPr sz="2400" b="1" spc="-15" dirty="0">
                          <a:solidFill>
                            <a:srgbClr val="FF0000"/>
                          </a:solidFill>
                          <a:latin typeface="華康棒棒體W5" panose="040F0509000000000000" pitchFamily="81" charset="-120"/>
                          <a:ea typeface="華康棒棒體W5" panose="040F0509000000000000" pitchFamily="81" charset="-120"/>
                          <a:cs typeface="Microsoft JhengHei"/>
                        </a:rPr>
                        <a:t>完成結案</a:t>
                      </a:r>
                      <a:r>
                        <a:rPr sz="2000" b="1" spc="-50" dirty="0">
                          <a:solidFill>
                            <a:srgbClr val="FF0000"/>
                          </a:solidFill>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a:txBody>
                  <a:tcPr marL="0" marR="0" marT="102235" marB="0">
                    <a:lnL w="12700">
                      <a:solidFill>
                        <a:srgbClr val="BDBDBD"/>
                      </a:solidFill>
                      <a:prstDash val="solid"/>
                    </a:lnL>
                    <a:lnR w="12700">
                      <a:solidFill>
                        <a:srgbClr val="BDBDBD"/>
                      </a:solidFill>
                      <a:prstDash val="solid"/>
                    </a:lnR>
                    <a:lnT w="12700">
                      <a:solidFill>
                        <a:srgbClr val="D9D9D9"/>
                      </a:solidFill>
                      <a:prstDash val="solid"/>
                    </a:lnT>
                    <a:lnB w="28575">
                      <a:solidFill>
                        <a:srgbClr val="BDBDBD"/>
                      </a:solidFill>
                      <a:prstDash val="solid"/>
                    </a:lnB>
                    <a:solidFill>
                      <a:srgbClr val="EEEEEE"/>
                    </a:solidFill>
                  </a:tcPr>
                </a:tc>
                <a:extLst>
                  <a:ext uri="{0D108BD9-81ED-4DB2-BD59-A6C34878D82A}">
                    <a16:rowId xmlns:a16="http://schemas.microsoft.com/office/drawing/2014/main" val="10000"/>
                  </a:ext>
                </a:extLst>
              </a:tr>
            </a:tbl>
          </a:graphicData>
        </a:graphic>
      </p:graphicFrame>
      <p:grpSp>
        <p:nvGrpSpPr>
          <p:cNvPr id="4" name="object 4"/>
          <p:cNvGrpSpPr/>
          <p:nvPr/>
        </p:nvGrpSpPr>
        <p:grpSpPr>
          <a:xfrm>
            <a:off x="292608" y="5046090"/>
            <a:ext cx="8102600" cy="1673225"/>
            <a:chOff x="292608" y="5046090"/>
            <a:chExt cx="8102600" cy="1673225"/>
          </a:xfrm>
        </p:grpSpPr>
        <p:sp>
          <p:nvSpPr>
            <p:cNvPr id="5" name="object 5"/>
            <p:cNvSpPr/>
            <p:nvPr/>
          </p:nvSpPr>
          <p:spPr>
            <a:xfrm>
              <a:off x="305562" y="5059044"/>
              <a:ext cx="8076565" cy="1647825"/>
            </a:xfrm>
            <a:custGeom>
              <a:avLst/>
              <a:gdLst/>
              <a:ahLst/>
              <a:cxnLst/>
              <a:rect l="l" t="t" r="r" b="b"/>
              <a:pathLst>
                <a:path w="8076565" h="1647825">
                  <a:moveTo>
                    <a:pt x="7440168" y="47116"/>
                  </a:moveTo>
                  <a:lnTo>
                    <a:pt x="266700" y="47116"/>
                  </a:lnTo>
                  <a:lnTo>
                    <a:pt x="218760" y="51413"/>
                  </a:lnTo>
                  <a:lnTo>
                    <a:pt x="173639" y="63799"/>
                  </a:lnTo>
                  <a:lnTo>
                    <a:pt x="132091" y="83523"/>
                  </a:lnTo>
                  <a:lnTo>
                    <a:pt x="94868" y="109833"/>
                  </a:lnTo>
                  <a:lnTo>
                    <a:pt x="62724" y="141975"/>
                  </a:lnTo>
                  <a:lnTo>
                    <a:pt x="36412" y="179197"/>
                  </a:lnTo>
                  <a:lnTo>
                    <a:pt x="16685" y="220746"/>
                  </a:lnTo>
                  <a:lnTo>
                    <a:pt x="4296" y="265870"/>
                  </a:lnTo>
                  <a:lnTo>
                    <a:pt x="0" y="313816"/>
                  </a:lnTo>
                  <a:lnTo>
                    <a:pt x="0" y="1380604"/>
                  </a:lnTo>
                  <a:lnTo>
                    <a:pt x="4296" y="1428547"/>
                  </a:lnTo>
                  <a:lnTo>
                    <a:pt x="16685" y="1473671"/>
                  </a:lnTo>
                  <a:lnTo>
                    <a:pt x="36412" y="1515221"/>
                  </a:lnTo>
                  <a:lnTo>
                    <a:pt x="62724" y="1552446"/>
                  </a:lnTo>
                  <a:lnTo>
                    <a:pt x="94868" y="1584591"/>
                  </a:lnTo>
                  <a:lnTo>
                    <a:pt x="132091" y="1610904"/>
                  </a:lnTo>
                  <a:lnTo>
                    <a:pt x="173639" y="1630631"/>
                  </a:lnTo>
                  <a:lnTo>
                    <a:pt x="218760" y="1643020"/>
                  </a:lnTo>
                  <a:lnTo>
                    <a:pt x="266700" y="1647316"/>
                  </a:lnTo>
                  <a:lnTo>
                    <a:pt x="7440168" y="1647316"/>
                  </a:lnTo>
                  <a:lnTo>
                    <a:pt x="7488114" y="1643020"/>
                  </a:lnTo>
                  <a:lnTo>
                    <a:pt x="7533238" y="1630631"/>
                  </a:lnTo>
                  <a:lnTo>
                    <a:pt x="7574788" y="1610904"/>
                  </a:lnTo>
                  <a:lnTo>
                    <a:pt x="7612009" y="1584591"/>
                  </a:lnTo>
                  <a:lnTo>
                    <a:pt x="7644151" y="1552446"/>
                  </a:lnTo>
                  <a:lnTo>
                    <a:pt x="7670461" y="1515221"/>
                  </a:lnTo>
                  <a:lnTo>
                    <a:pt x="7690185" y="1473671"/>
                  </a:lnTo>
                  <a:lnTo>
                    <a:pt x="7702571" y="1428547"/>
                  </a:lnTo>
                  <a:lnTo>
                    <a:pt x="7706868" y="1380604"/>
                  </a:lnTo>
                  <a:lnTo>
                    <a:pt x="7706868" y="713866"/>
                  </a:lnTo>
                  <a:lnTo>
                    <a:pt x="7913903" y="313816"/>
                  </a:lnTo>
                  <a:lnTo>
                    <a:pt x="7706868" y="313816"/>
                  </a:lnTo>
                  <a:lnTo>
                    <a:pt x="7702571" y="265870"/>
                  </a:lnTo>
                  <a:lnTo>
                    <a:pt x="7690185" y="220746"/>
                  </a:lnTo>
                  <a:lnTo>
                    <a:pt x="7670461" y="179197"/>
                  </a:lnTo>
                  <a:lnTo>
                    <a:pt x="7644151" y="141975"/>
                  </a:lnTo>
                  <a:lnTo>
                    <a:pt x="7612009" y="109833"/>
                  </a:lnTo>
                  <a:lnTo>
                    <a:pt x="7574788" y="83523"/>
                  </a:lnTo>
                  <a:lnTo>
                    <a:pt x="7533238" y="63799"/>
                  </a:lnTo>
                  <a:lnTo>
                    <a:pt x="7488114" y="51413"/>
                  </a:lnTo>
                  <a:lnTo>
                    <a:pt x="7440168" y="47116"/>
                  </a:lnTo>
                  <a:close/>
                </a:path>
                <a:path w="8076565" h="1647825">
                  <a:moveTo>
                    <a:pt x="8076311" y="0"/>
                  </a:moveTo>
                  <a:lnTo>
                    <a:pt x="7706868" y="313816"/>
                  </a:lnTo>
                  <a:lnTo>
                    <a:pt x="7913903" y="313816"/>
                  </a:lnTo>
                  <a:lnTo>
                    <a:pt x="8076311" y="0"/>
                  </a:lnTo>
                  <a:close/>
                </a:path>
              </a:pathLst>
            </a:custGeom>
            <a:solidFill>
              <a:srgbClr val="F5E3E2"/>
            </a:solidFill>
          </p:spPr>
          <p:txBody>
            <a:bodyPr wrap="square" lIns="0" tIns="0" rIns="0" bIns="0" rtlCol="0"/>
            <a:lstStyle/>
            <a:p>
              <a:endParaRPr/>
            </a:p>
          </p:txBody>
        </p:sp>
        <p:sp>
          <p:nvSpPr>
            <p:cNvPr id="6" name="object 6"/>
            <p:cNvSpPr/>
            <p:nvPr/>
          </p:nvSpPr>
          <p:spPr>
            <a:xfrm>
              <a:off x="305562" y="5059044"/>
              <a:ext cx="8076565" cy="1647825"/>
            </a:xfrm>
            <a:custGeom>
              <a:avLst/>
              <a:gdLst/>
              <a:ahLst/>
              <a:cxnLst/>
              <a:rect l="l" t="t" r="r" b="b"/>
              <a:pathLst>
                <a:path w="8076565" h="1647825">
                  <a:moveTo>
                    <a:pt x="0" y="313816"/>
                  </a:moveTo>
                  <a:lnTo>
                    <a:pt x="4296" y="265870"/>
                  </a:lnTo>
                  <a:lnTo>
                    <a:pt x="16685" y="220746"/>
                  </a:lnTo>
                  <a:lnTo>
                    <a:pt x="36412" y="179196"/>
                  </a:lnTo>
                  <a:lnTo>
                    <a:pt x="62724" y="141975"/>
                  </a:lnTo>
                  <a:lnTo>
                    <a:pt x="94868" y="109833"/>
                  </a:lnTo>
                  <a:lnTo>
                    <a:pt x="132091" y="83523"/>
                  </a:lnTo>
                  <a:lnTo>
                    <a:pt x="173639" y="63799"/>
                  </a:lnTo>
                  <a:lnTo>
                    <a:pt x="218760" y="51413"/>
                  </a:lnTo>
                  <a:lnTo>
                    <a:pt x="266700" y="47116"/>
                  </a:lnTo>
                  <a:lnTo>
                    <a:pt x="4495673" y="47116"/>
                  </a:lnTo>
                  <a:lnTo>
                    <a:pt x="6422390" y="47116"/>
                  </a:lnTo>
                  <a:lnTo>
                    <a:pt x="7440168" y="47116"/>
                  </a:lnTo>
                  <a:lnTo>
                    <a:pt x="7488114" y="51413"/>
                  </a:lnTo>
                  <a:lnTo>
                    <a:pt x="7533238" y="63799"/>
                  </a:lnTo>
                  <a:lnTo>
                    <a:pt x="7574788" y="83523"/>
                  </a:lnTo>
                  <a:lnTo>
                    <a:pt x="7612009" y="109833"/>
                  </a:lnTo>
                  <a:lnTo>
                    <a:pt x="7644151" y="141975"/>
                  </a:lnTo>
                  <a:lnTo>
                    <a:pt x="7670461" y="179197"/>
                  </a:lnTo>
                  <a:lnTo>
                    <a:pt x="7690185" y="220746"/>
                  </a:lnTo>
                  <a:lnTo>
                    <a:pt x="7702571" y="265870"/>
                  </a:lnTo>
                  <a:lnTo>
                    <a:pt x="7706868" y="313816"/>
                  </a:lnTo>
                  <a:lnTo>
                    <a:pt x="8076311" y="0"/>
                  </a:lnTo>
                  <a:lnTo>
                    <a:pt x="7706868" y="713866"/>
                  </a:lnTo>
                  <a:lnTo>
                    <a:pt x="7706868" y="1380604"/>
                  </a:lnTo>
                  <a:lnTo>
                    <a:pt x="7702571" y="1428547"/>
                  </a:lnTo>
                  <a:lnTo>
                    <a:pt x="7690185" y="1473671"/>
                  </a:lnTo>
                  <a:lnTo>
                    <a:pt x="7670461" y="1515221"/>
                  </a:lnTo>
                  <a:lnTo>
                    <a:pt x="7644151" y="1552446"/>
                  </a:lnTo>
                  <a:lnTo>
                    <a:pt x="7612009" y="1584591"/>
                  </a:lnTo>
                  <a:lnTo>
                    <a:pt x="7574788" y="1610904"/>
                  </a:lnTo>
                  <a:lnTo>
                    <a:pt x="7533238" y="1630631"/>
                  </a:lnTo>
                  <a:lnTo>
                    <a:pt x="7488114" y="1643020"/>
                  </a:lnTo>
                  <a:lnTo>
                    <a:pt x="7440168" y="1647316"/>
                  </a:lnTo>
                  <a:lnTo>
                    <a:pt x="6422390" y="1647316"/>
                  </a:lnTo>
                  <a:lnTo>
                    <a:pt x="4495673" y="1647316"/>
                  </a:lnTo>
                  <a:lnTo>
                    <a:pt x="266700" y="1647316"/>
                  </a:lnTo>
                  <a:lnTo>
                    <a:pt x="218760" y="1643020"/>
                  </a:lnTo>
                  <a:lnTo>
                    <a:pt x="173639" y="1630631"/>
                  </a:lnTo>
                  <a:lnTo>
                    <a:pt x="132091" y="1610904"/>
                  </a:lnTo>
                  <a:lnTo>
                    <a:pt x="94868" y="1584591"/>
                  </a:lnTo>
                  <a:lnTo>
                    <a:pt x="62724" y="1552446"/>
                  </a:lnTo>
                  <a:lnTo>
                    <a:pt x="36412" y="1515221"/>
                  </a:lnTo>
                  <a:lnTo>
                    <a:pt x="16685" y="1473671"/>
                  </a:lnTo>
                  <a:lnTo>
                    <a:pt x="4296" y="1428547"/>
                  </a:lnTo>
                  <a:lnTo>
                    <a:pt x="0" y="1380604"/>
                  </a:lnTo>
                  <a:lnTo>
                    <a:pt x="0" y="713866"/>
                  </a:lnTo>
                  <a:lnTo>
                    <a:pt x="0" y="313816"/>
                  </a:lnTo>
                  <a:close/>
                </a:path>
              </a:pathLst>
            </a:custGeom>
            <a:ln w="25907">
              <a:solidFill>
                <a:srgbClr val="FF0000"/>
              </a:solidFill>
            </a:ln>
          </p:spPr>
          <p:txBody>
            <a:bodyPr wrap="square" lIns="0" tIns="0" rIns="0" bIns="0" rtlCol="0"/>
            <a:lstStyle/>
            <a:p>
              <a:endParaRPr/>
            </a:p>
          </p:txBody>
        </p:sp>
      </p:grpSp>
      <p:sp>
        <p:nvSpPr>
          <p:cNvPr id="7" name="object 7"/>
          <p:cNvSpPr txBox="1"/>
          <p:nvPr/>
        </p:nvSpPr>
        <p:spPr>
          <a:xfrm>
            <a:off x="461873" y="5121402"/>
            <a:ext cx="6718300" cy="1550670"/>
          </a:xfrm>
          <a:prstGeom prst="rect">
            <a:avLst/>
          </a:prstGeom>
        </p:spPr>
        <p:txBody>
          <a:bodyPr vert="horz" wrap="square" lIns="0" tIns="12700" rIns="0" bIns="0" rtlCol="0">
            <a:spAutoFit/>
          </a:bodyPr>
          <a:lstStyle/>
          <a:p>
            <a:pPr marL="12700">
              <a:lnSpc>
                <a:spcPct val="100000"/>
              </a:lnSpc>
              <a:spcBef>
                <a:spcPts val="100"/>
              </a:spcBef>
            </a:pPr>
            <a:r>
              <a:rPr sz="2000" dirty="0">
                <a:solidFill>
                  <a:srgbClr val="0000FF"/>
                </a:solidFill>
                <a:latin typeface="華康棒棒體W5" panose="040F0509000000000000" pitchFamily="81" charset="-120"/>
                <a:ea typeface="華康棒棒體W5" panose="040F0509000000000000" pitchFamily="81" charset="-120"/>
                <a:cs typeface="MingLiU_HKSCS"/>
              </a:rPr>
              <a:t>◎結案</a:t>
            </a:r>
            <a:r>
              <a:rPr sz="2000" spc="-10" dirty="0">
                <a:solidFill>
                  <a:srgbClr val="0000FF"/>
                </a:solidFill>
                <a:latin typeface="華康棒棒體W5" panose="040F0509000000000000" pitchFamily="81" charset="-120"/>
                <a:ea typeface="華康棒棒體W5" panose="040F0509000000000000" pitchFamily="81" charset="-120"/>
                <a:cs typeface="MingLiU_HKSCS"/>
              </a:rPr>
              <a:t>3</a:t>
            </a:r>
            <a:r>
              <a:rPr sz="2000" spc="-25" dirty="0">
                <a:solidFill>
                  <a:srgbClr val="0000FF"/>
                </a:solidFill>
                <a:latin typeface="華康棒棒體W5" panose="040F0509000000000000" pitchFamily="81" charset="-120"/>
                <a:ea typeface="華康棒棒體W5" panose="040F0509000000000000" pitchFamily="81" charset="-120"/>
                <a:cs typeface="MingLiU_HKSCS"/>
              </a:rPr>
              <a:t>件事：</a:t>
            </a:r>
            <a:endParaRPr sz="2000" dirty="0">
              <a:latin typeface="華康棒棒體W5" panose="040F0509000000000000" pitchFamily="81" charset="-120"/>
              <a:ea typeface="華康棒棒體W5" panose="040F0509000000000000" pitchFamily="81" charset="-120"/>
              <a:cs typeface="MingLiU_HKSCS"/>
            </a:endParaRPr>
          </a:p>
          <a:p>
            <a:pPr marL="355600" indent="-342900">
              <a:lnSpc>
                <a:spcPct val="100000"/>
              </a:lnSpc>
              <a:buAutoNum type="arabicPeriod"/>
              <a:tabLst>
                <a:tab pos="355600" algn="l"/>
              </a:tabLst>
            </a:pPr>
            <a:r>
              <a:rPr sz="2000" spc="-20" dirty="0">
                <a:solidFill>
                  <a:srgbClr val="0000FF"/>
                </a:solidFill>
                <a:latin typeface="華康棒棒體W5" panose="040F0509000000000000" pitchFamily="81" charset="-120"/>
                <a:ea typeface="華康棒棒體W5" panose="040F0509000000000000" pitchFamily="81" charset="-120"/>
                <a:cs typeface="MingLiU_HKSCS"/>
              </a:rPr>
              <a:t>確認全數選送生皆已上傳心得報告</a:t>
            </a:r>
            <a:endParaRPr sz="2000" dirty="0">
              <a:latin typeface="華康棒棒體W5" panose="040F0509000000000000" pitchFamily="81" charset="-120"/>
              <a:ea typeface="華康棒棒體W5" panose="040F0509000000000000" pitchFamily="81" charset="-120"/>
              <a:cs typeface="MingLiU_HKSCS"/>
            </a:endParaRPr>
          </a:p>
          <a:p>
            <a:pPr marL="355600" indent="-342900">
              <a:lnSpc>
                <a:spcPct val="100000"/>
              </a:lnSpc>
              <a:buAutoNum type="arabicPeriod"/>
              <a:tabLst>
                <a:tab pos="355600" algn="l"/>
              </a:tabLst>
            </a:pPr>
            <a:r>
              <a:rPr sz="2000" spc="-25" dirty="0">
                <a:solidFill>
                  <a:srgbClr val="0000FF"/>
                </a:solidFill>
                <a:latin typeface="華康棒棒體W5" panose="040F0509000000000000" pitchFamily="81" charset="-120"/>
                <a:ea typeface="華康棒棒體W5" panose="040F0509000000000000" pitchFamily="81" charset="-120"/>
                <a:cs typeface="MingLiU_HKSCS"/>
              </a:rPr>
              <a:t>各項補助請款與核銷作業執行完竣</a:t>
            </a:r>
            <a:endParaRPr sz="2000" dirty="0">
              <a:latin typeface="華康棒棒體W5" panose="040F0509000000000000" pitchFamily="81" charset="-120"/>
              <a:ea typeface="華康棒棒體W5" panose="040F0509000000000000" pitchFamily="81" charset="-120"/>
              <a:cs typeface="MingLiU_HKSCS"/>
            </a:endParaRPr>
          </a:p>
          <a:p>
            <a:pPr marL="12700" marR="5080" indent="342900">
              <a:lnSpc>
                <a:spcPct val="100000"/>
              </a:lnSpc>
              <a:spcBef>
                <a:spcPts val="5"/>
              </a:spcBef>
              <a:buAutoNum type="arabicPeriod"/>
              <a:tabLst>
                <a:tab pos="355600" algn="l"/>
              </a:tabLst>
            </a:pPr>
            <a:r>
              <a:rPr sz="2000" spc="-20" dirty="0" err="1">
                <a:solidFill>
                  <a:srgbClr val="0000FF"/>
                </a:solidFill>
                <a:latin typeface="華康棒棒體W5" panose="040F0509000000000000" pitchFamily="81" charset="-120"/>
                <a:ea typeface="華康棒棒體W5" panose="040F0509000000000000" pitchFamily="81" charset="-120"/>
                <a:cs typeface="MingLiU_HKSCS"/>
              </a:rPr>
              <a:t>於教育部系統中完成各項欄位填寫，並上傳</a:t>
            </a:r>
            <a:r>
              <a:rPr lang="zh-TW" altLang="en-US" sz="2000" spc="-20" dirty="0">
                <a:solidFill>
                  <a:srgbClr val="0000FF"/>
                </a:solidFill>
                <a:latin typeface="華康棒棒體W5" panose="040F0509000000000000" pitchFamily="81" charset="-120"/>
                <a:ea typeface="華康棒棒體W5" panose="040F0509000000000000" pitchFamily="81" charset="-120"/>
                <a:cs typeface="MingLiU_HKSCS"/>
              </a:rPr>
              <a:t>結案</a:t>
            </a:r>
            <a:r>
              <a:rPr sz="2000" spc="-20" dirty="0" err="1">
                <a:solidFill>
                  <a:srgbClr val="0000FF"/>
                </a:solidFill>
                <a:latin typeface="華康棒棒體W5" panose="040F0509000000000000" pitchFamily="81" charset="-120"/>
                <a:ea typeface="華康棒棒體W5" panose="040F0509000000000000" pitchFamily="81" charset="-120"/>
                <a:cs typeface="MingLiU_HKSCS"/>
              </a:rPr>
              <a:t>成果報告</a:t>
            </a:r>
            <a:r>
              <a:rPr sz="2000" spc="-20" dirty="0" err="1">
                <a:latin typeface="華康棒棒體W5" panose="040F0509000000000000" pitchFamily="81" charset="-120"/>
                <a:ea typeface="華康棒棒體W5" panose="040F0509000000000000" pitchFamily="81" charset="-120"/>
                <a:cs typeface="MingLiU_HKSCS"/>
              </a:rPr>
              <a:t>上述完成後，請務必通知</a:t>
            </a:r>
            <a:r>
              <a:rPr lang="zh-TW" altLang="en-US" sz="2000" spc="-20" dirty="0">
                <a:latin typeface="華康棒棒體W5" panose="040F0509000000000000" pitchFamily="81" charset="-120"/>
                <a:ea typeface="華康棒棒體W5" panose="040F0509000000000000" pitchFamily="81" charset="-120"/>
                <a:cs typeface="MingLiU_HKSCS"/>
              </a:rPr>
              <a:t>國際處僑陸組協助</a:t>
            </a:r>
            <a:r>
              <a:rPr sz="2000" spc="-20" dirty="0" err="1">
                <a:latin typeface="華康棒棒體W5" panose="040F0509000000000000" pitchFamily="81" charset="-120"/>
                <a:ea typeface="華康棒棒體W5" panose="040F0509000000000000" pitchFamily="81" charset="-120"/>
                <a:cs typeface="MingLiU_HKSCS"/>
              </a:rPr>
              <a:t>函報結案</a:t>
            </a:r>
            <a:r>
              <a:rPr sz="2000" spc="-20" dirty="0">
                <a:latin typeface="華康棒棒體W5" panose="040F0509000000000000" pitchFamily="81" charset="-120"/>
                <a:ea typeface="華康棒棒體W5" panose="040F0509000000000000" pitchFamily="81" charset="-120"/>
                <a:cs typeface="MingLiU_HKSCS"/>
              </a:rPr>
              <a:t>。</a:t>
            </a:r>
            <a:endParaRPr sz="2000" dirty="0">
              <a:latin typeface="華康棒棒體W5" panose="040F0509000000000000" pitchFamily="81" charset="-120"/>
              <a:ea typeface="華康棒棒體W5" panose="040F0509000000000000" pitchFamily="81" charset="-120"/>
              <a:cs typeface="MingLiU_HKSCS"/>
            </a:endParaRPr>
          </a:p>
        </p:txBody>
      </p:sp>
      <p:grpSp>
        <p:nvGrpSpPr>
          <p:cNvPr id="8" name="object 8"/>
          <p:cNvGrpSpPr/>
          <p:nvPr/>
        </p:nvGrpSpPr>
        <p:grpSpPr>
          <a:xfrm>
            <a:off x="452627" y="228600"/>
            <a:ext cx="739140" cy="668020"/>
            <a:chOff x="452627" y="228600"/>
            <a:chExt cx="739140" cy="668020"/>
          </a:xfrm>
        </p:grpSpPr>
        <p:sp>
          <p:nvSpPr>
            <p:cNvPr id="9" name="object 9"/>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10" name="object 10"/>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009242"/>
            </a:solidFill>
          </p:spPr>
          <p:txBody>
            <a:bodyPr wrap="square" lIns="0" tIns="0" rIns="0" bIns="0" rtlCol="0"/>
            <a:lstStyle/>
            <a:p>
              <a:endParaRPr/>
            </a:p>
          </p:txBody>
        </p:sp>
        <p:sp>
          <p:nvSpPr>
            <p:cNvPr id="11" name="object 11"/>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2" name="object 12"/>
          <p:cNvSpPr txBox="1">
            <a:spLocks noGrp="1"/>
          </p:cNvSpPr>
          <p:nvPr>
            <p:ph type="title"/>
          </p:nvPr>
        </p:nvSpPr>
        <p:spPr>
          <a:xfrm>
            <a:off x="621083" y="179079"/>
            <a:ext cx="8230055" cy="689932"/>
          </a:xfrm>
          <a:prstGeom prst="rect">
            <a:avLst/>
          </a:prstGeom>
        </p:spPr>
        <p:txBody>
          <a:bodyPr vert="horz" wrap="square" lIns="0" tIns="12700" rIns="0" bIns="0" rtlCol="0">
            <a:spAutoFit/>
          </a:bodyPr>
          <a:lstStyle/>
          <a:p>
            <a:pPr marL="12700">
              <a:lnSpc>
                <a:spcPct val="100000"/>
              </a:lnSpc>
              <a:spcBef>
                <a:spcPts val="100"/>
              </a:spcBef>
              <a:tabLst>
                <a:tab pos="690245" algn="l"/>
              </a:tabLst>
            </a:pPr>
            <a:r>
              <a:rPr sz="4800" b="0" spc="-37" baseline="4340" dirty="0">
                <a:solidFill>
                  <a:srgbClr val="FFFFFF"/>
                </a:solidFill>
                <a:latin typeface="Impact"/>
                <a:cs typeface="Impact"/>
              </a:rPr>
              <a:t>03</a:t>
            </a:r>
            <a:r>
              <a:rPr sz="4800" b="0" baseline="4340" dirty="0">
                <a:solidFill>
                  <a:srgbClr val="FFFFFF"/>
                </a:solidFill>
                <a:latin typeface="Impact"/>
                <a:cs typeface="Impact"/>
              </a:rPr>
              <a:t>	</a:t>
            </a:r>
            <a:r>
              <a:rPr sz="4400" spc="-5" dirty="0">
                <a:latin typeface="華康棒棒體W5" panose="040F0509000000000000" pitchFamily="81" charset="-120"/>
                <a:ea typeface="華康棒棒體W5" panose="040F0509000000000000" pitchFamily="81" charset="-120"/>
              </a:rPr>
              <a:t>計畫主持人應注意事項 </a:t>
            </a:r>
            <a:r>
              <a:rPr sz="3200" spc="-10" dirty="0">
                <a:latin typeface="華康棒棒體W5" panose="040F0509000000000000" pitchFamily="81" charset="-120"/>
                <a:ea typeface="華康棒棒體W5" panose="040F0509000000000000" pitchFamily="81" charset="-120"/>
              </a:rPr>
              <a:t>(3/4)</a:t>
            </a:r>
            <a:endParaRPr sz="3200" dirty="0">
              <a:latin typeface="華康棒棒體W5" panose="040F0509000000000000" pitchFamily="81" charset="-120"/>
              <a:ea typeface="華康棒棒體W5" panose="040F0509000000000000" pitchFamily="81" charset="-120"/>
              <a:cs typeface="Impac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21970" y="1441450"/>
            <a:ext cx="8384540" cy="4032707"/>
          </a:xfrm>
          <a:prstGeom prst="rect">
            <a:avLst/>
          </a:prstGeom>
        </p:spPr>
        <p:txBody>
          <a:bodyPr vert="horz" wrap="square" lIns="0" tIns="19685" rIns="0" bIns="0" rtlCol="0">
            <a:spAutoFit/>
          </a:bodyPr>
          <a:lstStyle/>
          <a:p>
            <a:pPr marL="299085" marR="5080" indent="-287020" algn="just">
              <a:lnSpc>
                <a:spcPct val="97500"/>
              </a:lnSpc>
              <a:spcBef>
                <a:spcPts val="155"/>
              </a:spcBef>
              <a:buFont typeface="Wingdings"/>
              <a:buChar char=""/>
              <a:tabLst>
                <a:tab pos="299720" algn="l"/>
              </a:tabLst>
            </a:pPr>
            <a:r>
              <a:rPr sz="1800" b="1" dirty="0">
                <a:latin typeface="華康棒棒體W5" panose="040F0509000000000000" pitchFamily="81" charset="-120"/>
                <a:ea typeface="華康棒棒體W5" panose="040F0509000000000000" pitchFamily="81" charset="-120"/>
                <a:cs typeface="Microsoft JhengHei"/>
              </a:rPr>
              <a:t>原具低收入戶或中低收入戶資格學生</a:t>
            </a:r>
            <a:r>
              <a:rPr sz="1800" spc="-5" dirty="0">
                <a:latin typeface="華康棒棒體W5" panose="040F0509000000000000" pitchFamily="81" charset="-120"/>
                <a:ea typeface="華康棒棒體W5" panose="040F0509000000000000" pitchFamily="81" charset="-120"/>
                <a:cs typeface="Microsoft JhengHei"/>
              </a:rPr>
              <a:t>，參加學海飛颺、學海惜珠、學海築夢及新</a:t>
            </a:r>
            <a:r>
              <a:rPr sz="1800" dirty="0">
                <a:latin typeface="華康棒棒體W5" panose="040F0509000000000000" pitchFamily="81" charset="-120"/>
                <a:ea typeface="華康棒棒體W5" panose="040F0509000000000000" pitchFamily="81" charset="-120"/>
                <a:cs typeface="Microsoft JhengHei"/>
              </a:rPr>
              <a:t>南向學海築夢補助類型之計畫出國研修或實習</a:t>
            </a:r>
            <a:r>
              <a:rPr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一百八十三日以上</a:t>
            </a:r>
            <a:r>
              <a:rPr sz="1800" spc="-10" dirty="0">
                <a:latin typeface="華康棒棒體W5" panose="040F0509000000000000" pitchFamily="81" charset="-120"/>
                <a:ea typeface="華康棒棒體W5" panose="040F0509000000000000" pitchFamily="81" charset="-120"/>
                <a:cs typeface="Microsoft JhengHei"/>
              </a:rPr>
              <a:t>，因不符社會救</a:t>
            </a:r>
            <a:r>
              <a:rPr sz="1800" spc="-5" dirty="0">
                <a:latin typeface="華康棒棒體W5" panose="040F0509000000000000" pitchFamily="81" charset="-120"/>
                <a:ea typeface="華康棒棒體W5" panose="040F0509000000000000" pitchFamily="81" charset="-120"/>
                <a:cs typeface="Microsoft JhengHei"/>
              </a:rPr>
              <a:t>助法第四條第六項規定，遭註銷補助資格者，薦送學校與計畫主持人需提醒選送</a:t>
            </a:r>
            <a:r>
              <a:rPr sz="1800" dirty="0">
                <a:latin typeface="華康棒棒體W5" panose="040F0509000000000000" pitchFamily="81" charset="-120"/>
                <a:ea typeface="華康棒棒體W5" panose="040F0509000000000000" pitchFamily="81" charset="-120"/>
                <a:cs typeface="Microsoft JhengHei"/>
              </a:rPr>
              <a:t>生，</a:t>
            </a:r>
            <a:r>
              <a:rPr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務必於返國後主動向薦送學校報到</a:t>
            </a:r>
            <a:r>
              <a:rPr sz="1800" u="sng" spc="-5" dirty="0">
                <a:uFill>
                  <a:solidFill>
                    <a:srgbClr val="FF0000"/>
                  </a:solidFill>
                </a:uFill>
                <a:latin typeface="華康棒棒體W5" panose="040F0509000000000000" pitchFamily="81" charset="-120"/>
                <a:ea typeface="華康棒棒體W5" panose="040F0509000000000000" pitchFamily="81" charset="-120"/>
                <a:cs typeface="Microsoft JhengHei"/>
              </a:rPr>
              <a:t>，薦送學校須儘速主動函請學生戶籍所在</a:t>
            </a:r>
            <a:r>
              <a:rPr sz="1800" u="sng" spc="500" dirty="0">
                <a:uFill>
                  <a:solidFill>
                    <a:srgbClr val="FF0000"/>
                  </a:solidFill>
                </a:uFill>
                <a:latin typeface="華康棒棒體W5" panose="040F0509000000000000" pitchFamily="81" charset="-120"/>
                <a:ea typeface="華康棒棒體W5" panose="040F0509000000000000" pitchFamily="81" charset="-120"/>
                <a:cs typeface="Microsoft JhengHei"/>
              </a:rPr>
              <a:t> </a:t>
            </a:r>
            <a:r>
              <a:rPr sz="1800" u="sng" spc="-15" dirty="0">
                <a:uFill>
                  <a:solidFill>
                    <a:srgbClr val="FF0000"/>
                  </a:solidFill>
                </a:uFill>
                <a:latin typeface="華康棒棒體W5" panose="040F0509000000000000" pitchFamily="81" charset="-120"/>
                <a:ea typeface="華康棒棒體W5" panose="040F0509000000000000" pitchFamily="81" charset="-120"/>
                <a:cs typeface="Microsoft JhengHei"/>
              </a:rPr>
              <a:t>地社政單位依前開補助計畫辦理，並副知本部，以維護其相關補助權益。</a:t>
            </a:r>
            <a:r>
              <a:rPr sz="1800" dirty="0">
                <a:latin typeface="華康棒棒體W5" panose="040F0509000000000000" pitchFamily="81" charset="-120"/>
                <a:ea typeface="華康棒棒體W5" panose="040F0509000000000000" pitchFamily="81" charset="-120"/>
                <a:cs typeface="Microsoft JhengHei"/>
              </a:rPr>
              <a:t> </a:t>
            </a:r>
            <a:r>
              <a:rPr sz="1900" spc="-120" dirty="0">
                <a:latin typeface="華康棒棒體W5" panose="040F0509000000000000" pitchFamily="81" charset="-120"/>
                <a:ea typeface="華康棒棒體W5" panose="040F0509000000000000" pitchFamily="81" charset="-120"/>
                <a:cs typeface="Microsoft JhengHei"/>
              </a:rPr>
              <a:t>（</a:t>
            </a:r>
            <a:r>
              <a:rPr sz="1900" spc="-110" dirty="0">
                <a:latin typeface="華康棒棒體W5" panose="040F0509000000000000" pitchFamily="81" charset="-120"/>
                <a:ea typeface="華康棒棒體W5" panose="040F0509000000000000" pitchFamily="81" charset="-120"/>
                <a:cs typeface="Microsoft JhengHei"/>
              </a:rPr>
              <a:t>依</a:t>
            </a:r>
            <a:r>
              <a:rPr sz="1900" spc="-50" dirty="0">
                <a:latin typeface="華康棒棒體W5" panose="040F0509000000000000" pitchFamily="81" charset="-120"/>
                <a:ea typeface="華康棒棒體W5" panose="040F0509000000000000" pitchFamily="81" charset="-120"/>
                <a:cs typeface="Microsoft JhengHei"/>
              </a:rPr>
              <a:t>低</a:t>
            </a:r>
            <a:r>
              <a:rPr sz="1900" spc="-100" dirty="0">
                <a:latin typeface="華康棒棒體W5" panose="040F0509000000000000" pitchFamily="81" charset="-120"/>
                <a:ea typeface="華康棒棒體W5" panose="040F0509000000000000" pitchFamily="81" charset="-120"/>
                <a:cs typeface="Microsoft JhengHei"/>
              </a:rPr>
              <a:t>收入戶及中低收入戶學生參加教育部、大專校院選(薦)出國研修或國外專業實習</a:t>
            </a:r>
            <a:r>
              <a:rPr sz="1900" spc="-120" dirty="0">
                <a:latin typeface="華康棒棒體W5" panose="040F0509000000000000" pitchFamily="81" charset="-120"/>
                <a:ea typeface="華康棒棒體W5" panose="040F0509000000000000" pitchFamily="81" charset="-120"/>
                <a:cs typeface="Microsoft JhengHei"/>
              </a:rPr>
              <a:t>返國後專案性補助</a:t>
            </a:r>
            <a:r>
              <a:rPr sz="1900" spc="-135" dirty="0">
                <a:latin typeface="華康棒棒體W5" panose="040F0509000000000000" pitchFamily="81" charset="-120"/>
                <a:ea typeface="華康棒棒體W5" panose="040F0509000000000000" pitchFamily="81" charset="-120"/>
                <a:cs typeface="Microsoft JhengHei"/>
              </a:rPr>
              <a:t>計畫辦</a:t>
            </a:r>
            <a:r>
              <a:rPr sz="1900" spc="-120" dirty="0">
                <a:latin typeface="華康棒棒體W5" panose="040F0509000000000000" pitchFamily="81" charset="-120"/>
                <a:ea typeface="華康棒棒體W5" panose="040F0509000000000000" pitchFamily="81" charset="-120"/>
                <a:cs typeface="Microsoft JhengHei"/>
              </a:rPr>
              <a:t>理</a:t>
            </a:r>
            <a:r>
              <a:rPr sz="1900" spc="-50" dirty="0">
                <a:latin typeface="華康棒棒體W5" panose="040F0509000000000000" pitchFamily="81" charset="-120"/>
                <a:ea typeface="華康棒棒體W5" panose="040F0509000000000000" pitchFamily="81" charset="-120"/>
                <a:cs typeface="Microsoft JhengHei"/>
              </a:rPr>
              <a:t>）</a:t>
            </a:r>
            <a:endParaRPr sz="1900" dirty="0">
              <a:latin typeface="華康棒棒體W5" panose="040F0509000000000000" pitchFamily="81" charset="-120"/>
              <a:ea typeface="華康棒棒體W5" panose="040F0509000000000000" pitchFamily="81" charset="-120"/>
              <a:cs typeface="Microsoft JhengHei"/>
            </a:endParaRPr>
          </a:p>
          <a:p>
            <a:pPr>
              <a:lnSpc>
                <a:spcPct val="100000"/>
              </a:lnSpc>
              <a:spcBef>
                <a:spcPts val="80"/>
              </a:spcBef>
              <a:buFont typeface="Wingdings"/>
              <a:buChar char=""/>
            </a:pPr>
            <a:endParaRPr sz="1250" dirty="0">
              <a:latin typeface="華康棒棒體W5" panose="040F0509000000000000" pitchFamily="81" charset="-120"/>
              <a:ea typeface="華康棒棒體W5" panose="040F0509000000000000" pitchFamily="81" charset="-120"/>
              <a:cs typeface="Microsoft JhengHei"/>
            </a:endParaRPr>
          </a:p>
          <a:p>
            <a:pPr marL="299085" marR="9525" indent="-287020" algn="just">
              <a:lnSpc>
                <a:spcPct val="100000"/>
              </a:lnSpc>
              <a:buFont typeface="Wingdings"/>
              <a:buChar char=""/>
              <a:tabLst>
                <a:tab pos="299720" algn="l"/>
              </a:tabLst>
            </a:pPr>
            <a:r>
              <a:rPr sz="1800" b="1" u="sng" spc="-5" dirty="0">
                <a:uFill>
                  <a:solidFill>
                    <a:srgbClr val="FF0000"/>
                  </a:solidFill>
                </a:uFill>
                <a:latin typeface="華康棒棒體W5" panose="040F0509000000000000" pitchFamily="81" charset="-120"/>
                <a:ea typeface="華康棒棒體W5" panose="040F0509000000000000" pitchFamily="81" charset="-120"/>
                <a:cs typeface="Microsoft JhengHei"/>
              </a:rPr>
              <a:t>如因天災、戰亂、罷工、疫情、交通阻絕、政府命令、其他不可抗⼒之事由，足</a:t>
            </a:r>
            <a:r>
              <a:rPr sz="1800" b="1" u="sng" spc="500" dirty="0">
                <a:uFill>
                  <a:solidFill>
                    <a:srgbClr val="FF0000"/>
                  </a:solidFill>
                </a:uFill>
                <a:latin typeface="華康棒棒體W5" panose="040F0509000000000000" pitchFamily="81" charset="-120"/>
                <a:ea typeface="華康棒棒體W5" panose="040F0509000000000000" pitchFamily="81" charset="-120"/>
                <a:cs typeface="Microsoft JhengHei"/>
              </a:rPr>
              <a:t> </a:t>
            </a:r>
            <a:r>
              <a:rPr sz="1800" b="1" u="sng" spc="-5" dirty="0">
                <a:uFill>
                  <a:solidFill>
                    <a:srgbClr val="FF0000"/>
                  </a:solidFill>
                </a:uFill>
                <a:latin typeface="華康棒棒體W5" panose="040F0509000000000000" pitchFamily="81" charset="-120"/>
                <a:ea typeface="華康棒棒體W5" panose="040F0509000000000000" pitchFamily="81" charset="-120"/>
                <a:cs typeface="Microsoft JhengHei"/>
              </a:rPr>
              <a:t>認危害選送生生命、健康、財產安全之虞，得由薦送學校取得選送生同意後，附</a:t>
            </a:r>
            <a:r>
              <a:rPr sz="1800" b="1" u="sng" spc="-20" dirty="0">
                <a:uFill>
                  <a:solidFill>
                    <a:srgbClr val="FF0000"/>
                  </a:solidFill>
                </a:uFill>
                <a:latin typeface="華康棒棒體W5" panose="040F0509000000000000" pitchFamily="81" charset="-120"/>
                <a:ea typeface="華康棒棒體W5" panose="040F0509000000000000" pitchFamily="81" charset="-120"/>
                <a:cs typeface="Microsoft JhengHei"/>
              </a:rPr>
              <a:t>佐證資料，報部核可，提前終止 、延後或取消選送計畫，不受本要點第八點第一</a:t>
            </a:r>
            <a:r>
              <a:rPr sz="1800" b="1" u="sng" spc="-25" dirty="0">
                <a:uFill>
                  <a:solidFill>
                    <a:srgbClr val="FF0000"/>
                  </a:solidFill>
                </a:uFill>
                <a:latin typeface="華康棒棒體W5" panose="040F0509000000000000" pitchFamily="81" charset="-120"/>
                <a:ea typeface="華康棒棒體W5" panose="040F0509000000000000" pitchFamily="81" charset="-120"/>
                <a:cs typeface="Microsoft JhengHei"/>
              </a:rPr>
              <a:t>款第二目之四及第八點第二款第二目之四限制，亦不列入行政績效評分。</a:t>
            </a:r>
            <a:endParaRPr sz="1800" dirty="0">
              <a:latin typeface="華康棒棒體W5" panose="040F0509000000000000" pitchFamily="81" charset="-120"/>
              <a:ea typeface="華康棒棒體W5" panose="040F0509000000000000" pitchFamily="81" charset="-120"/>
              <a:cs typeface="Microsoft JhengHei"/>
            </a:endParaRPr>
          </a:p>
          <a:p>
            <a:pPr>
              <a:lnSpc>
                <a:spcPct val="100000"/>
              </a:lnSpc>
              <a:spcBef>
                <a:spcPts val="10"/>
              </a:spcBef>
              <a:buFont typeface="Wingdings"/>
              <a:buChar char=""/>
            </a:pPr>
            <a:endParaRPr sz="1300" dirty="0">
              <a:latin typeface="華康棒棒體W5" panose="040F0509000000000000" pitchFamily="81" charset="-120"/>
              <a:ea typeface="華康棒棒體W5" panose="040F0509000000000000" pitchFamily="81" charset="-120"/>
              <a:cs typeface="Microsoft JhengHei"/>
            </a:endParaRPr>
          </a:p>
          <a:p>
            <a:pPr marL="299085" marR="10795" indent="-287020" algn="just">
              <a:lnSpc>
                <a:spcPct val="100000"/>
              </a:lnSpc>
              <a:spcBef>
                <a:spcPts val="5"/>
              </a:spcBef>
              <a:buFont typeface="Wingdings"/>
              <a:buChar char=""/>
              <a:tabLst>
                <a:tab pos="299720" algn="l"/>
              </a:tabLst>
            </a:pPr>
            <a:r>
              <a:rPr sz="1800" spc="-5" dirty="0">
                <a:latin typeface="華康棒棒體W5" panose="040F0509000000000000" pitchFamily="81" charset="-120"/>
                <a:ea typeface="華康棒棒體W5" panose="040F0509000000000000" pitchFamily="81" charset="-120"/>
                <a:cs typeface="Microsoft JhengHei"/>
              </a:rPr>
              <a:t>各計畫應依教育部補助及委辦經費核撥結報作業要點相關規定辦理核結；其教育</a:t>
            </a:r>
            <a:r>
              <a:rPr sz="1800" spc="-20" dirty="0">
                <a:latin typeface="華康棒棒體W5" panose="040F0509000000000000" pitchFamily="81" charset="-120"/>
                <a:ea typeface="華康棒棒體W5" panose="040F0509000000000000" pitchFamily="81" charset="-120"/>
                <a:cs typeface="Microsoft JhengHei"/>
              </a:rPr>
              <a:t>部補助款有結餘者，應全數繳回教育部。</a:t>
            </a:r>
            <a:endParaRPr sz="1800" dirty="0">
              <a:latin typeface="華康棒棒體W5" panose="040F0509000000000000" pitchFamily="81" charset="-120"/>
              <a:ea typeface="華康棒棒體W5" panose="040F0509000000000000" pitchFamily="81" charset="-120"/>
              <a:cs typeface="Microsoft JhengHei"/>
            </a:endParaRPr>
          </a:p>
        </p:txBody>
      </p:sp>
      <p:grpSp>
        <p:nvGrpSpPr>
          <p:cNvPr id="3" name="object 3"/>
          <p:cNvGrpSpPr/>
          <p:nvPr/>
        </p:nvGrpSpPr>
        <p:grpSpPr>
          <a:xfrm>
            <a:off x="452627" y="228600"/>
            <a:ext cx="739140" cy="668020"/>
            <a:chOff x="452627" y="228600"/>
            <a:chExt cx="739140" cy="668020"/>
          </a:xfrm>
        </p:grpSpPr>
        <p:sp>
          <p:nvSpPr>
            <p:cNvPr id="4" name="object 4"/>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5" name="object 5"/>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009242"/>
            </a:solidFill>
          </p:spPr>
          <p:txBody>
            <a:bodyPr wrap="square" lIns="0" tIns="0" rIns="0" bIns="0" rtlCol="0"/>
            <a:lstStyle/>
            <a:p>
              <a:endParaRPr/>
            </a:p>
          </p:txBody>
        </p:sp>
        <p:sp>
          <p:nvSpPr>
            <p:cNvPr id="6" name="object 6"/>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7" name="object 7"/>
          <p:cNvSpPr txBox="1">
            <a:spLocks noGrp="1"/>
          </p:cNvSpPr>
          <p:nvPr>
            <p:ph type="title"/>
          </p:nvPr>
        </p:nvSpPr>
        <p:spPr>
          <a:xfrm>
            <a:off x="628536" y="186748"/>
            <a:ext cx="8384540" cy="689932"/>
          </a:xfrm>
          <a:prstGeom prst="rect">
            <a:avLst/>
          </a:prstGeom>
        </p:spPr>
        <p:txBody>
          <a:bodyPr vert="horz" wrap="square" lIns="0" tIns="12700" rIns="0" bIns="0" rtlCol="0">
            <a:spAutoFit/>
          </a:bodyPr>
          <a:lstStyle/>
          <a:p>
            <a:pPr marL="12700">
              <a:lnSpc>
                <a:spcPct val="100000"/>
              </a:lnSpc>
              <a:spcBef>
                <a:spcPts val="100"/>
              </a:spcBef>
              <a:tabLst>
                <a:tab pos="690245" algn="l"/>
              </a:tabLst>
            </a:pPr>
            <a:r>
              <a:rPr sz="4800" b="0" spc="-37" baseline="4340" dirty="0">
                <a:solidFill>
                  <a:srgbClr val="FFFFFF"/>
                </a:solidFill>
                <a:latin typeface="Impact"/>
                <a:cs typeface="Impact"/>
              </a:rPr>
              <a:t>03</a:t>
            </a:r>
            <a:r>
              <a:rPr sz="4800" b="0" baseline="4340" dirty="0">
                <a:solidFill>
                  <a:srgbClr val="FFFFFF"/>
                </a:solidFill>
                <a:latin typeface="Impact"/>
                <a:cs typeface="Impact"/>
              </a:rPr>
              <a:t>	</a:t>
            </a:r>
            <a:r>
              <a:rPr sz="4400" spc="-5" dirty="0">
                <a:latin typeface="華康棒棒體W5" panose="040F0509000000000000" pitchFamily="81" charset="-120"/>
                <a:ea typeface="華康棒棒體W5" panose="040F0509000000000000" pitchFamily="81" charset="-120"/>
              </a:rPr>
              <a:t>計畫主持人應注意事項 </a:t>
            </a:r>
            <a:r>
              <a:rPr sz="3200" spc="-10" dirty="0">
                <a:latin typeface="華康棒棒體W5" panose="040F0509000000000000" pitchFamily="81" charset="-120"/>
                <a:ea typeface="華康棒棒體W5" panose="040F0509000000000000" pitchFamily="81" charset="-120"/>
              </a:rPr>
              <a:t>(4/4)</a:t>
            </a:r>
            <a:endParaRPr sz="3200" dirty="0">
              <a:latin typeface="華康棒棒體W5" panose="040F0509000000000000" pitchFamily="81" charset="-120"/>
              <a:ea typeface="華康棒棒體W5" panose="040F0509000000000000" pitchFamily="81" charset="-120"/>
              <a:cs typeface="Impact"/>
            </a:endParaRPr>
          </a:p>
        </p:txBody>
      </p:sp>
      <p:sp>
        <p:nvSpPr>
          <p:cNvPr id="8" name="object 8"/>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25</a:t>
            </a:fld>
            <a:endParaRPr spc="-25"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326891" y="2241804"/>
            <a:ext cx="182879" cy="129539"/>
          </a:xfrm>
          <a:prstGeom prst="rect">
            <a:avLst/>
          </a:prstGeom>
        </p:spPr>
      </p:pic>
      <p:sp>
        <p:nvSpPr>
          <p:cNvPr id="3" name="object 3"/>
          <p:cNvSpPr txBox="1"/>
          <p:nvPr/>
        </p:nvSpPr>
        <p:spPr>
          <a:xfrm>
            <a:off x="3411092" y="2637386"/>
            <a:ext cx="4513708" cy="1652905"/>
          </a:xfrm>
          <a:prstGeom prst="rect">
            <a:avLst/>
          </a:prstGeom>
        </p:spPr>
        <p:txBody>
          <a:bodyPr vert="horz" wrap="square" lIns="0" tIns="205104" rIns="0" bIns="0" rtlCol="0">
            <a:spAutoFit/>
          </a:bodyPr>
          <a:lstStyle/>
          <a:p>
            <a:pPr marL="30480">
              <a:lnSpc>
                <a:spcPct val="100000"/>
              </a:lnSpc>
              <a:spcBef>
                <a:spcPts val="1614"/>
              </a:spcBef>
            </a:pPr>
            <a:r>
              <a:rPr sz="4800" b="1" spc="-20" dirty="0">
                <a:latin typeface="華康棒棒體W5" panose="040F0509000000000000" pitchFamily="81" charset="-120"/>
                <a:ea typeface="華康棒棒體W5" panose="040F0509000000000000" pitchFamily="81" charset="-120"/>
                <a:cs typeface="Microsoft JhengHei"/>
              </a:rPr>
              <a:t>計畫變更</a:t>
            </a:r>
            <a:endParaRPr sz="48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640"/>
              </a:spcBef>
            </a:pPr>
            <a:r>
              <a:rPr sz="2000" b="1" dirty="0">
                <a:solidFill>
                  <a:srgbClr val="C00000"/>
                </a:solidFill>
                <a:latin typeface="華康棒棒體W5" panose="040F0509000000000000" pitchFamily="81" charset="-120"/>
                <a:ea typeface="華康棒棒體W5" panose="040F0509000000000000" pitchFamily="81" charset="-120"/>
                <a:cs typeface="Microsoft JhengHei"/>
              </a:rPr>
              <a:t>（</a:t>
            </a:r>
            <a:r>
              <a:rPr sz="2000" b="1" spc="-15" dirty="0">
                <a:solidFill>
                  <a:srgbClr val="C00000"/>
                </a:solidFill>
                <a:latin typeface="華康棒棒體W5" panose="040F0509000000000000" pitchFamily="81" charset="-120"/>
                <a:ea typeface="華康棒棒體W5" panose="040F0509000000000000" pitchFamily="81" charset="-120"/>
                <a:cs typeface="Microsoft JhengHei"/>
              </a:rPr>
              <a:t>任何計畫變更，請務必於執行前</a:t>
            </a:r>
            <a:r>
              <a:rPr sz="2000" b="1" spc="-5" dirty="0">
                <a:solidFill>
                  <a:srgbClr val="C00000"/>
                </a:solidFill>
                <a:latin typeface="華康棒棒體W5" panose="040F0509000000000000" pitchFamily="81" charset="-120"/>
                <a:ea typeface="華康棒棒體W5" panose="040F0509000000000000" pitchFamily="81" charset="-120"/>
                <a:cs typeface="Microsoft JhengHei"/>
              </a:rPr>
              <a:t>至少</a:t>
            </a:r>
            <a:r>
              <a:rPr sz="2000" b="1" spc="-10" dirty="0">
                <a:solidFill>
                  <a:srgbClr val="C00000"/>
                </a:solidFill>
                <a:latin typeface="華康棒棒體W5" panose="040F0509000000000000" pitchFamily="81" charset="-120"/>
                <a:ea typeface="華康棒棒體W5" panose="040F0509000000000000" pitchFamily="81" charset="-120"/>
                <a:cs typeface="Microsoft JhengHei"/>
              </a:rPr>
              <a:t>1.5個月</a:t>
            </a:r>
            <a:r>
              <a:rPr lang="zh-TW" altLang="en-US" sz="2000" b="1" spc="-10" dirty="0">
                <a:solidFill>
                  <a:srgbClr val="C00000"/>
                </a:solidFill>
                <a:latin typeface="華康棒棒體W5" panose="040F0509000000000000" pitchFamily="81" charset="-120"/>
                <a:ea typeface="華康棒棒體W5" panose="040F0509000000000000" pitchFamily="81" charset="-120"/>
                <a:cs typeface="Microsoft JhengHei"/>
              </a:rPr>
              <a:t>簽會國際處僑陸組</a:t>
            </a:r>
            <a:r>
              <a:rPr sz="2000" b="1" spc="-50" dirty="0">
                <a:solidFill>
                  <a:srgbClr val="C00000"/>
                </a:solidFill>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p:txBody>
      </p:sp>
      <p:grpSp>
        <p:nvGrpSpPr>
          <p:cNvPr id="4" name="object 4"/>
          <p:cNvGrpSpPr/>
          <p:nvPr/>
        </p:nvGrpSpPr>
        <p:grpSpPr>
          <a:xfrm>
            <a:off x="501395" y="1825751"/>
            <a:ext cx="2662555" cy="3013075"/>
            <a:chOff x="501395" y="1825751"/>
            <a:chExt cx="2662555" cy="3013075"/>
          </a:xfrm>
        </p:grpSpPr>
        <p:sp>
          <p:nvSpPr>
            <p:cNvPr id="5" name="object 5"/>
            <p:cNvSpPr/>
            <p:nvPr/>
          </p:nvSpPr>
          <p:spPr>
            <a:xfrm>
              <a:off x="809243" y="1825751"/>
              <a:ext cx="2354580" cy="3013075"/>
            </a:xfrm>
            <a:custGeom>
              <a:avLst/>
              <a:gdLst/>
              <a:ahLst/>
              <a:cxnLst/>
              <a:rect l="l" t="t" r="r" b="b"/>
              <a:pathLst>
                <a:path w="2354580" h="3013075">
                  <a:moveTo>
                    <a:pt x="2013839" y="0"/>
                  </a:moveTo>
                  <a:lnTo>
                    <a:pt x="0" y="0"/>
                  </a:lnTo>
                  <a:lnTo>
                    <a:pt x="0" y="3012948"/>
                  </a:lnTo>
                  <a:lnTo>
                    <a:pt x="2013839" y="3012948"/>
                  </a:lnTo>
                  <a:lnTo>
                    <a:pt x="2061201" y="3009750"/>
                  </a:lnTo>
                  <a:lnTo>
                    <a:pt x="2106283" y="3000405"/>
                  </a:lnTo>
                  <a:lnTo>
                    <a:pt x="2148732" y="2985285"/>
                  </a:lnTo>
                  <a:lnTo>
                    <a:pt x="2188200" y="2964763"/>
                  </a:lnTo>
                  <a:lnTo>
                    <a:pt x="2224336" y="2939210"/>
                  </a:lnTo>
                  <a:lnTo>
                    <a:pt x="2256790" y="2908998"/>
                  </a:lnTo>
                  <a:lnTo>
                    <a:pt x="2285211" y="2874500"/>
                  </a:lnTo>
                  <a:lnTo>
                    <a:pt x="2309250" y="2836088"/>
                  </a:lnTo>
                  <a:lnTo>
                    <a:pt x="2328556" y="2794134"/>
                  </a:lnTo>
                  <a:lnTo>
                    <a:pt x="2342780" y="2749011"/>
                  </a:lnTo>
                  <a:lnTo>
                    <a:pt x="2351571" y="2701090"/>
                  </a:lnTo>
                  <a:lnTo>
                    <a:pt x="2354580" y="2650744"/>
                  </a:lnTo>
                  <a:lnTo>
                    <a:pt x="2354580" y="362203"/>
                  </a:lnTo>
                  <a:lnTo>
                    <a:pt x="2351571" y="313565"/>
                  </a:lnTo>
                  <a:lnTo>
                    <a:pt x="2342780" y="266758"/>
                  </a:lnTo>
                  <a:lnTo>
                    <a:pt x="2328556" y="222242"/>
                  </a:lnTo>
                  <a:lnTo>
                    <a:pt x="2309250" y="180471"/>
                  </a:lnTo>
                  <a:lnTo>
                    <a:pt x="2285211" y="141904"/>
                  </a:lnTo>
                  <a:lnTo>
                    <a:pt x="2256790" y="106997"/>
                  </a:lnTo>
                  <a:lnTo>
                    <a:pt x="2224336" y="76207"/>
                  </a:lnTo>
                  <a:lnTo>
                    <a:pt x="2188200" y="49990"/>
                  </a:lnTo>
                  <a:lnTo>
                    <a:pt x="2148732" y="28805"/>
                  </a:lnTo>
                  <a:lnTo>
                    <a:pt x="2106283" y="13106"/>
                  </a:lnTo>
                  <a:lnTo>
                    <a:pt x="2061201" y="3352"/>
                  </a:lnTo>
                  <a:lnTo>
                    <a:pt x="2013839" y="0"/>
                  </a:lnTo>
                  <a:close/>
                </a:path>
              </a:pathLst>
            </a:custGeom>
            <a:solidFill>
              <a:srgbClr val="CCCCCC"/>
            </a:solidFill>
          </p:spPr>
          <p:txBody>
            <a:bodyPr wrap="square" lIns="0" tIns="0" rIns="0" bIns="0" rtlCol="0"/>
            <a:lstStyle/>
            <a:p>
              <a:endParaRPr/>
            </a:p>
          </p:txBody>
        </p:sp>
        <p:sp>
          <p:nvSpPr>
            <p:cNvPr id="6" name="object 6"/>
            <p:cNvSpPr/>
            <p:nvPr/>
          </p:nvSpPr>
          <p:spPr>
            <a:xfrm>
              <a:off x="739139" y="1825751"/>
              <a:ext cx="2354580" cy="3013075"/>
            </a:xfrm>
            <a:custGeom>
              <a:avLst/>
              <a:gdLst/>
              <a:ahLst/>
              <a:cxnLst/>
              <a:rect l="l" t="t" r="r" b="b"/>
              <a:pathLst>
                <a:path w="2354580" h="3013075">
                  <a:moveTo>
                    <a:pt x="2013839" y="0"/>
                  </a:moveTo>
                  <a:lnTo>
                    <a:pt x="0" y="0"/>
                  </a:lnTo>
                  <a:lnTo>
                    <a:pt x="0" y="3012948"/>
                  </a:lnTo>
                  <a:lnTo>
                    <a:pt x="2013839" y="3012948"/>
                  </a:lnTo>
                  <a:lnTo>
                    <a:pt x="2059574" y="3009750"/>
                  </a:lnTo>
                  <a:lnTo>
                    <a:pt x="2103593" y="3000405"/>
                  </a:lnTo>
                  <a:lnTo>
                    <a:pt x="2145464" y="2985285"/>
                  </a:lnTo>
                  <a:lnTo>
                    <a:pt x="2184757" y="2964763"/>
                  </a:lnTo>
                  <a:lnTo>
                    <a:pt x="2221041" y="2939210"/>
                  </a:lnTo>
                  <a:lnTo>
                    <a:pt x="2253884" y="2908998"/>
                  </a:lnTo>
                  <a:lnTo>
                    <a:pt x="2282857" y="2874500"/>
                  </a:lnTo>
                  <a:lnTo>
                    <a:pt x="2307528" y="2836088"/>
                  </a:lnTo>
                  <a:lnTo>
                    <a:pt x="2327467" y="2794134"/>
                  </a:lnTo>
                  <a:lnTo>
                    <a:pt x="2342242" y="2749011"/>
                  </a:lnTo>
                  <a:lnTo>
                    <a:pt x="2351423" y="2701090"/>
                  </a:lnTo>
                  <a:lnTo>
                    <a:pt x="2354579" y="2650744"/>
                  </a:lnTo>
                  <a:lnTo>
                    <a:pt x="2354579" y="362203"/>
                  </a:lnTo>
                  <a:lnTo>
                    <a:pt x="2351423" y="313565"/>
                  </a:lnTo>
                  <a:lnTo>
                    <a:pt x="2342242" y="266758"/>
                  </a:lnTo>
                  <a:lnTo>
                    <a:pt x="2327467" y="222242"/>
                  </a:lnTo>
                  <a:lnTo>
                    <a:pt x="2307528" y="180471"/>
                  </a:lnTo>
                  <a:lnTo>
                    <a:pt x="2282857" y="141904"/>
                  </a:lnTo>
                  <a:lnTo>
                    <a:pt x="2253884" y="106997"/>
                  </a:lnTo>
                  <a:lnTo>
                    <a:pt x="2221041" y="76207"/>
                  </a:lnTo>
                  <a:lnTo>
                    <a:pt x="2184757" y="49990"/>
                  </a:lnTo>
                  <a:lnTo>
                    <a:pt x="2145464" y="28805"/>
                  </a:lnTo>
                  <a:lnTo>
                    <a:pt x="2103593" y="13106"/>
                  </a:lnTo>
                  <a:lnTo>
                    <a:pt x="2059574" y="3352"/>
                  </a:lnTo>
                  <a:lnTo>
                    <a:pt x="2013839" y="0"/>
                  </a:lnTo>
                  <a:close/>
                </a:path>
              </a:pathLst>
            </a:custGeom>
            <a:solidFill>
              <a:srgbClr val="5F497A"/>
            </a:solidFill>
          </p:spPr>
          <p:txBody>
            <a:bodyPr wrap="square" lIns="0" tIns="0" rIns="0" bIns="0" rtlCol="0"/>
            <a:lstStyle/>
            <a:p>
              <a:endParaRPr/>
            </a:p>
          </p:txBody>
        </p:sp>
        <p:sp>
          <p:nvSpPr>
            <p:cNvPr id="7" name="object 7"/>
            <p:cNvSpPr/>
            <p:nvPr/>
          </p:nvSpPr>
          <p:spPr>
            <a:xfrm>
              <a:off x="501396" y="1923287"/>
              <a:ext cx="425450" cy="2824480"/>
            </a:xfrm>
            <a:custGeom>
              <a:avLst/>
              <a:gdLst/>
              <a:ahLst/>
              <a:cxnLst/>
              <a:rect l="l" t="t" r="r" b="b"/>
              <a:pathLst>
                <a:path w="425450" h="2824479">
                  <a:moveTo>
                    <a:pt x="425196" y="2759456"/>
                  </a:moveTo>
                  <a:lnTo>
                    <a:pt x="419747" y="2731071"/>
                  </a:lnTo>
                  <a:lnTo>
                    <a:pt x="404901" y="2707995"/>
                  </a:lnTo>
                  <a:lnTo>
                    <a:pt x="382790" y="2692489"/>
                  </a:lnTo>
                  <a:lnTo>
                    <a:pt x="355612" y="2686812"/>
                  </a:lnTo>
                  <a:lnTo>
                    <a:pt x="61849" y="2686812"/>
                  </a:lnTo>
                  <a:lnTo>
                    <a:pt x="35864" y="2692489"/>
                  </a:lnTo>
                  <a:lnTo>
                    <a:pt x="16421" y="2707995"/>
                  </a:lnTo>
                  <a:lnTo>
                    <a:pt x="4216" y="2731071"/>
                  </a:lnTo>
                  <a:lnTo>
                    <a:pt x="0" y="2759456"/>
                  </a:lnTo>
                  <a:lnTo>
                    <a:pt x="4216" y="2783154"/>
                  </a:lnTo>
                  <a:lnTo>
                    <a:pt x="16421" y="2803817"/>
                  </a:lnTo>
                  <a:lnTo>
                    <a:pt x="35864" y="2818434"/>
                  </a:lnTo>
                  <a:lnTo>
                    <a:pt x="61849" y="2823972"/>
                  </a:lnTo>
                  <a:lnTo>
                    <a:pt x="355612" y="2823972"/>
                  </a:lnTo>
                  <a:lnTo>
                    <a:pt x="382790" y="2818434"/>
                  </a:lnTo>
                  <a:lnTo>
                    <a:pt x="404888" y="2803817"/>
                  </a:lnTo>
                  <a:lnTo>
                    <a:pt x="419747" y="2783154"/>
                  </a:lnTo>
                  <a:lnTo>
                    <a:pt x="425196" y="2759456"/>
                  </a:lnTo>
                  <a:close/>
                </a:path>
                <a:path w="425450" h="2824479">
                  <a:moveTo>
                    <a:pt x="425196" y="2486152"/>
                  </a:moveTo>
                  <a:lnTo>
                    <a:pt x="419747" y="2458428"/>
                  </a:lnTo>
                  <a:lnTo>
                    <a:pt x="404901" y="2437663"/>
                  </a:lnTo>
                  <a:lnTo>
                    <a:pt x="382790" y="2424633"/>
                  </a:lnTo>
                  <a:lnTo>
                    <a:pt x="355612" y="2420112"/>
                  </a:lnTo>
                  <a:lnTo>
                    <a:pt x="61849" y="2420112"/>
                  </a:lnTo>
                  <a:lnTo>
                    <a:pt x="35864" y="2424633"/>
                  </a:lnTo>
                  <a:lnTo>
                    <a:pt x="16421" y="2437663"/>
                  </a:lnTo>
                  <a:lnTo>
                    <a:pt x="4216" y="2458428"/>
                  </a:lnTo>
                  <a:lnTo>
                    <a:pt x="0" y="2486152"/>
                  </a:lnTo>
                  <a:lnTo>
                    <a:pt x="4216" y="2515108"/>
                  </a:lnTo>
                  <a:lnTo>
                    <a:pt x="16421" y="2538666"/>
                  </a:lnTo>
                  <a:lnTo>
                    <a:pt x="35864" y="2554528"/>
                  </a:lnTo>
                  <a:lnTo>
                    <a:pt x="61849" y="2560320"/>
                  </a:lnTo>
                  <a:lnTo>
                    <a:pt x="355612" y="2560320"/>
                  </a:lnTo>
                  <a:lnTo>
                    <a:pt x="382790" y="2554528"/>
                  </a:lnTo>
                  <a:lnTo>
                    <a:pt x="404901" y="2538666"/>
                  </a:lnTo>
                  <a:lnTo>
                    <a:pt x="419747" y="2515108"/>
                  </a:lnTo>
                  <a:lnTo>
                    <a:pt x="425196" y="2486152"/>
                  </a:lnTo>
                  <a:close/>
                </a:path>
                <a:path w="425450" h="2824479">
                  <a:moveTo>
                    <a:pt x="425196" y="2214880"/>
                  </a:moveTo>
                  <a:lnTo>
                    <a:pt x="419747" y="2190635"/>
                  </a:lnTo>
                  <a:lnTo>
                    <a:pt x="404901" y="2169477"/>
                  </a:lnTo>
                  <a:lnTo>
                    <a:pt x="382790" y="2154517"/>
                  </a:lnTo>
                  <a:lnTo>
                    <a:pt x="355612" y="2148840"/>
                  </a:lnTo>
                  <a:lnTo>
                    <a:pt x="61849" y="2148840"/>
                  </a:lnTo>
                  <a:lnTo>
                    <a:pt x="35864" y="2154517"/>
                  </a:lnTo>
                  <a:lnTo>
                    <a:pt x="16421" y="2169477"/>
                  </a:lnTo>
                  <a:lnTo>
                    <a:pt x="4216" y="2190635"/>
                  </a:lnTo>
                  <a:lnTo>
                    <a:pt x="0" y="2214880"/>
                  </a:lnTo>
                  <a:lnTo>
                    <a:pt x="4216" y="2243836"/>
                  </a:lnTo>
                  <a:lnTo>
                    <a:pt x="16421" y="2267407"/>
                  </a:lnTo>
                  <a:lnTo>
                    <a:pt x="35864" y="2283256"/>
                  </a:lnTo>
                  <a:lnTo>
                    <a:pt x="61849" y="2289048"/>
                  </a:lnTo>
                  <a:lnTo>
                    <a:pt x="355612" y="2289048"/>
                  </a:lnTo>
                  <a:lnTo>
                    <a:pt x="382790" y="2283256"/>
                  </a:lnTo>
                  <a:lnTo>
                    <a:pt x="404901" y="2267407"/>
                  </a:lnTo>
                  <a:lnTo>
                    <a:pt x="419747" y="2243836"/>
                  </a:lnTo>
                  <a:lnTo>
                    <a:pt x="425196" y="2214880"/>
                  </a:lnTo>
                  <a:close/>
                </a:path>
                <a:path w="425450" h="2824479">
                  <a:moveTo>
                    <a:pt x="425196" y="1951736"/>
                  </a:moveTo>
                  <a:lnTo>
                    <a:pt x="419747" y="1923351"/>
                  </a:lnTo>
                  <a:lnTo>
                    <a:pt x="404901" y="1900275"/>
                  </a:lnTo>
                  <a:lnTo>
                    <a:pt x="382790" y="1884768"/>
                  </a:lnTo>
                  <a:lnTo>
                    <a:pt x="355612" y="1879092"/>
                  </a:lnTo>
                  <a:lnTo>
                    <a:pt x="61849" y="1879092"/>
                  </a:lnTo>
                  <a:lnTo>
                    <a:pt x="35864" y="1884768"/>
                  </a:lnTo>
                  <a:lnTo>
                    <a:pt x="16421" y="1900275"/>
                  </a:lnTo>
                  <a:lnTo>
                    <a:pt x="4216" y="1923351"/>
                  </a:lnTo>
                  <a:lnTo>
                    <a:pt x="0" y="1951736"/>
                  </a:lnTo>
                  <a:lnTo>
                    <a:pt x="4216" y="1975434"/>
                  </a:lnTo>
                  <a:lnTo>
                    <a:pt x="16421" y="1996097"/>
                  </a:lnTo>
                  <a:lnTo>
                    <a:pt x="35864" y="2010714"/>
                  </a:lnTo>
                  <a:lnTo>
                    <a:pt x="61849" y="2016252"/>
                  </a:lnTo>
                  <a:lnTo>
                    <a:pt x="355612" y="2016252"/>
                  </a:lnTo>
                  <a:lnTo>
                    <a:pt x="382790" y="2010714"/>
                  </a:lnTo>
                  <a:lnTo>
                    <a:pt x="404901" y="1996097"/>
                  </a:lnTo>
                  <a:lnTo>
                    <a:pt x="419747" y="1975434"/>
                  </a:lnTo>
                  <a:lnTo>
                    <a:pt x="425196" y="1951736"/>
                  </a:lnTo>
                  <a:close/>
                </a:path>
                <a:path w="425450" h="2824479">
                  <a:moveTo>
                    <a:pt x="425196" y="1679968"/>
                  </a:moveTo>
                  <a:lnTo>
                    <a:pt x="419747" y="1652231"/>
                  </a:lnTo>
                  <a:lnTo>
                    <a:pt x="404901" y="1631467"/>
                  </a:lnTo>
                  <a:lnTo>
                    <a:pt x="382790" y="1618437"/>
                  </a:lnTo>
                  <a:lnTo>
                    <a:pt x="355612" y="1613916"/>
                  </a:lnTo>
                  <a:lnTo>
                    <a:pt x="61849" y="1613916"/>
                  </a:lnTo>
                  <a:lnTo>
                    <a:pt x="35864" y="1618437"/>
                  </a:lnTo>
                  <a:lnTo>
                    <a:pt x="16421" y="1631467"/>
                  </a:lnTo>
                  <a:lnTo>
                    <a:pt x="4216" y="1652231"/>
                  </a:lnTo>
                  <a:lnTo>
                    <a:pt x="0" y="1679968"/>
                  </a:lnTo>
                  <a:lnTo>
                    <a:pt x="4216" y="1708912"/>
                  </a:lnTo>
                  <a:lnTo>
                    <a:pt x="16421" y="1732483"/>
                  </a:lnTo>
                  <a:lnTo>
                    <a:pt x="35864" y="1748332"/>
                  </a:lnTo>
                  <a:lnTo>
                    <a:pt x="61849" y="1754124"/>
                  </a:lnTo>
                  <a:lnTo>
                    <a:pt x="355612" y="1754124"/>
                  </a:lnTo>
                  <a:lnTo>
                    <a:pt x="382790" y="1748332"/>
                  </a:lnTo>
                  <a:lnTo>
                    <a:pt x="404901" y="1732483"/>
                  </a:lnTo>
                  <a:lnTo>
                    <a:pt x="419747" y="1708912"/>
                  </a:lnTo>
                  <a:lnTo>
                    <a:pt x="425196" y="1679968"/>
                  </a:lnTo>
                  <a:close/>
                </a:path>
                <a:path w="425450" h="2824479">
                  <a:moveTo>
                    <a:pt x="425196" y="1407160"/>
                  </a:moveTo>
                  <a:lnTo>
                    <a:pt x="419747" y="1382915"/>
                  </a:lnTo>
                  <a:lnTo>
                    <a:pt x="404901" y="1361757"/>
                  </a:lnTo>
                  <a:lnTo>
                    <a:pt x="382790" y="1346796"/>
                  </a:lnTo>
                  <a:lnTo>
                    <a:pt x="355612" y="1341120"/>
                  </a:lnTo>
                  <a:lnTo>
                    <a:pt x="61849" y="1341120"/>
                  </a:lnTo>
                  <a:lnTo>
                    <a:pt x="35864" y="1346796"/>
                  </a:lnTo>
                  <a:lnTo>
                    <a:pt x="16421" y="1361757"/>
                  </a:lnTo>
                  <a:lnTo>
                    <a:pt x="4216" y="1382915"/>
                  </a:lnTo>
                  <a:lnTo>
                    <a:pt x="0" y="1407160"/>
                  </a:lnTo>
                  <a:lnTo>
                    <a:pt x="4216" y="1436116"/>
                  </a:lnTo>
                  <a:lnTo>
                    <a:pt x="16421" y="1459674"/>
                  </a:lnTo>
                  <a:lnTo>
                    <a:pt x="35864" y="1475536"/>
                  </a:lnTo>
                  <a:lnTo>
                    <a:pt x="61849" y="1481328"/>
                  </a:lnTo>
                  <a:lnTo>
                    <a:pt x="355612" y="1481328"/>
                  </a:lnTo>
                  <a:lnTo>
                    <a:pt x="382790" y="1475536"/>
                  </a:lnTo>
                  <a:lnTo>
                    <a:pt x="404901" y="1459674"/>
                  </a:lnTo>
                  <a:lnTo>
                    <a:pt x="419747" y="1436116"/>
                  </a:lnTo>
                  <a:lnTo>
                    <a:pt x="425196" y="1407160"/>
                  </a:lnTo>
                  <a:close/>
                </a:path>
                <a:path w="425450" h="2824479">
                  <a:moveTo>
                    <a:pt x="425196" y="1145540"/>
                  </a:moveTo>
                  <a:lnTo>
                    <a:pt x="419747" y="1117155"/>
                  </a:lnTo>
                  <a:lnTo>
                    <a:pt x="404901" y="1094079"/>
                  </a:lnTo>
                  <a:lnTo>
                    <a:pt x="382790" y="1078572"/>
                  </a:lnTo>
                  <a:lnTo>
                    <a:pt x="355612" y="1072896"/>
                  </a:lnTo>
                  <a:lnTo>
                    <a:pt x="61849" y="1072896"/>
                  </a:lnTo>
                  <a:lnTo>
                    <a:pt x="35864" y="1078572"/>
                  </a:lnTo>
                  <a:lnTo>
                    <a:pt x="16421" y="1094079"/>
                  </a:lnTo>
                  <a:lnTo>
                    <a:pt x="4216" y="1117155"/>
                  </a:lnTo>
                  <a:lnTo>
                    <a:pt x="0" y="1145540"/>
                  </a:lnTo>
                  <a:lnTo>
                    <a:pt x="4216" y="1169238"/>
                  </a:lnTo>
                  <a:lnTo>
                    <a:pt x="16421" y="1189901"/>
                  </a:lnTo>
                  <a:lnTo>
                    <a:pt x="35864" y="1204518"/>
                  </a:lnTo>
                  <a:lnTo>
                    <a:pt x="61849" y="1210056"/>
                  </a:lnTo>
                  <a:lnTo>
                    <a:pt x="355612" y="1210056"/>
                  </a:lnTo>
                  <a:lnTo>
                    <a:pt x="382790" y="1204518"/>
                  </a:lnTo>
                  <a:lnTo>
                    <a:pt x="404888" y="1189901"/>
                  </a:lnTo>
                  <a:lnTo>
                    <a:pt x="419747" y="1169238"/>
                  </a:lnTo>
                  <a:lnTo>
                    <a:pt x="425196" y="1145540"/>
                  </a:lnTo>
                  <a:close/>
                </a:path>
                <a:path w="425450" h="2824479">
                  <a:moveTo>
                    <a:pt x="425196" y="872236"/>
                  </a:moveTo>
                  <a:lnTo>
                    <a:pt x="419747" y="844511"/>
                  </a:lnTo>
                  <a:lnTo>
                    <a:pt x="404901" y="823747"/>
                  </a:lnTo>
                  <a:lnTo>
                    <a:pt x="382790" y="810717"/>
                  </a:lnTo>
                  <a:lnTo>
                    <a:pt x="355612" y="806196"/>
                  </a:lnTo>
                  <a:lnTo>
                    <a:pt x="61849" y="806196"/>
                  </a:lnTo>
                  <a:lnTo>
                    <a:pt x="35864" y="810717"/>
                  </a:lnTo>
                  <a:lnTo>
                    <a:pt x="16421" y="823747"/>
                  </a:lnTo>
                  <a:lnTo>
                    <a:pt x="4216" y="844511"/>
                  </a:lnTo>
                  <a:lnTo>
                    <a:pt x="0" y="872236"/>
                  </a:lnTo>
                  <a:lnTo>
                    <a:pt x="4216" y="901192"/>
                  </a:lnTo>
                  <a:lnTo>
                    <a:pt x="16421" y="924750"/>
                  </a:lnTo>
                  <a:lnTo>
                    <a:pt x="35864" y="940612"/>
                  </a:lnTo>
                  <a:lnTo>
                    <a:pt x="61849" y="946404"/>
                  </a:lnTo>
                  <a:lnTo>
                    <a:pt x="355612" y="946404"/>
                  </a:lnTo>
                  <a:lnTo>
                    <a:pt x="382790" y="940612"/>
                  </a:lnTo>
                  <a:lnTo>
                    <a:pt x="404901" y="924750"/>
                  </a:lnTo>
                  <a:lnTo>
                    <a:pt x="419747" y="901192"/>
                  </a:lnTo>
                  <a:lnTo>
                    <a:pt x="425196" y="872236"/>
                  </a:lnTo>
                  <a:close/>
                </a:path>
                <a:path w="425450" h="2824479">
                  <a:moveTo>
                    <a:pt x="425196" y="600964"/>
                  </a:moveTo>
                  <a:lnTo>
                    <a:pt x="419747" y="576719"/>
                  </a:lnTo>
                  <a:lnTo>
                    <a:pt x="404901" y="555561"/>
                  </a:lnTo>
                  <a:lnTo>
                    <a:pt x="382790" y="540600"/>
                  </a:lnTo>
                  <a:lnTo>
                    <a:pt x="355612" y="534924"/>
                  </a:lnTo>
                  <a:lnTo>
                    <a:pt x="61849" y="534924"/>
                  </a:lnTo>
                  <a:lnTo>
                    <a:pt x="35864" y="540600"/>
                  </a:lnTo>
                  <a:lnTo>
                    <a:pt x="16421" y="555561"/>
                  </a:lnTo>
                  <a:lnTo>
                    <a:pt x="4216" y="576719"/>
                  </a:lnTo>
                  <a:lnTo>
                    <a:pt x="0" y="600964"/>
                  </a:lnTo>
                  <a:lnTo>
                    <a:pt x="4216" y="629920"/>
                  </a:lnTo>
                  <a:lnTo>
                    <a:pt x="16421" y="653491"/>
                  </a:lnTo>
                  <a:lnTo>
                    <a:pt x="35864" y="669340"/>
                  </a:lnTo>
                  <a:lnTo>
                    <a:pt x="61849" y="675132"/>
                  </a:lnTo>
                  <a:lnTo>
                    <a:pt x="355612" y="675132"/>
                  </a:lnTo>
                  <a:lnTo>
                    <a:pt x="382790" y="669340"/>
                  </a:lnTo>
                  <a:lnTo>
                    <a:pt x="404901" y="653491"/>
                  </a:lnTo>
                  <a:lnTo>
                    <a:pt x="419747" y="629920"/>
                  </a:lnTo>
                  <a:lnTo>
                    <a:pt x="425196" y="600964"/>
                  </a:lnTo>
                  <a:close/>
                </a:path>
                <a:path w="425450" h="2824479">
                  <a:moveTo>
                    <a:pt x="425196" y="336296"/>
                  </a:moveTo>
                  <a:lnTo>
                    <a:pt x="419747" y="307352"/>
                  </a:lnTo>
                  <a:lnTo>
                    <a:pt x="404901" y="283781"/>
                  </a:lnTo>
                  <a:lnTo>
                    <a:pt x="382790" y="267931"/>
                  </a:lnTo>
                  <a:lnTo>
                    <a:pt x="355612" y="262128"/>
                  </a:lnTo>
                  <a:lnTo>
                    <a:pt x="61849" y="262128"/>
                  </a:lnTo>
                  <a:lnTo>
                    <a:pt x="35864" y="267931"/>
                  </a:lnTo>
                  <a:lnTo>
                    <a:pt x="16421" y="283781"/>
                  </a:lnTo>
                  <a:lnTo>
                    <a:pt x="4216" y="307352"/>
                  </a:lnTo>
                  <a:lnTo>
                    <a:pt x="0" y="336296"/>
                  </a:lnTo>
                  <a:lnTo>
                    <a:pt x="4216" y="360553"/>
                  </a:lnTo>
                  <a:lnTo>
                    <a:pt x="16421" y="381698"/>
                  </a:lnTo>
                  <a:lnTo>
                    <a:pt x="35864" y="396671"/>
                  </a:lnTo>
                  <a:lnTo>
                    <a:pt x="61849" y="402336"/>
                  </a:lnTo>
                  <a:lnTo>
                    <a:pt x="355612" y="402336"/>
                  </a:lnTo>
                  <a:lnTo>
                    <a:pt x="382790" y="396671"/>
                  </a:lnTo>
                  <a:lnTo>
                    <a:pt x="404901" y="381698"/>
                  </a:lnTo>
                  <a:lnTo>
                    <a:pt x="419747" y="360553"/>
                  </a:lnTo>
                  <a:lnTo>
                    <a:pt x="425196" y="336296"/>
                  </a:lnTo>
                  <a:close/>
                </a:path>
                <a:path w="425450" h="2824479">
                  <a:moveTo>
                    <a:pt x="425196" y="66040"/>
                  </a:moveTo>
                  <a:lnTo>
                    <a:pt x="419747" y="38315"/>
                  </a:lnTo>
                  <a:lnTo>
                    <a:pt x="404901" y="17551"/>
                  </a:lnTo>
                  <a:lnTo>
                    <a:pt x="382790" y="4521"/>
                  </a:lnTo>
                  <a:lnTo>
                    <a:pt x="355612" y="0"/>
                  </a:lnTo>
                  <a:lnTo>
                    <a:pt x="61849" y="0"/>
                  </a:lnTo>
                  <a:lnTo>
                    <a:pt x="35864" y="4521"/>
                  </a:lnTo>
                  <a:lnTo>
                    <a:pt x="16421" y="17551"/>
                  </a:lnTo>
                  <a:lnTo>
                    <a:pt x="4216" y="38315"/>
                  </a:lnTo>
                  <a:lnTo>
                    <a:pt x="0" y="66040"/>
                  </a:lnTo>
                  <a:lnTo>
                    <a:pt x="4216" y="94996"/>
                  </a:lnTo>
                  <a:lnTo>
                    <a:pt x="16421" y="118567"/>
                  </a:lnTo>
                  <a:lnTo>
                    <a:pt x="35864" y="134416"/>
                  </a:lnTo>
                  <a:lnTo>
                    <a:pt x="61849" y="140208"/>
                  </a:lnTo>
                  <a:lnTo>
                    <a:pt x="355612" y="140208"/>
                  </a:lnTo>
                  <a:lnTo>
                    <a:pt x="382790" y="134416"/>
                  </a:lnTo>
                  <a:lnTo>
                    <a:pt x="404901" y="118567"/>
                  </a:lnTo>
                  <a:lnTo>
                    <a:pt x="419747" y="94996"/>
                  </a:lnTo>
                  <a:lnTo>
                    <a:pt x="425196" y="66040"/>
                  </a:lnTo>
                  <a:close/>
                </a:path>
              </a:pathLst>
            </a:custGeom>
            <a:solidFill>
              <a:srgbClr val="4D4D4D"/>
            </a:solidFill>
          </p:spPr>
          <p:txBody>
            <a:bodyPr wrap="square" lIns="0" tIns="0" rIns="0" bIns="0" rtlCol="0"/>
            <a:lstStyle/>
            <a:p>
              <a:endParaRPr/>
            </a:p>
          </p:txBody>
        </p:sp>
      </p:grpSp>
      <p:sp>
        <p:nvSpPr>
          <p:cNvPr id="8" name="object 8"/>
          <p:cNvSpPr txBox="1">
            <a:spLocks noGrp="1"/>
          </p:cNvSpPr>
          <p:nvPr>
            <p:ph type="title"/>
          </p:nvPr>
        </p:nvSpPr>
        <p:spPr>
          <a:xfrm>
            <a:off x="1376172" y="2458211"/>
            <a:ext cx="1222375" cy="660400"/>
          </a:xfrm>
          <a:prstGeom prst="rect">
            <a:avLst/>
          </a:prstGeom>
          <a:solidFill>
            <a:srgbClr val="FFFFFF"/>
          </a:solidFill>
        </p:spPr>
        <p:txBody>
          <a:bodyPr vert="horz" wrap="square" lIns="0" tIns="109220" rIns="0" bIns="0" rtlCol="0">
            <a:spAutoFit/>
          </a:bodyPr>
          <a:lstStyle/>
          <a:p>
            <a:pPr marL="372745">
              <a:lnSpc>
                <a:spcPct val="100000"/>
              </a:lnSpc>
              <a:spcBef>
                <a:spcPts val="860"/>
              </a:spcBef>
            </a:pPr>
            <a:r>
              <a:rPr sz="3600" b="0" spc="-25" dirty="0">
                <a:solidFill>
                  <a:srgbClr val="4D4D4D"/>
                </a:solidFill>
                <a:latin typeface="Impact"/>
                <a:cs typeface="Impact"/>
              </a:rPr>
              <a:t>04</a:t>
            </a:r>
            <a:endParaRPr sz="3600">
              <a:latin typeface="Impact"/>
              <a:cs typeface="Impact"/>
            </a:endParaRPr>
          </a:p>
        </p:txBody>
      </p:sp>
      <p:sp>
        <p:nvSpPr>
          <p:cNvPr id="13" name="object 13"/>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26</a:t>
            </a:fld>
            <a:endParaRPr spc="-25" dirty="0"/>
          </a:p>
        </p:txBody>
      </p:sp>
      <p:sp>
        <p:nvSpPr>
          <p:cNvPr id="9" name="object 9"/>
          <p:cNvSpPr txBox="1"/>
          <p:nvPr/>
        </p:nvSpPr>
        <p:spPr>
          <a:xfrm>
            <a:off x="1539621" y="3179875"/>
            <a:ext cx="891540" cy="980440"/>
          </a:xfrm>
          <a:prstGeom prst="rect">
            <a:avLst/>
          </a:prstGeom>
        </p:spPr>
        <p:txBody>
          <a:bodyPr vert="horz" wrap="square" lIns="0" tIns="99695" rIns="0" bIns="0" rtlCol="0">
            <a:spAutoFit/>
          </a:bodyPr>
          <a:lstStyle/>
          <a:p>
            <a:pPr marL="12700">
              <a:lnSpc>
                <a:spcPct val="100000"/>
              </a:lnSpc>
              <a:spcBef>
                <a:spcPts val="785"/>
              </a:spcBef>
            </a:pPr>
            <a:r>
              <a:rPr sz="2800" spc="-70" dirty="0">
                <a:solidFill>
                  <a:srgbClr val="FFFFFF"/>
                </a:solidFill>
                <a:latin typeface="Microsoft YaHei"/>
                <a:cs typeface="Microsoft YaHei"/>
              </a:rPr>
              <a:t>PART</a:t>
            </a:r>
            <a:endParaRPr sz="2800">
              <a:latin typeface="Microsoft YaHei"/>
              <a:cs typeface="Microsoft YaHei"/>
            </a:endParaRPr>
          </a:p>
          <a:p>
            <a:pPr marL="27940">
              <a:lnSpc>
                <a:spcPct val="100000"/>
              </a:lnSpc>
              <a:spcBef>
                <a:spcPts val="590"/>
              </a:spcBef>
            </a:pPr>
            <a:r>
              <a:rPr sz="2400" spc="-20" dirty="0">
                <a:solidFill>
                  <a:srgbClr val="FFFFFF"/>
                </a:solidFill>
                <a:latin typeface="Microsoft YaHei"/>
                <a:cs typeface="Microsoft YaHei"/>
              </a:rPr>
              <a:t>FOUR</a:t>
            </a:r>
            <a:endParaRPr sz="2400">
              <a:latin typeface="Microsoft YaHei"/>
              <a:cs typeface="Microsoft YaHei"/>
            </a:endParaRPr>
          </a:p>
        </p:txBody>
      </p:sp>
      <p:grpSp>
        <p:nvGrpSpPr>
          <p:cNvPr id="10" name="object 10"/>
          <p:cNvGrpSpPr/>
          <p:nvPr/>
        </p:nvGrpSpPr>
        <p:grpSpPr>
          <a:xfrm>
            <a:off x="1600200" y="0"/>
            <a:ext cx="7543800" cy="1712595"/>
            <a:chOff x="1600200" y="0"/>
            <a:chExt cx="7543800" cy="1712595"/>
          </a:xfrm>
        </p:grpSpPr>
        <p:sp>
          <p:nvSpPr>
            <p:cNvPr id="11" name="object 11"/>
            <p:cNvSpPr/>
            <p:nvPr/>
          </p:nvSpPr>
          <p:spPr>
            <a:xfrm>
              <a:off x="1600200" y="0"/>
              <a:ext cx="7543800" cy="1712595"/>
            </a:xfrm>
            <a:custGeom>
              <a:avLst/>
              <a:gdLst/>
              <a:ahLst/>
              <a:cxnLst/>
              <a:rect l="l" t="t" r="r" b="b"/>
              <a:pathLst>
                <a:path w="7543800" h="1712595">
                  <a:moveTo>
                    <a:pt x="1211957" y="0"/>
                  </a:moveTo>
                  <a:lnTo>
                    <a:pt x="1348" y="0"/>
                  </a:lnTo>
                  <a:lnTo>
                    <a:pt x="0" y="5969"/>
                  </a:lnTo>
                  <a:lnTo>
                    <a:pt x="7543800" y="1712070"/>
                  </a:lnTo>
                  <a:lnTo>
                    <a:pt x="7543800" y="1431982"/>
                  </a:lnTo>
                  <a:lnTo>
                    <a:pt x="1211957" y="0"/>
                  </a:lnTo>
                  <a:close/>
                </a:path>
              </a:pathLst>
            </a:custGeom>
            <a:solidFill>
              <a:srgbClr val="5F497A">
                <a:alpha val="61959"/>
              </a:srgbClr>
            </a:solidFill>
          </p:spPr>
          <p:txBody>
            <a:bodyPr wrap="square" lIns="0" tIns="0" rIns="0" bIns="0" rtlCol="0"/>
            <a:lstStyle/>
            <a:p>
              <a:endParaRPr/>
            </a:p>
          </p:txBody>
        </p:sp>
        <p:sp>
          <p:nvSpPr>
            <p:cNvPr id="12" name="object 12"/>
            <p:cNvSpPr/>
            <p:nvPr/>
          </p:nvSpPr>
          <p:spPr>
            <a:xfrm>
              <a:off x="2309982" y="0"/>
              <a:ext cx="6834505" cy="1303020"/>
            </a:xfrm>
            <a:custGeom>
              <a:avLst/>
              <a:gdLst/>
              <a:ahLst/>
              <a:cxnLst/>
              <a:rect l="l" t="t" r="r" b="b"/>
              <a:pathLst>
                <a:path w="6834505" h="1303020">
                  <a:moveTo>
                    <a:pt x="472271" y="0"/>
                  </a:moveTo>
                  <a:lnTo>
                    <a:pt x="0" y="0"/>
                  </a:lnTo>
                  <a:lnTo>
                    <a:pt x="6834017" y="1302758"/>
                  </a:lnTo>
                  <a:lnTo>
                    <a:pt x="6834017" y="1212625"/>
                  </a:lnTo>
                  <a:lnTo>
                    <a:pt x="472271" y="0"/>
                  </a:lnTo>
                  <a:close/>
                </a:path>
              </a:pathLst>
            </a:custGeom>
            <a:solidFill>
              <a:srgbClr val="CCC1DA">
                <a:alpha val="61959"/>
              </a:srgbClr>
            </a:solidFill>
          </p:spPr>
          <p:txBody>
            <a:bodyPr wrap="square" lIns="0" tIns="0" rIns="0" bIns="0" rtlCol="0"/>
            <a:lstStyle/>
            <a:p>
              <a:endParaRPr/>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648808729"/>
              </p:ext>
            </p:extLst>
          </p:nvPr>
        </p:nvGraphicFramePr>
        <p:xfrm>
          <a:off x="527050" y="1670050"/>
          <a:ext cx="7924164" cy="3581400"/>
        </p:xfrm>
        <a:graphic>
          <a:graphicData uri="http://schemas.openxmlformats.org/drawingml/2006/table">
            <a:tbl>
              <a:tblPr firstRow="1" bandRow="1">
                <a:tableStyleId>{2D5ABB26-0587-4C30-8999-92F81FD0307C}</a:tableStyleId>
              </a:tblPr>
              <a:tblGrid>
                <a:gridCol w="1176655">
                  <a:extLst>
                    <a:ext uri="{9D8B030D-6E8A-4147-A177-3AD203B41FA5}">
                      <a16:colId xmlns:a16="http://schemas.microsoft.com/office/drawing/2014/main" val="20000"/>
                    </a:ext>
                  </a:extLst>
                </a:gridCol>
                <a:gridCol w="6747509">
                  <a:extLst>
                    <a:ext uri="{9D8B030D-6E8A-4147-A177-3AD203B41FA5}">
                      <a16:colId xmlns:a16="http://schemas.microsoft.com/office/drawing/2014/main" val="20001"/>
                    </a:ext>
                  </a:extLst>
                </a:gridCol>
              </a:tblGrid>
              <a:tr h="3581400">
                <a:tc>
                  <a:txBody>
                    <a:bodyPr/>
                    <a:lstStyle/>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spcBef>
                          <a:spcPts val="55"/>
                        </a:spcBef>
                      </a:pPr>
                      <a:endParaRPr sz="3100" dirty="0">
                        <a:latin typeface="華康棒棒體W5" panose="040F0509000000000000" pitchFamily="81" charset="-120"/>
                        <a:ea typeface="華康棒棒體W5" panose="040F0509000000000000" pitchFamily="81" charset="-120"/>
                        <a:cs typeface="Times New Roman"/>
                      </a:endParaRPr>
                    </a:p>
                    <a:p>
                      <a:pPr marL="254635" marR="113664" indent="-114300">
                        <a:lnSpc>
                          <a:spcPct val="100000"/>
                        </a:lnSpc>
                      </a:pPr>
                      <a:r>
                        <a:rPr sz="1800" b="1" spc="-15" dirty="0">
                          <a:latin typeface="華康棒棒體W5" panose="040F0509000000000000" pitchFamily="81" charset="-120"/>
                          <a:ea typeface="華康棒棒體W5" panose="040F0509000000000000" pitchFamily="81" charset="-120"/>
                          <a:cs typeface="Microsoft JhengHei"/>
                        </a:rPr>
                        <a:t>變更計畫</a:t>
                      </a:r>
                      <a:r>
                        <a:rPr sz="1800" b="1" spc="-20" dirty="0">
                          <a:latin typeface="華康棒棒體W5" panose="040F0509000000000000" pitchFamily="81" charset="-120"/>
                          <a:ea typeface="華康棒棒體W5" panose="040F0509000000000000" pitchFamily="81" charset="-120"/>
                          <a:cs typeface="Microsoft JhengHei"/>
                        </a:rPr>
                        <a:t>主持人</a:t>
                      </a:r>
                      <a:endParaRPr sz="1800" dirty="0">
                        <a:latin typeface="華康棒棒體W5" panose="040F0509000000000000" pitchFamily="81" charset="-120"/>
                        <a:ea typeface="華康棒棒體W5" panose="040F0509000000000000" pitchFamily="81" charset="-120"/>
                        <a:cs typeface="Microsoft JhengHei"/>
                      </a:endParaRPr>
                    </a:p>
                  </a:txBody>
                  <a:tcPr marL="0" marR="0" marT="0"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solidFill>
                      <a:srgbClr val="F1F1F1"/>
                    </a:solidFill>
                  </a:tcPr>
                </a:tc>
                <a:tc>
                  <a:txBody>
                    <a:bodyPr/>
                    <a:lstStyle/>
                    <a:p>
                      <a:pPr marL="441959" marR="66675" indent="-343535" algn="just">
                        <a:lnSpc>
                          <a:spcPct val="100000"/>
                        </a:lnSpc>
                        <a:spcBef>
                          <a:spcPts val="805"/>
                        </a:spcBef>
                        <a:buAutoNum type="arabicPeriod"/>
                        <a:tabLst>
                          <a:tab pos="442595" algn="l"/>
                        </a:tabLst>
                      </a:pPr>
                      <a:r>
                        <a:rPr sz="2000" spc="-5" dirty="0">
                          <a:latin typeface="華康棒棒體W5" panose="040F0509000000000000" pitchFamily="81" charset="-120"/>
                          <a:ea typeface="華康棒棒體W5" panose="040F0509000000000000" pitchFamily="81" charset="-120"/>
                          <a:cs typeface="Microsoft JhengHei"/>
                        </a:rPr>
                        <a:t>計畫主持人應為薦送學校之專任教師，得聘共同主持人</a:t>
                      </a:r>
                      <a:r>
                        <a:rPr sz="2000" spc="-25" dirty="0">
                          <a:latin typeface="華康棒棒體W5" panose="040F0509000000000000" pitchFamily="81" charset="-120"/>
                          <a:ea typeface="華康棒棒體W5" panose="040F0509000000000000" pitchFamily="81" charset="-120"/>
                          <a:cs typeface="Microsoft JhengHei"/>
                        </a:rPr>
                        <a:t>一名，共同主持人應為薦送學校專任或兼任教師。</a:t>
                      </a:r>
                      <a:endParaRPr sz="2000" dirty="0">
                        <a:latin typeface="華康棒棒體W5" panose="040F0509000000000000" pitchFamily="81" charset="-120"/>
                        <a:ea typeface="華康棒棒體W5" panose="040F0509000000000000" pitchFamily="81" charset="-120"/>
                        <a:cs typeface="Microsoft JhengHei"/>
                      </a:endParaRPr>
                    </a:p>
                    <a:p>
                      <a:pPr marL="441959" marR="57150" indent="-343535" algn="just">
                        <a:lnSpc>
                          <a:spcPct val="100000"/>
                        </a:lnSpc>
                        <a:spcBef>
                          <a:spcPts val="1200"/>
                        </a:spcBef>
                        <a:buAutoNum type="arabicPeriod"/>
                        <a:tabLst>
                          <a:tab pos="442595" algn="l"/>
                        </a:tabLst>
                      </a:pPr>
                      <a:r>
                        <a:rPr sz="2000" dirty="0">
                          <a:latin typeface="華康棒棒體W5" panose="040F0509000000000000" pitchFamily="81" charset="-120"/>
                          <a:ea typeface="華康棒棒體W5" panose="040F0509000000000000" pitchFamily="81" charset="-120"/>
                          <a:cs typeface="Microsoft JhengHei"/>
                        </a:rPr>
                        <a:t>需變更計畫主持人時，薦送學校應先</a:t>
                      </a:r>
                      <a:r>
                        <a:rPr sz="2000" b="1" spc="-10" dirty="0">
                          <a:latin typeface="華康棒棒體W5" panose="040F0509000000000000" pitchFamily="81" charset="-120"/>
                          <a:ea typeface="華康棒棒體W5" panose="040F0509000000000000" pitchFamily="81" charset="-120"/>
                          <a:cs typeface="Microsoft JhengHei"/>
                        </a:rPr>
                        <a:t>取得原計畫主持人</a:t>
                      </a:r>
                      <a:r>
                        <a:rPr sz="2000" b="1" dirty="0">
                          <a:latin typeface="華康棒棒體W5" panose="040F0509000000000000" pitchFamily="81" charset="-120"/>
                          <a:ea typeface="華康棒棒體W5" panose="040F0509000000000000" pitchFamily="81" charset="-120"/>
                          <a:cs typeface="Microsoft JhengHei"/>
                        </a:rPr>
                        <a:t>書面同意，並填妥更換計畫主持人同意書</a:t>
                      </a:r>
                      <a:r>
                        <a:rPr sz="2000" spc="-5" dirty="0">
                          <a:latin typeface="華康棒棒體W5" panose="040F0509000000000000" pitchFamily="81" charset="-120"/>
                          <a:ea typeface="華康棒棒體W5" panose="040F0509000000000000" pitchFamily="81" charset="-120"/>
                          <a:cs typeface="Microsoft JhengHei"/>
                        </a:rPr>
                        <a:t>，倘因特殊事由無法取得計畫主持人書面同意者，請於更換計畫主持</a:t>
                      </a:r>
                      <a:r>
                        <a:rPr sz="2000" spc="-10" dirty="0">
                          <a:latin typeface="華康棒棒體W5" panose="040F0509000000000000" pitchFamily="81" charset="-120"/>
                          <a:ea typeface="華康棒棒體W5" panose="040F0509000000000000" pitchFamily="81" charset="-120"/>
                          <a:cs typeface="Microsoft JhengHei"/>
                        </a:rPr>
                        <a:t>人同意書敘明理由。</a:t>
                      </a:r>
                      <a:endParaRPr sz="2000" dirty="0">
                        <a:latin typeface="華康棒棒體W5" panose="040F0509000000000000" pitchFamily="81" charset="-120"/>
                        <a:ea typeface="華康棒棒體W5" panose="040F0509000000000000" pitchFamily="81" charset="-120"/>
                        <a:cs typeface="Microsoft JhengHei"/>
                      </a:endParaRPr>
                    </a:p>
                    <a:p>
                      <a:pPr marL="441959" indent="-343535">
                        <a:lnSpc>
                          <a:spcPct val="100000"/>
                        </a:lnSpc>
                        <a:spcBef>
                          <a:spcPts val="1205"/>
                        </a:spcBef>
                        <a:buAutoNum type="arabicPeriod"/>
                        <a:tabLst>
                          <a:tab pos="441959" algn="l"/>
                          <a:tab pos="442595" algn="l"/>
                        </a:tabLst>
                      </a:pPr>
                      <a:r>
                        <a:rPr sz="2000" spc="-5" dirty="0">
                          <a:latin typeface="華康棒棒體W5" panose="040F0509000000000000" pitchFamily="81" charset="-120"/>
                          <a:ea typeface="華康棒棒體W5" panose="040F0509000000000000" pitchFamily="81" charset="-120"/>
                          <a:cs typeface="Microsoft JhengHei"/>
                        </a:rPr>
                        <a:t>檢附校內會議或簽呈、更換計畫主持人同意書(新舊主持</a:t>
                      </a:r>
                      <a:endParaRPr sz="2000" dirty="0">
                        <a:latin typeface="華康棒棒體W5" panose="040F0509000000000000" pitchFamily="81" charset="-120"/>
                        <a:ea typeface="華康棒棒體W5" panose="040F0509000000000000" pitchFamily="81" charset="-120"/>
                        <a:cs typeface="Microsoft JhengHei"/>
                      </a:endParaRPr>
                    </a:p>
                    <a:p>
                      <a:pPr marL="441959">
                        <a:lnSpc>
                          <a:spcPct val="100000"/>
                        </a:lnSpc>
                      </a:pPr>
                      <a:r>
                        <a:rPr sz="2000" spc="-5" dirty="0">
                          <a:latin typeface="華康棒棒體W5" panose="040F0509000000000000" pitchFamily="81" charset="-120"/>
                          <a:ea typeface="華康棒棒體W5" panose="040F0509000000000000" pitchFamily="81" charset="-120"/>
                          <a:cs typeface="Microsoft JhengHei"/>
                        </a:rPr>
                        <a:t>人接需簽章)、變更後計畫主持人之專任教師說明及證明</a:t>
                      </a:r>
                      <a:endParaRPr sz="2000" dirty="0">
                        <a:latin typeface="華康棒棒體W5" panose="040F0509000000000000" pitchFamily="81" charset="-120"/>
                        <a:ea typeface="華康棒棒體W5" panose="040F0509000000000000" pitchFamily="81" charset="-120"/>
                        <a:cs typeface="Microsoft JhengHei"/>
                      </a:endParaRPr>
                    </a:p>
                    <a:p>
                      <a:pPr marL="441959" marR="69215">
                        <a:lnSpc>
                          <a:spcPct val="100000"/>
                        </a:lnSpc>
                      </a:pPr>
                      <a:r>
                        <a:rPr sz="2000" dirty="0">
                          <a:latin typeface="華康棒棒體W5" panose="040F0509000000000000" pitchFamily="81" charset="-120"/>
                          <a:ea typeface="華康棒棒體W5" panose="040F0509000000000000" pitchFamily="81" charset="-120"/>
                          <a:cs typeface="Microsoft JhengHei"/>
                        </a:rPr>
                        <a:t>（如聘書影本）</a:t>
                      </a:r>
                      <a:r>
                        <a:rPr sz="2000" spc="-5" dirty="0">
                          <a:latin typeface="華康棒棒體W5" panose="040F0509000000000000" pitchFamily="81" charset="-120"/>
                          <a:ea typeface="華康棒棒體W5" panose="040F0509000000000000" pitchFamily="81" charset="-120"/>
                          <a:cs typeface="Microsoft JhengHei"/>
                        </a:rPr>
                        <a:t>，並備函逕送教育部委託學校及本部備</a:t>
                      </a:r>
                      <a:r>
                        <a:rPr sz="2000" spc="-10" dirty="0">
                          <a:latin typeface="華康棒棒體W5" panose="040F0509000000000000" pitchFamily="81" charset="-120"/>
                          <a:ea typeface="華康棒棒體W5" panose="040F0509000000000000" pitchFamily="81" charset="-120"/>
                          <a:cs typeface="Microsoft JhengHei"/>
                        </a:rPr>
                        <a:t>查，並上網更改系統資訊。</a:t>
                      </a:r>
                      <a:endParaRPr sz="2000" dirty="0">
                        <a:latin typeface="華康棒棒體W5" panose="040F0509000000000000" pitchFamily="81" charset="-120"/>
                        <a:ea typeface="華康棒棒體W5" panose="040F0509000000000000" pitchFamily="81" charset="-120"/>
                        <a:cs typeface="Microsoft JhengHei"/>
                      </a:endParaRPr>
                    </a:p>
                  </a:txBody>
                  <a:tcPr marL="0" marR="0" marT="102235" marB="0">
                    <a:lnL w="12700">
                      <a:solidFill>
                        <a:srgbClr val="BDBDBD"/>
                      </a:solidFill>
                      <a:prstDash val="solid"/>
                    </a:lnL>
                    <a:lnR w="12700">
                      <a:solidFill>
                        <a:srgbClr val="BDBDBD"/>
                      </a:solidFill>
                      <a:prstDash val="solid"/>
                    </a:lnR>
                    <a:lnT w="12700">
                      <a:solidFill>
                        <a:srgbClr val="BDBDBD"/>
                      </a:solidFill>
                      <a:prstDash val="solid"/>
                    </a:lnT>
                    <a:lnB w="12700">
                      <a:solidFill>
                        <a:srgbClr val="BDBDBD"/>
                      </a:solidFill>
                      <a:prstDash val="solid"/>
                    </a:lnB>
                    <a:solidFill>
                      <a:srgbClr val="F1F1F1"/>
                    </a:solidFill>
                  </a:tcPr>
                </a:tc>
                <a:extLst>
                  <a:ext uri="{0D108BD9-81ED-4DB2-BD59-A6C34878D82A}">
                    <a16:rowId xmlns:a16="http://schemas.microsoft.com/office/drawing/2014/main" val="10000"/>
                  </a:ext>
                </a:extLst>
              </a:tr>
            </a:tbl>
          </a:graphicData>
        </a:graphic>
      </p:graphicFrame>
      <p:grpSp>
        <p:nvGrpSpPr>
          <p:cNvPr id="3" name="object 3"/>
          <p:cNvGrpSpPr/>
          <p:nvPr/>
        </p:nvGrpSpPr>
        <p:grpSpPr>
          <a:xfrm>
            <a:off x="452627" y="228600"/>
            <a:ext cx="739140" cy="668020"/>
            <a:chOff x="452627" y="228600"/>
            <a:chExt cx="739140" cy="668020"/>
          </a:xfrm>
        </p:grpSpPr>
        <p:sp>
          <p:nvSpPr>
            <p:cNvPr id="4" name="object 4"/>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5" name="object 5"/>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5F497A"/>
            </a:solidFill>
          </p:spPr>
          <p:txBody>
            <a:bodyPr wrap="square" lIns="0" tIns="0" rIns="0" bIns="0" rtlCol="0"/>
            <a:lstStyle/>
            <a:p>
              <a:endParaRPr/>
            </a:p>
          </p:txBody>
        </p:sp>
        <p:sp>
          <p:nvSpPr>
            <p:cNvPr id="6" name="object 6"/>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7" name="object 7"/>
          <p:cNvSpPr txBox="1">
            <a:spLocks noGrp="1"/>
          </p:cNvSpPr>
          <p:nvPr>
            <p:ph type="title"/>
          </p:nvPr>
        </p:nvSpPr>
        <p:spPr>
          <a:xfrm>
            <a:off x="623417" y="208026"/>
            <a:ext cx="7092950" cy="1367041"/>
          </a:xfrm>
          <a:prstGeom prst="rect">
            <a:avLst/>
          </a:prstGeom>
        </p:spPr>
        <p:txBody>
          <a:bodyPr vert="horz" wrap="square" lIns="0" tIns="12700" rIns="0" bIns="0" rtlCol="0">
            <a:spAutoFit/>
          </a:bodyPr>
          <a:lstStyle/>
          <a:p>
            <a:pPr marL="12700">
              <a:lnSpc>
                <a:spcPct val="100000"/>
              </a:lnSpc>
              <a:spcBef>
                <a:spcPts val="100"/>
              </a:spcBef>
              <a:tabLst>
                <a:tab pos="683895" algn="l"/>
              </a:tabLst>
            </a:pPr>
            <a:r>
              <a:rPr sz="4800" b="0" spc="-37" baseline="4340" dirty="0">
                <a:solidFill>
                  <a:srgbClr val="FFFFFF"/>
                </a:solidFill>
                <a:latin typeface="Impact"/>
                <a:cs typeface="Impact"/>
              </a:rPr>
              <a:t>04</a:t>
            </a:r>
            <a:r>
              <a:rPr sz="4800" b="0" baseline="4340" dirty="0">
                <a:solidFill>
                  <a:srgbClr val="FFFFFF"/>
                </a:solidFill>
                <a:latin typeface="Impact"/>
                <a:cs typeface="Impact"/>
              </a:rPr>
              <a:t>	</a:t>
            </a:r>
            <a:r>
              <a:rPr sz="4400" spc="-5" dirty="0">
                <a:latin typeface="華康棒棒體W5" panose="040F0509000000000000" pitchFamily="81" charset="-120"/>
                <a:ea typeface="華康棒棒體W5" panose="040F0509000000000000" pitchFamily="81" charset="-120"/>
              </a:rPr>
              <a:t>計畫變更-</a:t>
            </a:r>
            <a:r>
              <a:rPr sz="4400" spc="-15" dirty="0">
                <a:solidFill>
                  <a:srgbClr val="C00000"/>
                </a:solidFill>
                <a:latin typeface="華康棒棒體W5" panose="040F0509000000000000" pitchFamily="81" charset="-120"/>
                <a:ea typeface="華康棒棒體W5" panose="040F0509000000000000" pitchFamily="81" charset="-120"/>
              </a:rPr>
              <a:t>變更計畫主持人</a:t>
            </a:r>
            <a:endParaRPr sz="4400" dirty="0">
              <a:latin typeface="華康棒棒體W5" panose="040F0509000000000000" pitchFamily="81" charset="-120"/>
              <a:ea typeface="華康棒棒體W5" panose="040F0509000000000000" pitchFamily="81" charset="-120"/>
              <a:cs typeface="Impact"/>
            </a:endParaRPr>
          </a:p>
        </p:txBody>
      </p:sp>
      <p:sp>
        <p:nvSpPr>
          <p:cNvPr id="8" name="object 8"/>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27</a:t>
            </a:fld>
            <a:endParaRPr spc="-25"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31762" y="970025"/>
            <a:ext cx="8880475" cy="2395855"/>
            <a:chOff x="131762" y="970025"/>
            <a:chExt cx="8880475" cy="2395855"/>
          </a:xfrm>
        </p:grpSpPr>
        <p:sp>
          <p:nvSpPr>
            <p:cNvPr id="3" name="object 3"/>
            <p:cNvSpPr/>
            <p:nvPr/>
          </p:nvSpPr>
          <p:spPr>
            <a:xfrm>
              <a:off x="152400" y="990599"/>
              <a:ext cx="8839200" cy="2362200"/>
            </a:xfrm>
            <a:custGeom>
              <a:avLst/>
              <a:gdLst/>
              <a:ahLst/>
              <a:cxnLst/>
              <a:rect l="l" t="t" r="r" b="b"/>
              <a:pathLst>
                <a:path w="8839200" h="2362200">
                  <a:moveTo>
                    <a:pt x="8839200" y="0"/>
                  </a:moveTo>
                  <a:lnTo>
                    <a:pt x="1295400" y="0"/>
                  </a:lnTo>
                  <a:lnTo>
                    <a:pt x="0" y="0"/>
                  </a:lnTo>
                  <a:lnTo>
                    <a:pt x="0" y="2362200"/>
                  </a:lnTo>
                  <a:lnTo>
                    <a:pt x="1295400" y="2362200"/>
                  </a:lnTo>
                  <a:lnTo>
                    <a:pt x="8839200" y="2362200"/>
                  </a:lnTo>
                  <a:lnTo>
                    <a:pt x="8839200" y="0"/>
                  </a:lnTo>
                  <a:close/>
                </a:path>
              </a:pathLst>
            </a:custGeom>
            <a:solidFill>
              <a:srgbClr val="EEEEEE"/>
            </a:solidFill>
          </p:spPr>
          <p:txBody>
            <a:bodyPr wrap="square" lIns="0" tIns="0" rIns="0" bIns="0" rtlCol="0"/>
            <a:lstStyle/>
            <a:p>
              <a:endParaRPr/>
            </a:p>
          </p:txBody>
        </p:sp>
        <p:sp>
          <p:nvSpPr>
            <p:cNvPr id="4" name="object 4"/>
            <p:cNvSpPr/>
            <p:nvPr/>
          </p:nvSpPr>
          <p:spPr>
            <a:xfrm>
              <a:off x="152400" y="976375"/>
              <a:ext cx="8839200" cy="2383155"/>
            </a:xfrm>
            <a:custGeom>
              <a:avLst/>
              <a:gdLst/>
              <a:ahLst/>
              <a:cxnLst/>
              <a:rect l="l" t="t" r="r" b="b"/>
              <a:pathLst>
                <a:path w="8839200" h="2383154">
                  <a:moveTo>
                    <a:pt x="1295400" y="0"/>
                  </a:moveTo>
                  <a:lnTo>
                    <a:pt x="1295400" y="2382774"/>
                  </a:lnTo>
                </a:path>
                <a:path w="8839200" h="2383154">
                  <a:moveTo>
                    <a:pt x="0" y="0"/>
                  </a:moveTo>
                  <a:lnTo>
                    <a:pt x="0" y="2382774"/>
                  </a:lnTo>
                </a:path>
                <a:path w="8839200" h="2383154">
                  <a:moveTo>
                    <a:pt x="8839200" y="0"/>
                  </a:moveTo>
                  <a:lnTo>
                    <a:pt x="8839200" y="2382774"/>
                  </a:lnTo>
                </a:path>
              </a:pathLst>
            </a:custGeom>
            <a:ln w="12700">
              <a:solidFill>
                <a:srgbClr val="BDBDBD"/>
              </a:solidFill>
            </a:ln>
          </p:spPr>
          <p:txBody>
            <a:bodyPr wrap="square" lIns="0" tIns="0" rIns="0" bIns="0" rtlCol="0"/>
            <a:lstStyle/>
            <a:p>
              <a:endParaRPr/>
            </a:p>
          </p:txBody>
        </p:sp>
        <p:sp>
          <p:nvSpPr>
            <p:cNvPr id="5" name="object 5"/>
            <p:cNvSpPr/>
            <p:nvPr/>
          </p:nvSpPr>
          <p:spPr>
            <a:xfrm>
              <a:off x="146050" y="990599"/>
              <a:ext cx="8851900" cy="0"/>
            </a:xfrm>
            <a:custGeom>
              <a:avLst/>
              <a:gdLst/>
              <a:ahLst/>
              <a:cxnLst/>
              <a:rect l="l" t="t" r="r" b="b"/>
              <a:pathLst>
                <a:path w="8851900">
                  <a:moveTo>
                    <a:pt x="0" y="0"/>
                  </a:moveTo>
                  <a:lnTo>
                    <a:pt x="8851900" y="0"/>
                  </a:lnTo>
                </a:path>
              </a:pathLst>
            </a:custGeom>
            <a:ln w="28575">
              <a:solidFill>
                <a:srgbClr val="D9D9D9"/>
              </a:solidFill>
            </a:ln>
          </p:spPr>
          <p:txBody>
            <a:bodyPr wrap="square" lIns="0" tIns="0" rIns="0" bIns="0" rtlCol="0"/>
            <a:lstStyle/>
            <a:p>
              <a:endParaRPr/>
            </a:p>
          </p:txBody>
        </p:sp>
        <p:sp>
          <p:nvSpPr>
            <p:cNvPr id="6" name="object 6"/>
            <p:cNvSpPr/>
            <p:nvPr/>
          </p:nvSpPr>
          <p:spPr>
            <a:xfrm>
              <a:off x="146050" y="3352799"/>
              <a:ext cx="8851900" cy="0"/>
            </a:xfrm>
            <a:custGeom>
              <a:avLst/>
              <a:gdLst/>
              <a:ahLst/>
              <a:cxnLst/>
              <a:rect l="l" t="t" r="r" b="b"/>
              <a:pathLst>
                <a:path w="8851900">
                  <a:moveTo>
                    <a:pt x="0" y="0"/>
                  </a:moveTo>
                  <a:lnTo>
                    <a:pt x="8851900" y="0"/>
                  </a:lnTo>
                </a:path>
              </a:pathLst>
            </a:custGeom>
            <a:ln w="12700">
              <a:solidFill>
                <a:srgbClr val="BDBDBD"/>
              </a:solidFill>
            </a:ln>
          </p:spPr>
          <p:txBody>
            <a:bodyPr wrap="square" lIns="0" tIns="0" rIns="0" bIns="0" rtlCol="0"/>
            <a:lstStyle/>
            <a:p>
              <a:endParaRPr/>
            </a:p>
          </p:txBody>
        </p:sp>
      </p:grpSp>
      <p:sp>
        <p:nvSpPr>
          <p:cNvPr id="7" name="object 7"/>
          <p:cNvSpPr txBox="1"/>
          <p:nvPr/>
        </p:nvSpPr>
        <p:spPr>
          <a:xfrm>
            <a:off x="238759" y="1795398"/>
            <a:ext cx="1041400" cy="574040"/>
          </a:xfrm>
          <a:prstGeom prst="rect">
            <a:avLst/>
          </a:prstGeom>
        </p:spPr>
        <p:txBody>
          <a:bodyPr vert="horz" wrap="square" lIns="0" tIns="12700" rIns="0" bIns="0" rtlCol="0">
            <a:spAutoFit/>
          </a:bodyPr>
          <a:lstStyle/>
          <a:p>
            <a:pPr marL="62865" marR="5080" indent="-50800">
              <a:lnSpc>
                <a:spcPct val="100000"/>
              </a:lnSpc>
              <a:spcBef>
                <a:spcPts val="100"/>
              </a:spcBef>
            </a:pPr>
            <a:r>
              <a:rPr sz="1800" b="1" spc="-15" dirty="0">
                <a:latin typeface="華康棒棒體W5" panose="040F0509000000000000" pitchFamily="81" charset="-120"/>
                <a:ea typeface="華康棒棒體W5" panose="040F0509000000000000" pitchFamily="81" charset="-120"/>
                <a:cs typeface="Microsoft JhengHei"/>
              </a:rPr>
              <a:t>變更/新增實習機構</a:t>
            </a:r>
            <a:endParaRPr sz="1800" dirty="0">
              <a:latin typeface="華康棒棒體W5" panose="040F0509000000000000" pitchFamily="81" charset="-120"/>
              <a:ea typeface="華康棒棒體W5" panose="040F0509000000000000" pitchFamily="81" charset="-120"/>
              <a:cs typeface="Microsoft JhengHei"/>
            </a:endParaRPr>
          </a:p>
        </p:txBody>
      </p:sp>
      <p:sp>
        <p:nvSpPr>
          <p:cNvPr id="8" name="object 8"/>
          <p:cNvSpPr txBox="1"/>
          <p:nvPr/>
        </p:nvSpPr>
        <p:spPr>
          <a:xfrm>
            <a:off x="1532889" y="1056894"/>
            <a:ext cx="7379334" cy="1951816"/>
          </a:xfrm>
          <a:prstGeom prst="rect">
            <a:avLst/>
          </a:prstGeom>
        </p:spPr>
        <p:txBody>
          <a:bodyPr vert="horz" wrap="square" lIns="0" tIns="12700" rIns="0" bIns="0" rtlCol="0">
            <a:spAutoFit/>
          </a:bodyPr>
          <a:lstStyle/>
          <a:p>
            <a:pPr marL="12700" marR="5080" algn="just">
              <a:lnSpc>
                <a:spcPct val="100000"/>
              </a:lnSpc>
              <a:spcBef>
                <a:spcPts val="100"/>
              </a:spcBef>
            </a:pPr>
            <a:r>
              <a:rPr sz="1800" spc="-5" dirty="0">
                <a:latin typeface="華康棒棒體W5" panose="040F0509000000000000" pitchFamily="81" charset="-120"/>
                <a:ea typeface="華康棒棒體W5" panose="040F0509000000000000" pitchFamily="81" charset="-120"/>
                <a:cs typeface="Microsoft JhengHei"/>
              </a:rPr>
              <a:t>計畫主持人應親洽國外實習機構，不得藉助或委託仲介公司辦理，如計畫</a:t>
            </a:r>
            <a:r>
              <a:rPr sz="1800" spc="-10" dirty="0">
                <a:latin typeface="華康棒棒體W5" panose="040F0509000000000000" pitchFamily="81" charset="-120"/>
                <a:ea typeface="華康棒棒體W5" panose="040F0509000000000000" pitchFamily="81" charset="-120"/>
                <a:cs typeface="Microsoft JhengHei"/>
              </a:rPr>
              <a:t>核定後，需變更或新增實習機構，計畫主持人</a:t>
            </a:r>
            <a:r>
              <a:rPr sz="1800" b="1" spc="-10" dirty="0">
                <a:solidFill>
                  <a:srgbClr val="FF0000"/>
                </a:solidFill>
                <a:latin typeface="華康棒棒體W5" panose="040F0509000000000000" pitchFamily="81" charset="-120"/>
                <a:ea typeface="華康棒棒體W5" panose="040F0509000000000000" pitchFamily="81" charset="-120"/>
                <a:cs typeface="Microsoft JhengHei"/>
              </a:rPr>
              <a:t>應於出國實習前提出說明</a:t>
            </a:r>
            <a:r>
              <a:rPr sz="1800" spc="-50" dirty="0">
                <a:latin typeface="華康棒棒體W5" panose="040F0509000000000000" pitchFamily="81" charset="-120"/>
                <a:ea typeface="華康棒棒體W5" panose="040F0509000000000000" pitchFamily="81" charset="-120"/>
                <a:cs typeface="Microsoft JhengHei"/>
              </a:rPr>
              <a:t>，</a:t>
            </a:r>
            <a:r>
              <a:rPr sz="1800" spc="-5" dirty="0">
                <a:latin typeface="華康棒棒體W5" panose="040F0509000000000000" pitchFamily="81" charset="-120"/>
                <a:ea typeface="華康棒棒體W5" panose="040F0509000000000000" pitchFamily="81" charset="-120"/>
                <a:cs typeface="Microsoft JhengHei"/>
              </a:rPr>
              <a:t>並敍明理由及提出該實習機構詳細介紹資料、與原實習機構不同之處對照表及國外實習機構同意薦送學校選送學生赴該機構實習同意書或合作契約</a:t>
            </a:r>
            <a:r>
              <a:rPr sz="1800" dirty="0">
                <a:latin typeface="華康棒棒體W5" panose="040F0509000000000000" pitchFamily="81" charset="-120"/>
                <a:ea typeface="華康棒棒體W5" panose="040F0509000000000000" pitchFamily="81" charset="-120"/>
                <a:cs typeface="Microsoft JhengHei"/>
              </a:rPr>
              <a:t>書影本，向薦送學校申請並同意後，始得變更或新增實習機構，並</a:t>
            </a:r>
            <a:r>
              <a:rPr sz="1800" b="1" spc="-20" dirty="0">
                <a:solidFill>
                  <a:srgbClr val="FF0000"/>
                </a:solidFill>
                <a:latin typeface="華康棒棒體W5" panose="040F0509000000000000" pitchFamily="81" charset="-120"/>
                <a:ea typeface="華康棒棒體W5" panose="040F0509000000000000" pitchFamily="81" charset="-120"/>
                <a:cs typeface="Microsoft JhengHei"/>
              </a:rPr>
              <a:t>以</a:t>
            </a:r>
            <a:r>
              <a:rPr lang="en-US" altLang="zh-TW" sz="1800" b="1" spc="-20" dirty="0">
                <a:solidFill>
                  <a:srgbClr val="FF0000"/>
                </a:solidFill>
                <a:latin typeface="華康棒棒體W5" panose="040F0509000000000000" pitchFamily="81" charset="-120"/>
                <a:ea typeface="華康棒棒體W5" panose="040F0509000000000000" pitchFamily="81" charset="-120"/>
                <a:cs typeface="Microsoft JhengHei"/>
              </a:rPr>
              <a:t>1</a:t>
            </a:r>
            <a:r>
              <a:rPr sz="1800" b="1" spc="-20" dirty="0">
                <a:solidFill>
                  <a:srgbClr val="FF0000"/>
                </a:solidFill>
                <a:latin typeface="華康棒棒體W5" panose="040F0509000000000000" pitchFamily="81" charset="-120"/>
                <a:ea typeface="華康棒棒體W5" panose="040F0509000000000000" pitchFamily="81" charset="-120"/>
                <a:cs typeface="Microsoft JhengHei"/>
              </a:rPr>
              <a:t>次</a:t>
            </a:r>
            <a:r>
              <a:rPr sz="1800" b="1" dirty="0">
                <a:solidFill>
                  <a:srgbClr val="FF0000"/>
                </a:solidFill>
                <a:latin typeface="華康棒棒體W5" panose="040F0509000000000000" pitchFamily="81" charset="-120"/>
                <a:ea typeface="華康棒棒體W5" panose="040F0509000000000000" pitchFamily="81" charset="-120"/>
                <a:cs typeface="Microsoft JhengHei"/>
              </a:rPr>
              <a:t>為限</a:t>
            </a:r>
            <a:r>
              <a:rPr sz="1800" dirty="0">
                <a:solidFill>
                  <a:srgbClr val="FF0000"/>
                </a:solidFill>
                <a:latin typeface="華康棒棒體W5" panose="040F0509000000000000" pitchFamily="81" charset="-120"/>
                <a:ea typeface="華康棒棒體W5" panose="040F0509000000000000" pitchFamily="81" charset="-120"/>
                <a:cs typeface="Microsoft JhengHei"/>
              </a:rPr>
              <a:t>，且將列入次</a:t>
            </a:r>
            <a:r>
              <a:rPr lang="zh-TW" altLang="en-US" dirty="0">
                <a:solidFill>
                  <a:srgbClr val="FF0000"/>
                </a:solidFill>
                <a:latin typeface="華康棒棒體W5" panose="040F0509000000000000" pitchFamily="81" charset="-120"/>
                <a:ea typeface="華康棒棒體W5" panose="040F0509000000000000" pitchFamily="81" charset="-120"/>
                <a:cs typeface="Microsoft JhengHei"/>
              </a:rPr>
              <a:t>年</a:t>
            </a:r>
            <a:r>
              <a:rPr sz="1800" dirty="0" err="1">
                <a:solidFill>
                  <a:srgbClr val="FF0000"/>
                </a:solidFill>
                <a:latin typeface="華康棒棒體W5" panose="040F0509000000000000" pitchFamily="81" charset="-120"/>
                <a:ea typeface="華康棒棒體W5" panose="040F0509000000000000" pitchFamily="81" charset="-120"/>
                <a:cs typeface="Microsoft JhengHei"/>
              </a:rPr>
              <a:t>度本要點行政績效評核</a:t>
            </a:r>
            <a:r>
              <a:rPr sz="1800" spc="-5" dirty="0" err="1">
                <a:latin typeface="華康棒棒體W5" panose="040F0509000000000000" pitchFamily="81" charset="-120"/>
                <a:ea typeface="華康棒棒體W5" panose="040F0509000000000000" pitchFamily="81" charset="-120"/>
                <a:cs typeface="Microsoft JhengHei"/>
              </a:rPr>
              <a:t>。變更實習機構未經薦送學校</a:t>
            </a:r>
            <a:r>
              <a:rPr sz="1800" spc="-20" dirty="0" err="1">
                <a:latin typeface="華康棒棒體W5" panose="040F0509000000000000" pitchFamily="81" charset="-120"/>
                <a:ea typeface="華康棒棒體W5" panose="040F0509000000000000" pitchFamily="81" charset="-120"/>
                <a:cs typeface="Microsoft JhengHei"/>
              </a:rPr>
              <a:t>同意者，喪失受補助資格，薦送學校應即追償已</a:t>
            </a:r>
            <a:r>
              <a:rPr lang="zh-TW" altLang="en-US" sz="1800" spc="-20" dirty="0">
                <a:latin typeface="華康棒棒體W5" panose="040F0509000000000000" pitchFamily="81" charset="-120"/>
                <a:ea typeface="華康棒棒體W5" panose="040F0509000000000000" pitchFamily="81" charset="-120"/>
                <a:cs typeface="Microsoft JhengHei"/>
              </a:rPr>
              <a:t>領</a:t>
            </a:r>
            <a:r>
              <a:rPr sz="1800" spc="-20" dirty="0" err="1">
                <a:latin typeface="華康棒棒體W5" panose="040F0509000000000000" pitchFamily="81" charset="-120"/>
                <a:ea typeface="華康棒棒體W5" panose="040F0509000000000000" pitchFamily="81" charset="-120"/>
                <a:cs typeface="Microsoft JhengHei"/>
              </a:rPr>
              <a:t>補助款</a:t>
            </a:r>
            <a:r>
              <a:rPr sz="1800" spc="-20" dirty="0">
                <a:latin typeface="華康棒棒體W5" panose="040F0509000000000000" pitchFamily="81" charset="-120"/>
                <a:ea typeface="華康棒棒體W5" panose="040F0509000000000000" pitchFamily="81" charset="-120"/>
                <a:cs typeface="Microsoft JhengHei"/>
              </a:rPr>
              <a:t>。</a:t>
            </a:r>
            <a:endParaRPr sz="1800" dirty="0">
              <a:latin typeface="華康棒棒體W5" panose="040F0509000000000000" pitchFamily="81" charset="-120"/>
              <a:ea typeface="華康棒棒體W5" panose="040F0509000000000000" pitchFamily="81" charset="-120"/>
              <a:cs typeface="Microsoft JhengHei"/>
            </a:endParaRPr>
          </a:p>
        </p:txBody>
      </p:sp>
      <p:grpSp>
        <p:nvGrpSpPr>
          <p:cNvPr id="9" name="object 9"/>
          <p:cNvGrpSpPr/>
          <p:nvPr/>
        </p:nvGrpSpPr>
        <p:grpSpPr>
          <a:xfrm>
            <a:off x="140207" y="3013075"/>
            <a:ext cx="8865235" cy="3706495"/>
            <a:chOff x="140207" y="3013075"/>
            <a:chExt cx="8865235" cy="3706495"/>
          </a:xfrm>
        </p:grpSpPr>
        <p:sp>
          <p:nvSpPr>
            <p:cNvPr id="10" name="object 10"/>
            <p:cNvSpPr/>
            <p:nvPr/>
          </p:nvSpPr>
          <p:spPr>
            <a:xfrm>
              <a:off x="153161" y="3026028"/>
              <a:ext cx="8839200" cy="3680460"/>
            </a:xfrm>
            <a:custGeom>
              <a:avLst/>
              <a:gdLst/>
              <a:ahLst/>
              <a:cxnLst/>
              <a:rect l="l" t="t" r="r" b="b"/>
              <a:pathLst>
                <a:path w="8839200" h="3680459">
                  <a:moveTo>
                    <a:pt x="8267700" y="251333"/>
                  </a:moveTo>
                  <a:lnTo>
                    <a:pt x="571512" y="251333"/>
                  </a:lnTo>
                  <a:lnTo>
                    <a:pt x="524640" y="253227"/>
                  </a:lnTo>
                  <a:lnTo>
                    <a:pt x="478811" y="258813"/>
                  </a:lnTo>
                  <a:lnTo>
                    <a:pt x="434173" y="267944"/>
                  </a:lnTo>
                  <a:lnTo>
                    <a:pt x="390872" y="280471"/>
                  </a:lnTo>
                  <a:lnTo>
                    <a:pt x="349056" y="296249"/>
                  </a:lnTo>
                  <a:lnTo>
                    <a:pt x="308871" y="315129"/>
                  </a:lnTo>
                  <a:lnTo>
                    <a:pt x="270466" y="336965"/>
                  </a:lnTo>
                  <a:lnTo>
                    <a:pt x="233986" y="361609"/>
                  </a:lnTo>
                  <a:lnTo>
                    <a:pt x="199580" y="388915"/>
                  </a:lnTo>
                  <a:lnTo>
                    <a:pt x="167393" y="418734"/>
                  </a:lnTo>
                  <a:lnTo>
                    <a:pt x="137574" y="450921"/>
                  </a:lnTo>
                  <a:lnTo>
                    <a:pt x="110270" y="485327"/>
                  </a:lnTo>
                  <a:lnTo>
                    <a:pt x="85626" y="521807"/>
                  </a:lnTo>
                  <a:lnTo>
                    <a:pt x="63792" y="560211"/>
                  </a:lnTo>
                  <a:lnTo>
                    <a:pt x="44912" y="600394"/>
                  </a:lnTo>
                  <a:lnTo>
                    <a:pt x="29136" y="642208"/>
                  </a:lnTo>
                  <a:lnTo>
                    <a:pt x="16609" y="685506"/>
                  </a:lnTo>
                  <a:lnTo>
                    <a:pt x="7480" y="730141"/>
                  </a:lnTo>
                  <a:lnTo>
                    <a:pt x="1894" y="775965"/>
                  </a:lnTo>
                  <a:lnTo>
                    <a:pt x="0" y="822833"/>
                  </a:lnTo>
                  <a:lnTo>
                    <a:pt x="0" y="3108820"/>
                  </a:lnTo>
                  <a:lnTo>
                    <a:pt x="1894" y="3155692"/>
                  </a:lnTo>
                  <a:lnTo>
                    <a:pt x="7480" y="3201521"/>
                  </a:lnTo>
                  <a:lnTo>
                    <a:pt x="16609" y="3246159"/>
                  </a:lnTo>
                  <a:lnTo>
                    <a:pt x="29136" y="3289460"/>
                  </a:lnTo>
                  <a:lnTo>
                    <a:pt x="44912" y="3331276"/>
                  </a:lnTo>
                  <a:lnTo>
                    <a:pt x="63792" y="3371461"/>
                  </a:lnTo>
                  <a:lnTo>
                    <a:pt x="85626" y="3409866"/>
                  </a:lnTo>
                  <a:lnTo>
                    <a:pt x="110270" y="3446346"/>
                  </a:lnTo>
                  <a:lnTo>
                    <a:pt x="137574" y="3480752"/>
                  </a:lnTo>
                  <a:lnTo>
                    <a:pt x="167393" y="3512939"/>
                  </a:lnTo>
                  <a:lnTo>
                    <a:pt x="199580" y="3542758"/>
                  </a:lnTo>
                  <a:lnTo>
                    <a:pt x="233986" y="3570062"/>
                  </a:lnTo>
                  <a:lnTo>
                    <a:pt x="270466" y="3594706"/>
                  </a:lnTo>
                  <a:lnTo>
                    <a:pt x="308871" y="3616540"/>
                  </a:lnTo>
                  <a:lnTo>
                    <a:pt x="349056" y="3635420"/>
                  </a:lnTo>
                  <a:lnTo>
                    <a:pt x="390872" y="3651196"/>
                  </a:lnTo>
                  <a:lnTo>
                    <a:pt x="434173" y="3663723"/>
                  </a:lnTo>
                  <a:lnTo>
                    <a:pt x="478811" y="3672852"/>
                  </a:lnTo>
                  <a:lnTo>
                    <a:pt x="524640" y="3678438"/>
                  </a:lnTo>
                  <a:lnTo>
                    <a:pt x="571512" y="3680333"/>
                  </a:lnTo>
                  <a:lnTo>
                    <a:pt x="8267700" y="3680333"/>
                  </a:lnTo>
                  <a:lnTo>
                    <a:pt x="8314567" y="3678438"/>
                  </a:lnTo>
                  <a:lnTo>
                    <a:pt x="8360391" y="3672852"/>
                  </a:lnTo>
                  <a:lnTo>
                    <a:pt x="8405026" y="3663723"/>
                  </a:lnTo>
                  <a:lnTo>
                    <a:pt x="8448324" y="3651196"/>
                  </a:lnTo>
                  <a:lnTo>
                    <a:pt x="8490138" y="3635420"/>
                  </a:lnTo>
                  <a:lnTo>
                    <a:pt x="8530321" y="3616540"/>
                  </a:lnTo>
                  <a:lnTo>
                    <a:pt x="8568725" y="3594706"/>
                  </a:lnTo>
                  <a:lnTo>
                    <a:pt x="8605205" y="3570062"/>
                  </a:lnTo>
                  <a:lnTo>
                    <a:pt x="8639611" y="3542758"/>
                  </a:lnTo>
                  <a:lnTo>
                    <a:pt x="8671798" y="3512939"/>
                  </a:lnTo>
                  <a:lnTo>
                    <a:pt x="8701617" y="3480752"/>
                  </a:lnTo>
                  <a:lnTo>
                    <a:pt x="8728923" y="3446346"/>
                  </a:lnTo>
                  <a:lnTo>
                    <a:pt x="8753567" y="3409866"/>
                  </a:lnTo>
                  <a:lnTo>
                    <a:pt x="8775403" y="3371461"/>
                  </a:lnTo>
                  <a:lnTo>
                    <a:pt x="8794283" y="3331276"/>
                  </a:lnTo>
                  <a:lnTo>
                    <a:pt x="8810061" y="3289460"/>
                  </a:lnTo>
                  <a:lnTo>
                    <a:pt x="8822588" y="3246159"/>
                  </a:lnTo>
                  <a:lnTo>
                    <a:pt x="8831719" y="3201521"/>
                  </a:lnTo>
                  <a:lnTo>
                    <a:pt x="8837305" y="3155692"/>
                  </a:lnTo>
                  <a:lnTo>
                    <a:pt x="8839200" y="3108820"/>
                  </a:lnTo>
                  <a:lnTo>
                    <a:pt x="8839200" y="822833"/>
                  </a:lnTo>
                  <a:lnTo>
                    <a:pt x="8837305" y="775965"/>
                  </a:lnTo>
                  <a:lnTo>
                    <a:pt x="8831719" y="730141"/>
                  </a:lnTo>
                  <a:lnTo>
                    <a:pt x="8822588" y="685506"/>
                  </a:lnTo>
                  <a:lnTo>
                    <a:pt x="8810061" y="642208"/>
                  </a:lnTo>
                  <a:lnTo>
                    <a:pt x="8794283" y="600394"/>
                  </a:lnTo>
                  <a:lnTo>
                    <a:pt x="8775403" y="560211"/>
                  </a:lnTo>
                  <a:lnTo>
                    <a:pt x="8753567" y="521807"/>
                  </a:lnTo>
                  <a:lnTo>
                    <a:pt x="8728923" y="485327"/>
                  </a:lnTo>
                  <a:lnTo>
                    <a:pt x="8701617" y="450921"/>
                  </a:lnTo>
                  <a:lnTo>
                    <a:pt x="8671798" y="418734"/>
                  </a:lnTo>
                  <a:lnTo>
                    <a:pt x="8639611" y="388915"/>
                  </a:lnTo>
                  <a:lnTo>
                    <a:pt x="8605205" y="361609"/>
                  </a:lnTo>
                  <a:lnTo>
                    <a:pt x="8568725" y="336965"/>
                  </a:lnTo>
                  <a:lnTo>
                    <a:pt x="8530321" y="315129"/>
                  </a:lnTo>
                  <a:lnTo>
                    <a:pt x="8490138" y="296249"/>
                  </a:lnTo>
                  <a:lnTo>
                    <a:pt x="8448324" y="280471"/>
                  </a:lnTo>
                  <a:lnTo>
                    <a:pt x="8405026" y="267944"/>
                  </a:lnTo>
                  <a:lnTo>
                    <a:pt x="8360391" y="258813"/>
                  </a:lnTo>
                  <a:lnTo>
                    <a:pt x="8314567" y="253227"/>
                  </a:lnTo>
                  <a:lnTo>
                    <a:pt x="8267700" y="251333"/>
                  </a:lnTo>
                  <a:close/>
                </a:path>
                <a:path w="8839200" h="3680459">
                  <a:moveTo>
                    <a:pt x="7440422" y="0"/>
                  </a:moveTo>
                  <a:lnTo>
                    <a:pt x="5156200" y="251333"/>
                  </a:lnTo>
                  <a:lnTo>
                    <a:pt x="7366000" y="251333"/>
                  </a:lnTo>
                  <a:lnTo>
                    <a:pt x="7440422" y="0"/>
                  </a:lnTo>
                  <a:close/>
                </a:path>
              </a:pathLst>
            </a:custGeom>
            <a:solidFill>
              <a:srgbClr val="F5E3E2"/>
            </a:solidFill>
          </p:spPr>
          <p:txBody>
            <a:bodyPr wrap="square" lIns="0" tIns="0" rIns="0" bIns="0" rtlCol="0"/>
            <a:lstStyle/>
            <a:p>
              <a:endParaRPr/>
            </a:p>
          </p:txBody>
        </p:sp>
        <p:sp>
          <p:nvSpPr>
            <p:cNvPr id="11" name="object 11"/>
            <p:cNvSpPr/>
            <p:nvPr/>
          </p:nvSpPr>
          <p:spPr>
            <a:xfrm>
              <a:off x="153161" y="3026028"/>
              <a:ext cx="8839200" cy="3680460"/>
            </a:xfrm>
            <a:custGeom>
              <a:avLst/>
              <a:gdLst/>
              <a:ahLst/>
              <a:cxnLst/>
              <a:rect l="l" t="t" r="r" b="b"/>
              <a:pathLst>
                <a:path w="8839200" h="3680459">
                  <a:moveTo>
                    <a:pt x="0" y="822833"/>
                  </a:moveTo>
                  <a:lnTo>
                    <a:pt x="1894" y="775965"/>
                  </a:lnTo>
                  <a:lnTo>
                    <a:pt x="7480" y="730141"/>
                  </a:lnTo>
                  <a:lnTo>
                    <a:pt x="16609" y="685506"/>
                  </a:lnTo>
                  <a:lnTo>
                    <a:pt x="29136" y="642208"/>
                  </a:lnTo>
                  <a:lnTo>
                    <a:pt x="44912" y="600394"/>
                  </a:lnTo>
                  <a:lnTo>
                    <a:pt x="63792" y="560211"/>
                  </a:lnTo>
                  <a:lnTo>
                    <a:pt x="85626" y="521807"/>
                  </a:lnTo>
                  <a:lnTo>
                    <a:pt x="110270" y="485327"/>
                  </a:lnTo>
                  <a:lnTo>
                    <a:pt x="137574" y="450921"/>
                  </a:lnTo>
                  <a:lnTo>
                    <a:pt x="167393" y="418734"/>
                  </a:lnTo>
                  <a:lnTo>
                    <a:pt x="199580" y="388915"/>
                  </a:lnTo>
                  <a:lnTo>
                    <a:pt x="233986" y="361609"/>
                  </a:lnTo>
                  <a:lnTo>
                    <a:pt x="270466" y="336965"/>
                  </a:lnTo>
                  <a:lnTo>
                    <a:pt x="308871" y="315129"/>
                  </a:lnTo>
                  <a:lnTo>
                    <a:pt x="349056" y="296249"/>
                  </a:lnTo>
                  <a:lnTo>
                    <a:pt x="390872" y="280471"/>
                  </a:lnTo>
                  <a:lnTo>
                    <a:pt x="434173" y="267944"/>
                  </a:lnTo>
                  <a:lnTo>
                    <a:pt x="478811" y="258813"/>
                  </a:lnTo>
                  <a:lnTo>
                    <a:pt x="524640" y="253227"/>
                  </a:lnTo>
                  <a:lnTo>
                    <a:pt x="571512" y="251333"/>
                  </a:lnTo>
                  <a:lnTo>
                    <a:pt x="5156200" y="251333"/>
                  </a:lnTo>
                  <a:lnTo>
                    <a:pt x="7440422" y="0"/>
                  </a:lnTo>
                  <a:lnTo>
                    <a:pt x="7366000" y="251333"/>
                  </a:lnTo>
                  <a:lnTo>
                    <a:pt x="8267700" y="251333"/>
                  </a:lnTo>
                  <a:lnTo>
                    <a:pt x="8314567" y="253227"/>
                  </a:lnTo>
                  <a:lnTo>
                    <a:pt x="8360391" y="258813"/>
                  </a:lnTo>
                  <a:lnTo>
                    <a:pt x="8405026" y="267944"/>
                  </a:lnTo>
                  <a:lnTo>
                    <a:pt x="8448324" y="280471"/>
                  </a:lnTo>
                  <a:lnTo>
                    <a:pt x="8490138" y="296249"/>
                  </a:lnTo>
                  <a:lnTo>
                    <a:pt x="8530321" y="315129"/>
                  </a:lnTo>
                  <a:lnTo>
                    <a:pt x="8568725" y="336965"/>
                  </a:lnTo>
                  <a:lnTo>
                    <a:pt x="8605205" y="361609"/>
                  </a:lnTo>
                  <a:lnTo>
                    <a:pt x="8639611" y="388915"/>
                  </a:lnTo>
                  <a:lnTo>
                    <a:pt x="8671798" y="418734"/>
                  </a:lnTo>
                  <a:lnTo>
                    <a:pt x="8701617" y="450921"/>
                  </a:lnTo>
                  <a:lnTo>
                    <a:pt x="8728923" y="485327"/>
                  </a:lnTo>
                  <a:lnTo>
                    <a:pt x="8753567" y="521807"/>
                  </a:lnTo>
                  <a:lnTo>
                    <a:pt x="8775403" y="560211"/>
                  </a:lnTo>
                  <a:lnTo>
                    <a:pt x="8794283" y="600394"/>
                  </a:lnTo>
                  <a:lnTo>
                    <a:pt x="8810061" y="642208"/>
                  </a:lnTo>
                  <a:lnTo>
                    <a:pt x="8822588" y="685506"/>
                  </a:lnTo>
                  <a:lnTo>
                    <a:pt x="8831719" y="730141"/>
                  </a:lnTo>
                  <a:lnTo>
                    <a:pt x="8837305" y="775965"/>
                  </a:lnTo>
                  <a:lnTo>
                    <a:pt x="8839200" y="822833"/>
                  </a:lnTo>
                  <a:lnTo>
                    <a:pt x="8839200" y="1680083"/>
                  </a:lnTo>
                  <a:lnTo>
                    <a:pt x="8839200" y="3108820"/>
                  </a:lnTo>
                  <a:lnTo>
                    <a:pt x="8837305" y="3155692"/>
                  </a:lnTo>
                  <a:lnTo>
                    <a:pt x="8831719" y="3201521"/>
                  </a:lnTo>
                  <a:lnTo>
                    <a:pt x="8822588" y="3246159"/>
                  </a:lnTo>
                  <a:lnTo>
                    <a:pt x="8810061" y="3289460"/>
                  </a:lnTo>
                  <a:lnTo>
                    <a:pt x="8794283" y="3331276"/>
                  </a:lnTo>
                  <a:lnTo>
                    <a:pt x="8775403" y="3371461"/>
                  </a:lnTo>
                  <a:lnTo>
                    <a:pt x="8753567" y="3409866"/>
                  </a:lnTo>
                  <a:lnTo>
                    <a:pt x="8728923" y="3446346"/>
                  </a:lnTo>
                  <a:lnTo>
                    <a:pt x="8701617" y="3480752"/>
                  </a:lnTo>
                  <a:lnTo>
                    <a:pt x="8671798" y="3512939"/>
                  </a:lnTo>
                  <a:lnTo>
                    <a:pt x="8639611" y="3542758"/>
                  </a:lnTo>
                  <a:lnTo>
                    <a:pt x="8605205" y="3570062"/>
                  </a:lnTo>
                  <a:lnTo>
                    <a:pt x="8568725" y="3594706"/>
                  </a:lnTo>
                  <a:lnTo>
                    <a:pt x="8530321" y="3616540"/>
                  </a:lnTo>
                  <a:lnTo>
                    <a:pt x="8490138" y="3635420"/>
                  </a:lnTo>
                  <a:lnTo>
                    <a:pt x="8448324" y="3651196"/>
                  </a:lnTo>
                  <a:lnTo>
                    <a:pt x="8405026" y="3663723"/>
                  </a:lnTo>
                  <a:lnTo>
                    <a:pt x="8360391" y="3672852"/>
                  </a:lnTo>
                  <a:lnTo>
                    <a:pt x="8314567" y="3678438"/>
                  </a:lnTo>
                  <a:lnTo>
                    <a:pt x="8267700" y="3680333"/>
                  </a:lnTo>
                  <a:lnTo>
                    <a:pt x="7366000" y="3680333"/>
                  </a:lnTo>
                  <a:lnTo>
                    <a:pt x="5156200" y="3680333"/>
                  </a:lnTo>
                  <a:lnTo>
                    <a:pt x="571512" y="3680333"/>
                  </a:lnTo>
                  <a:lnTo>
                    <a:pt x="524640" y="3678438"/>
                  </a:lnTo>
                  <a:lnTo>
                    <a:pt x="478811" y="3672852"/>
                  </a:lnTo>
                  <a:lnTo>
                    <a:pt x="434173" y="3663723"/>
                  </a:lnTo>
                  <a:lnTo>
                    <a:pt x="390872" y="3651196"/>
                  </a:lnTo>
                  <a:lnTo>
                    <a:pt x="349056" y="3635420"/>
                  </a:lnTo>
                  <a:lnTo>
                    <a:pt x="308871" y="3616540"/>
                  </a:lnTo>
                  <a:lnTo>
                    <a:pt x="270466" y="3594706"/>
                  </a:lnTo>
                  <a:lnTo>
                    <a:pt x="233986" y="3570062"/>
                  </a:lnTo>
                  <a:lnTo>
                    <a:pt x="199580" y="3542758"/>
                  </a:lnTo>
                  <a:lnTo>
                    <a:pt x="167393" y="3512939"/>
                  </a:lnTo>
                  <a:lnTo>
                    <a:pt x="137574" y="3480752"/>
                  </a:lnTo>
                  <a:lnTo>
                    <a:pt x="110270" y="3446346"/>
                  </a:lnTo>
                  <a:lnTo>
                    <a:pt x="85626" y="3409866"/>
                  </a:lnTo>
                  <a:lnTo>
                    <a:pt x="63792" y="3371461"/>
                  </a:lnTo>
                  <a:lnTo>
                    <a:pt x="44912" y="3331276"/>
                  </a:lnTo>
                  <a:lnTo>
                    <a:pt x="29136" y="3289460"/>
                  </a:lnTo>
                  <a:lnTo>
                    <a:pt x="16609" y="3246159"/>
                  </a:lnTo>
                  <a:lnTo>
                    <a:pt x="7480" y="3201521"/>
                  </a:lnTo>
                  <a:lnTo>
                    <a:pt x="1894" y="3155692"/>
                  </a:lnTo>
                  <a:lnTo>
                    <a:pt x="0" y="3108820"/>
                  </a:lnTo>
                  <a:lnTo>
                    <a:pt x="0" y="1680083"/>
                  </a:lnTo>
                  <a:lnTo>
                    <a:pt x="0" y="822833"/>
                  </a:lnTo>
                  <a:close/>
                </a:path>
              </a:pathLst>
            </a:custGeom>
            <a:ln w="25908">
              <a:solidFill>
                <a:srgbClr val="FF0000"/>
              </a:solidFill>
            </a:ln>
          </p:spPr>
          <p:txBody>
            <a:bodyPr wrap="square" lIns="0" tIns="0" rIns="0" bIns="0" rtlCol="0"/>
            <a:lstStyle/>
            <a:p>
              <a:endParaRPr/>
            </a:p>
          </p:txBody>
        </p:sp>
      </p:grpSp>
      <p:sp>
        <p:nvSpPr>
          <p:cNvPr id="12" name="object 12"/>
          <p:cNvSpPr txBox="1"/>
          <p:nvPr/>
        </p:nvSpPr>
        <p:spPr>
          <a:xfrm>
            <a:off x="383540" y="3438525"/>
            <a:ext cx="8515985" cy="3059812"/>
          </a:xfrm>
          <a:prstGeom prst="rect">
            <a:avLst/>
          </a:prstGeom>
        </p:spPr>
        <p:txBody>
          <a:bodyPr vert="horz" wrap="square" lIns="0" tIns="12700" rIns="0" bIns="0" rtlCol="0">
            <a:spAutoFit/>
          </a:bodyPr>
          <a:lstStyle/>
          <a:p>
            <a:pPr marL="271780" indent="-259079">
              <a:lnSpc>
                <a:spcPct val="100000"/>
              </a:lnSpc>
              <a:spcBef>
                <a:spcPts val="100"/>
              </a:spcBef>
              <a:buAutoNum type="arabicPeriod"/>
              <a:tabLst>
                <a:tab pos="271780" algn="l"/>
              </a:tabLst>
            </a:pPr>
            <a:r>
              <a:rPr sz="1800" spc="-5" dirty="0">
                <a:latin typeface="華康棒棒體W5" panose="040F0509000000000000" pitchFamily="81" charset="-120"/>
                <a:ea typeface="華康棒棒體W5" panose="040F0509000000000000" pitchFamily="81" charset="-120"/>
                <a:cs typeface="MingLiU_HKSCS"/>
              </a:rPr>
              <a:t>請先確認是「</a:t>
            </a:r>
            <a:r>
              <a:rPr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Adobe Fan Heiti Std B"/>
              </a:rPr>
              <a:t>變更</a:t>
            </a:r>
            <a:r>
              <a:rPr sz="1800" spc="-5" dirty="0">
                <a:latin typeface="華康棒棒體W5" panose="040F0509000000000000" pitchFamily="81" charset="-120"/>
                <a:ea typeface="華康棒棒體W5" panose="040F0509000000000000" pitchFamily="81" charset="-120"/>
                <a:cs typeface="MingLiU_HKSCS"/>
              </a:rPr>
              <a:t>」還是「</a:t>
            </a:r>
            <a:r>
              <a:rPr sz="1800" b="1" u="sng"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Adobe Fan Heiti Std B"/>
              </a:rPr>
              <a:t>新增</a:t>
            </a:r>
            <a:r>
              <a:rPr sz="1800" spc="-15" dirty="0">
                <a:latin typeface="華康棒棒體W5" panose="040F0509000000000000" pitchFamily="81" charset="-120"/>
                <a:ea typeface="華康棒棒體W5" panose="040F0509000000000000" pitchFamily="81" charset="-120"/>
                <a:cs typeface="MingLiU_HKSCS"/>
              </a:rPr>
              <a:t>」實習機構</a:t>
            </a:r>
            <a:endParaRPr sz="1800" dirty="0">
              <a:latin typeface="華康棒棒體W5" panose="040F0509000000000000" pitchFamily="81" charset="-120"/>
              <a:ea typeface="華康棒棒體W5" panose="040F0509000000000000" pitchFamily="81" charset="-120"/>
              <a:cs typeface="MingLiU_HKSCS"/>
            </a:endParaRPr>
          </a:p>
          <a:p>
            <a:pPr marL="271780" indent="-259079">
              <a:lnSpc>
                <a:spcPct val="100000"/>
              </a:lnSpc>
              <a:buAutoNum type="arabicPeriod"/>
              <a:tabLst>
                <a:tab pos="271780" algn="l"/>
              </a:tabLst>
            </a:pPr>
            <a:r>
              <a:rPr sz="1800" spc="-5" dirty="0">
                <a:latin typeface="華康棒棒體W5" panose="040F0509000000000000" pitchFamily="81" charset="-120"/>
                <a:ea typeface="華康棒棒體W5" panose="040F0509000000000000" pitchFamily="81" charset="-120"/>
                <a:cs typeface="MingLiU_HKSCS"/>
              </a:rPr>
              <a:t>請於</a:t>
            </a:r>
            <a:r>
              <a:rPr sz="1800" b="1" spc="-10" dirty="0">
                <a:solidFill>
                  <a:srgbClr val="0000FF"/>
                </a:solidFill>
                <a:latin typeface="華康棒棒體W5" panose="040F0509000000000000" pitchFamily="81" charset="-120"/>
                <a:ea typeface="華康棒棒體W5" panose="040F0509000000000000" pitchFamily="81" charset="-120"/>
                <a:cs typeface="Adobe Fan Heiti Std B"/>
              </a:rPr>
              <a:t>整個計畫的第</a:t>
            </a:r>
            <a:r>
              <a:rPr sz="1800" b="1" spc="-120" dirty="0">
                <a:solidFill>
                  <a:srgbClr val="0000FF"/>
                </a:solidFill>
                <a:latin typeface="華康棒棒體W5" panose="040F0509000000000000" pitchFamily="81" charset="-120"/>
                <a:ea typeface="華康棒棒體W5" panose="040F0509000000000000" pitchFamily="81" charset="-120"/>
                <a:cs typeface="Adobe Fan Heiti Std B"/>
              </a:rPr>
              <a:t>1</a:t>
            </a:r>
            <a:r>
              <a:rPr sz="1800" b="1" spc="-10" dirty="0">
                <a:solidFill>
                  <a:srgbClr val="0000FF"/>
                </a:solidFill>
                <a:latin typeface="華康棒棒體W5" panose="040F0509000000000000" pitchFamily="81" charset="-120"/>
                <a:ea typeface="華康棒棒體W5" panose="040F0509000000000000" pitchFamily="81" charset="-120"/>
                <a:cs typeface="Adobe Fan Heiti Std B"/>
              </a:rPr>
              <a:t>位選送生出國前</a:t>
            </a:r>
            <a:r>
              <a:rPr sz="1800" b="1" spc="70" dirty="0">
                <a:solidFill>
                  <a:srgbClr val="0000FF"/>
                </a:solidFill>
                <a:latin typeface="華康棒棒體W5" panose="040F0509000000000000" pitchFamily="81" charset="-120"/>
                <a:ea typeface="華康棒棒體W5" panose="040F0509000000000000" pitchFamily="81" charset="-120"/>
                <a:cs typeface="Adobe Fan Heiti Std B"/>
              </a:rPr>
              <a:t>1.5</a:t>
            </a:r>
            <a:r>
              <a:rPr sz="1800" b="1" spc="-10" dirty="0">
                <a:solidFill>
                  <a:srgbClr val="0000FF"/>
                </a:solidFill>
                <a:latin typeface="華康棒棒體W5" panose="040F0509000000000000" pitchFamily="81" charset="-120"/>
                <a:ea typeface="華康棒棒體W5" panose="040F0509000000000000" pitchFamily="81" charset="-120"/>
                <a:cs typeface="Adobe Fan Heiti Std B"/>
              </a:rPr>
              <a:t>個月</a:t>
            </a:r>
            <a:r>
              <a:rPr sz="1800" spc="-15" dirty="0">
                <a:latin typeface="華康棒棒體W5" panose="040F0509000000000000" pitchFamily="81" charset="-120"/>
                <a:ea typeface="華康棒棒體W5" panose="040F0509000000000000" pitchFamily="81" charset="-120"/>
                <a:cs typeface="MingLiU_HKSCS"/>
              </a:rPr>
              <a:t>告知</a:t>
            </a:r>
            <a:r>
              <a:rPr lang="zh-TW" altLang="en-US" sz="1800" spc="-15" dirty="0">
                <a:latin typeface="華康棒棒體W5" panose="040F0509000000000000" pitchFamily="81" charset="-120"/>
                <a:ea typeface="華康棒棒體W5" panose="040F0509000000000000" pitchFamily="81" charset="-120"/>
                <a:cs typeface="MingLiU_HKSCS"/>
              </a:rPr>
              <a:t>國際處僑陸組</a:t>
            </a:r>
            <a:r>
              <a:rPr sz="1800" spc="-15" dirty="0">
                <a:latin typeface="華康棒棒體W5" panose="040F0509000000000000" pitchFamily="81" charset="-120"/>
                <a:ea typeface="華康棒棒體W5" panose="040F0509000000000000" pitchFamily="81" charset="-120"/>
                <a:cs typeface="MingLiU_HKSCS"/>
              </a:rPr>
              <a:t>，並於選送生出國前</a:t>
            </a:r>
            <a:endParaRPr sz="1800" dirty="0">
              <a:latin typeface="華康棒棒體W5" panose="040F0509000000000000" pitchFamily="81" charset="-120"/>
              <a:ea typeface="華康棒棒體W5" panose="040F0509000000000000" pitchFamily="81" charset="-120"/>
              <a:cs typeface="MingLiU_HKSCS"/>
            </a:endParaRPr>
          </a:p>
          <a:p>
            <a:pPr marL="271780">
              <a:lnSpc>
                <a:spcPct val="100000"/>
              </a:lnSpc>
            </a:pPr>
            <a:r>
              <a:rPr sz="1800" dirty="0">
                <a:latin typeface="華康棒棒體W5" panose="040F0509000000000000" pitchFamily="81" charset="-120"/>
                <a:ea typeface="華康棒棒體W5" panose="040F0509000000000000" pitchFamily="81" charset="-120"/>
                <a:cs typeface="MingLiU_HKSCS"/>
              </a:rPr>
              <a:t>1</a:t>
            </a:r>
            <a:r>
              <a:rPr sz="1800" spc="-5" dirty="0">
                <a:latin typeface="華康棒棒體W5" panose="040F0509000000000000" pitchFamily="81" charset="-120"/>
                <a:ea typeface="華康棒棒體W5" panose="040F0509000000000000" pitchFamily="81" charset="-120"/>
                <a:cs typeface="MingLiU_HKSCS"/>
              </a:rPr>
              <a:t>個月內完成校內簽核，以利本</a:t>
            </a:r>
            <a:r>
              <a:rPr lang="zh-TW" altLang="en-US" sz="1800" spc="-5" dirty="0">
                <a:latin typeface="華康棒棒體W5" panose="040F0509000000000000" pitchFamily="81" charset="-120"/>
                <a:ea typeface="華康棒棒體W5" panose="040F0509000000000000" pitchFamily="81" charset="-120"/>
                <a:cs typeface="MingLiU_HKSCS"/>
              </a:rPr>
              <a:t>組</a:t>
            </a:r>
            <a:r>
              <a:rPr sz="1800" spc="-5" dirty="0" err="1">
                <a:latin typeface="華康棒棒體W5" panose="040F0509000000000000" pitchFamily="81" charset="-120"/>
                <a:ea typeface="華康棒棒體W5" panose="040F0509000000000000" pitchFamily="81" charset="-120"/>
                <a:cs typeface="MingLiU_HKSCS"/>
              </a:rPr>
              <a:t>能在選送生出國前完成函報作業</a:t>
            </a:r>
            <a:r>
              <a:rPr sz="1800" spc="-5" dirty="0">
                <a:latin typeface="華康棒棒體W5" panose="040F0509000000000000" pitchFamily="81" charset="-120"/>
                <a:ea typeface="華康棒棒體W5" panose="040F0509000000000000" pitchFamily="81" charset="-120"/>
                <a:cs typeface="MingLiU_HKSCS"/>
              </a:rPr>
              <a:t>。</a:t>
            </a:r>
            <a:endParaRPr sz="1800" dirty="0">
              <a:latin typeface="華康棒棒體W5" panose="040F0509000000000000" pitchFamily="81" charset="-120"/>
              <a:ea typeface="華康棒棒體W5" panose="040F0509000000000000" pitchFamily="81" charset="-120"/>
              <a:cs typeface="MingLiU_HKSCS"/>
            </a:endParaRPr>
          </a:p>
          <a:p>
            <a:pPr marL="271780" indent="-259079">
              <a:lnSpc>
                <a:spcPct val="100000"/>
              </a:lnSpc>
              <a:buAutoNum type="arabicPeriod" startAt="3"/>
              <a:tabLst>
                <a:tab pos="271780" algn="l"/>
              </a:tabLst>
            </a:pPr>
            <a:r>
              <a:rPr sz="1800" spc="-5" dirty="0">
                <a:latin typeface="華康棒棒體W5" panose="040F0509000000000000" pitchFamily="81" charset="-120"/>
                <a:ea typeface="華康棒棒體W5" panose="040F0509000000000000" pitchFamily="81" charset="-120"/>
                <a:cs typeface="MingLiU_HKSCS"/>
              </a:rPr>
              <a:t>校內簽呈：請詳述為變更或是新增。</a:t>
            </a:r>
            <a:endParaRPr sz="1800" dirty="0">
              <a:latin typeface="華康棒棒體W5" panose="040F0509000000000000" pitchFamily="81" charset="-120"/>
              <a:ea typeface="華康棒棒體W5" panose="040F0509000000000000" pitchFamily="81" charset="-120"/>
              <a:cs typeface="MingLiU_HKSCS"/>
            </a:endParaRPr>
          </a:p>
          <a:p>
            <a:pPr marL="619125" lvl="1" indent="-343535">
              <a:lnSpc>
                <a:spcPct val="100000"/>
              </a:lnSpc>
              <a:buAutoNum type="arabicParenR"/>
              <a:tabLst>
                <a:tab pos="619760" algn="l"/>
              </a:tabLst>
            </a:pPr>
            <a:r>
              <a:rPr sz="1800" spc="-10" dirty="0" err="1">
                <a:latin typeface="華康棒棒體W5" panose="040F0509000000000000" pitchFamily="81" charset="-120"/>
                <a:ea typeface="華康棒棒體W5" panose="040F0509000000000000" pitchFamily="81" charset="-120"/>
                <a:cs typeface="MingLiU_HKSCS"/>
              </a:rPr>
              <a:t>流程設定：計畫主持人→系主任→院長→會辦</a:t>
            </a:r>
            <a:r>
              <a:rPr sz="1800" spc="-10" dirty="0">
                <a:latin typeface="華康棒棒體W5" panose="040F0509000000000000" pitchFamily="81" charset="-120"/>
                <a:ea typeface="華康棒棒體W5" panose="040F0509000000000000" pitchFamily="81" charset="-120"/>
                <a:cs typeface="MingLiU_HKSCS"/>
              </a:rPr>
              <a:t>：</a:t>
            </a:r>
            <a:r>
              <a:rPr lang="zh-TW" altLang="en-US" spc="-10" dirty="0">
                <a:latin typeface="華康棒棒體W5" panose="040F0509000000000000" pitchFamily="81" charset="-120"/>
                <a:ea typeface="華康棒棒體W5" panose="040F0509000000000000" pitchFamily="81" charset="-120"/>
                <a:cs typeface="MingLiU_HKSCS"/>
              </a:rPr>
              <a:t>國際處僑陸組</a:t>
            </a:r>
            <a:r>
              <a:rPr sz="1800" spc="-10" dirty="0">
                <a:latin typeface="華康棒棒體W5" panose="040F0509000000000000" pitchFamily="81" charset="-120"/>
                <a:ea typeface="華康棒棒體W5" panose="040F0509000000000000" pitchFamily="81" charset="-120"/>
                <a:cs typeface="MingLiU_HKSCS"/>
              </a:rPr>
              <a:t>→</a:t>
            </a:r>
            <a:r>
              <a:rPr sz="1800" spc="-10" dirty="0" err="1">
                <a:latin typeface="華康棒棒體W5" panose="040F0509000000000000" pitchFamily="81" charset="-120"/>
                <a:ea typeface="華康棒棒體W5" panose="040F0509000000000000" pitchFamily="81" charset="-120"/>
                <a:cs typeface="MingLiU_HKSCS"/>
              </a:rPr>
              <a:t>決行</a:t>
            </a:r>
            <a:r>
              <a:rPr sz="1800" spc="-10" dirty="0">
                <a:latin typeface="華康棒棒體W5" panose="040F0509000000000000" pitchFamily="81" charset="-120"/>
                <a:ea typeface="華康棒棒體W5" panose="040F0509000000000000" pitchFamily="81" charset="-120"/>
                <a:cs typeface="MingLiU_HKSCS"/>
              </a:rPr>
              <a:t>：</a:t>
            </a:r>
            <a:r>
              <a:rPr lang="zh-TW" altLang="en-US" spc="-10" dirty="0">
                <a:latin typeface="華康棒棒體W5" panose="040F0509000000000000" pitchFamily="81" charset="-120"/>
                <a:ea typeface="華康棒棒體W5" panose="040F0509000000000000" pitchFamily="81" charset="-120"/>
                <a:cs typeface="MingLiU_HKSCS"/>
              </a:rPr>
              <a:t>校</a:t>
            </a:r>
            <a:r>
              <a:rPr sz="1800" spc="-10" dirty="0">
                <a:latin typeface="華康棒棒體W5" panose="040F0509000000000000" pitchFamily="81" charset="-120"/>
                <a:ea typeface="華康棒棒體W5" panose="040F0509000000000000" pitchFamily="81" charset="-120"/>
                <a:cs typeface="MingLiU_HKSCS"/>
              </a:rPr>
              <a:t>長</a:t>
            </a:r>
            <a:endParaRPr sz="1800" dirty="0">
              <a:latin typeface="華康棒棒體W5" panose="040F0509000000000000" pitchFamily="81" charset="-120"/>
              <a:ea typeface="華康棒棒體W5" panose="040F0509000000000000" pitchFamily="81" charset="-120"/>
              <a:cs typeface="MingLiU_HKSCS"/>
            </a:endParaRPr>
          </a:p>
          <a:p>
            <a:pPr marL="619125" lvl="1" indent="-343535">
              <a:lnSpc>
                <a:spcPct val="100000"/>
              </a:lnSpc>
              <a:buAutoNum type="arabicParenR"/>
              <a:tabLst>
                <a:tab pos="619760" algn="l"/>
              </a:tabLst>
            </a:pPr>
            <a:r>
              <a:rPr sz="1800" spc="-10" dirty="0">
                <a:latin typeface="華康棒棒體W5" panose="040F0509000000000000" pitchFamily="81" charset="-120"/>
                <a:ea typeface="華康棒棒體W5" panose="040F0509000000000000" pitchFamily="81" charset="-120"/>
                <a:cs typeface="MingLiU_HKSCS"/>
              </a:rPr>
              <a:t>簽呈附件須包含三項：</a:t>
            </a:r>
            <a:endParaRPr sz="1800" dirty="0">
              <a:latin typeface="華康棒棒體W5" panose="040F0509000000000000" pitchFamily="81" charset="-120"/>
              <a:ea typeface="華康棒棒體W5" panose="040F0509000000000000" pitchFamily="81" charset="-120"/>
              <a:cs typeface="MingLiU_HKSCS"/>
            </a:endParaRPr>
          </a:p>
          <a:p>
            <a:pPr marL="733425">
              <a:lnSpc>
                <a:spcPct val="100000"/>
              </a:lnSpc>
            </a:pPr>
            <a:r>
              <a:rPr sz="1800" b="1" spc="-15" dirty="0">
                <a:solidFill>
                  <a:srgbClr val="C00000"/>
                </a:solidFill>
                <a:latin typeface="華康棒棒體W5" panose="040F0509000000000000" pitchFamily="81" charset="-120"/>
                <a:ea typeface="華康棒棒體W5" panose="040F0509000000000000" pitchFamily="81" charset="-120"/>
                <a:cs typeface="Wingdings"/>
              </a:rPr>
              <a:t></a:t>
            </a:r>
            <a:r>
              <a:rPr sz="1800" b="1" spc="-15" dirty="0">
                <a:solidFill>
                  <a:srgbClr val="C00000"/>
                </a:solidFill>
                <a:latin typeface="華康棒棒體W5" panose="040F0509000000000000" pitchFamily="81" charset="-120"/>
                <a:ea typeface="華康棒棒體W5" panose="040F0509000000000000" pitchFamily="81" charset="-120"/>
                <a:cs typeface="Adobe Fan Heiti Std B"/>
              </a:rPr>
              <a:t>新實習機構詳細介紹</a:t>
            </a:r>
            <a:endParaRPr sz="1800" dirty="0">
              <a:latin typeface="華康棒棒體W5" panose="040F0509000000000000" pitchFamily="81" charset="-120"/>
              <a:ea typeface="華康棒棒體W5" panose="040F0509000000000000" pitchFamily="81" charset="-120"/>
              <a:cs typeface="Adobe Fan Heiti Std B"/>
            </a:endParaRPr>
          </a:p>
          <a:p>
            <a:pPr marL="733425">
              <a:lnSpc>
                <a:spcPct val="100000"/>
              </a:lnSpc>
              <a:spcBef>
                <a:spcPts val="5"/>
              </a:spcBef>
            </a:pPr>
            <a:r>
              <a:rPr sz="1800" b="1" spc="-260" dirty="0">
                <a:solidFill>
                  <a:srgbClr val="C00000"/>
                </a:solidFill>
                <a:latin typeface="華康棒棒體W5" panose="040F0509000000000000" pitchFamily="81" charset="-120"/>
                <a:ea typeface="華康棒棒體W5" panose="040F0509000000000000" pitchFamily="81" charset="-120"/>
                <a:cs typeface="Wingdings"/>
              </a:rPr>
              <a:t></a:t>
            </a:r>
            <a:r>
              <a:rPr sz="1800" b="1" spc="75" dirty="0">
                <a:solidFill>
                  <a:srgbClr val="C00000"/>
                </a:solidFill>
                <a:latin typeface="華康棒棒體W5" panose="040F0509000000000000" pitchFamily="81" charset="-120"/>
                <a:ea typeface="華康棒棒體W5" panose="040F0509000000000000" pitchFamily="81" charset="-120"/>
                <a:cs typeface="Adobe Fan Heiti Std B"/>
              </a:rPr>
              <a:t>變更/</a:t>
            </a:r>
            <a:r>
              <a:rPr sz="1800" b="1" spc="-10" dirty="0">
                <a:solidFill>
                  <a:srgbClr val="C00000"/>
                </a:solidFill>
                <a:latin typeface="華康棒棒體W5" panose="040F0509000000000000" pitchFamily="81" charset="-120"/>
                <a:ea typeface="華康棒棒體W5" panose="040F0509000000000000" pitchFamily="81" charset="-120"/>
                <a:cs typeface="Adobe Fan Heiti Std B"/>
              </a:rPr>
              <a:t>新增機構前後對照表</a:t>
            </a:r>
            <a:endParaRPr sz="1800" dirty="0">
              <a:latin typeface="華康棒棒體W5" panose="040F0509000000000000" pitchFamily="81" charset="-120"/>
              <a:ea typeface="華康棒棒體W5" panose="040F0509000000000000" pitchFamily="81" charset="-120"/>
              <a:cs typeface="Adobe Fan Heiti Std B"/>
            </a:endParaRPr>
          </a:p>
          <a:p>
            <a:pPr marL="1167765" lvl="2" indent="-271780">
              <a:lnSpc>
                <a:spcPct val="100000"/>
              </a:lnSpc>
              <a:buAutoNum type="alphaLcPeriod"/>
              <a:tabLst>
                <a:tab pos="1168400" algn="l"/>
              </a:tabLst>
            </a:pPr>
            <a:r>
              <a:rPr sz="1800" dirty="0">
                <a:latin typeface="華康棒棒體W5" panose="040F0509000000000000" pitchFamily="81" charset="-120"/>
                <a:ea typeface="華康棒棒體W5" panose="040F0509000000000000" pitchFamily="81" charset="-120"/>
                <a:cs typeface="MingLiU_HKSCS"/>
              </a:rPr>
              <a:t>變更：「原實習機構A因故無法提供實習機會，而更改為實習機構B</a:t>
            </a:r>
            <a:r>
              <a:rPr sz="1800" spc="-25" dirty="0">
                <a:latin typeface="華康棒棒體W5" panose="040F0509000000000000" pitchFamily="81" charset="-120"/>
                <a:ea typeface="華康棒棒體W5" panose="040F0509000000000000" pitchFamily="81" charset="-120"/>
                <a:cs typeface="MingLiU_HKSCS"/>
              </a:rPr>
              <a:t>」。</a:t>
            </a:r>
            <a:endParaRPr sz="1800" dirty="0">
              <a:latin typeface="華康棒棒體W5" panose="040F0509000000000000" pitchFamily="81" charset="-120"/>
              <a:ea typeface="華康棒棒體W5" panose="040F0509000000000000" pitchFamily="81" charset="-120"/>
              <a:cs typeface="MingLiU_HKSCS"/>
            </a:endParaRPr>
          </a:p>
          <a:p>
            <a:pPr marL="1167765" lvl="2" indent="-271780">
              <a:lnSpc>
                <a:spcPct val="100000"/>
              </a:lnSpc>
              <a:buAutoNum type="alphaLcPeriod"/>
              <a:tabLst>
                <a:tab pos="1168400" algn="l"/>
              </a:tabLst>
            </a:pPr>
            <a:r>
              <a:rPr sz="1800" dirty="0">
                <a:latin typeface="華康棒棒體W5" panose="040F0509000000000000" pitchFamily="81" charset="-120"/>
                <a:ea typeface="華康棒棒體W5" panose="040F0509000000000000" pitchFamily="81" charset="-120"/>
                <a:cs typeface="MingLiU_HKSCS"/>
              </a:rPr>
              <a:t>新增：「原實習機構A還會選送學生出國實習，但新增新實習機構B</a:t>
            </a:r>
            <a:r>
              <a:rPr sz="1800" spc="-25" dirty="0">
                <a:latin typeface="華康棒棒體W5" panose="040F0509000000000000" pitchFamily="81" charset="-120"/>
                <a:ea typeface="華康棒棒體W5" panose="040F0509000000000000" pitchFamily="81" charset="-120"/>
                <a:cs typeface="MingLiU_HKSCS"/>
              </a:rPr>
              <a:t>」。</a:t>
            </a:r>
            <a:endParaRPr sz="1800" dirty="0">
              <a:latin typeface="華康棒棒體W5" panose="040F0509000000000000" pitchFamily="81" charset="-120"/>
              <a:ea typeface="華康棒棒體W5" panose="040F0509000000000000" pitchFamily="81" charset="-120"/>
              <a:cs typeface="MingLiU_HKSCS"/>
            </a:endParaRPr>
          </a:p>
          <a:p>
            <a:pPr marL="733425">
              <a:lnSpc>
                <a:spcPct val="100000"/>
              </a:lnSpc>
            </a:pPr>
            <a:r>
              <a:rPr sz="1800" b="1" spc="-260" dirty="0">
                <a:solidFill>
                  <a:srgbClr val="C00000"/>
                </a:solidFill>
                <a:latin typeface="華康棒棒體W5" panose="040F0509000000000000" pitchFamily="81" charset="-120"/>
                <a:ea typeface="華康棒棒體W5" panose="040F0509000000000000" pitchFamily="81" charset="-120"/>
                <a:cs typeface="Wingdings"/>
              </a:rPr>
              <a:t></a:t>
            </a:r>
            <a:r>
              <a:rPr sz="1800" b="1" dirty="0">
                <a:solidFill>
                  <a:srgbClr val="C00000"/>
                </a:solidFill>
                <a:latin typeface="華康棒棒體W5" panose="040F0509000000000000" pitchFamily="81" charset="-120"/>
                <a:ea typeface="華康棒棒體W5" panose="040F0509000000000000" pitchFamily="81" charset="-120"/>
                <a:cs typeface="Adobe Fan Heiti Std B"/>
              </a:rPr>
              <a:t>新實習機構合作同意書或合作契約書影本（需完成用印</a:t>
            </a:r>
            <a:r>
              <a:rPr sz="1800" b="1" spc="-50" dirty="0">
                <a:solidFill>
                  <a:srgbClr val="C00000"/>
                </a:solidFill>
                <a:latin typeface="華康棒棒體W5" panose="040F0509000000000000" pitchFamily="81" charset="-120"/>
                <a:ea typeface="華康棒棒體W5" panose="040F0509000000000000" pitchFamily="81" charset="-120"/>
                <a:cs typeface="Adobe Fan Heiti Std B"/>
              </a:rPr>
              <a:t>）</a:t>
            </a:r>
            <a:endParaRPr sz="1800" dirty="0">
              <a:latin typeface="華康棒棒體W5" panose="040F0509000000000000" pitchFamily="81" charset="-120"/>
              <a:ea typeface="華康棒棒體W5" panose="040F0509000000000000" pitchFamily="81" charset="-120"/>
              <a:cs typeface="Adobe Fan Heiti Std B"/>
            </a:endParaRPr>
          </a:p>
        </p:txBody>
      </p:sp>
      <p:grpSp>
        <p:nvGrpSpPr>
          <p:cNvPr id="13" name="object 13"/>
          <p:cNvGrpSpPr/>
          <p:nvPr/>
        </p:nvGrpSpPr>
        <p:grpSpPr>
          <a:xfrm>
            <a:off x="452627" y="228600"/>
            <a:ext cx="739140" cy="668020"/>
            <a:chOff x="452627" y="228600"/>
            <a:chExt cx="739140" cy="668020"/>
          </a:xfrm>
        </p:grpSpPr>
        <p:sp>
          <p:nvSpPr>
            <p:cNvPr id="14" name="object 14"/>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15" name="object 15"/>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5F497A"/>
            </a:solidFill>
          </p:spPr>
          <p:txBody>
            <a:bodyPr wrap="square" lIns="0" tIns="0" rIns="0" bIns="0" rtlCol="0"/>
            <a:lstStyle/>
            <a:p>
              <a:endParaRPr/>
            </a:p>
          </p:txBody>
        </p:sp>
        <p:sp>
          <p:nvSpPr>
            <p:cNvPr id="16" name="object 16"/>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7" name="object 17"/>
          <p:cNvSpPr txBox="1">
            <a:spLocks noGrp="1"/>
          </p:cNvSpPr>
          <p:nvPr>
            <p:ph type="title"/>
          </p:nvPr>
        </p:nvSpPr>
        <p:spPr>
          <a:xfrm>
            <a:off x="623417" y="208026"/>
            <a:ext cx="8215783" cy="689932"/>
          </a:xfrm>
          <a:prstGeom prst="rect">
            <a:avLst/>
          </a:prstGeom>
        </p:spPr>
        <p:txBody>
          <a:bodyPr vert="horz" wrap="square" lIns="0" tIns="12700" rIns="0" bIns="0" rtlCol="0">
            <a:spAutoFit/>
          </a:bodyPr>
          <a:lstStyle/>
          <a:p>
            <a:pPr marL="12700">
              <a:lnSpc>
                <a:spcPct val="100000"/>
              </a:lnSpc>
              <a:spcBef>
                <a:spcPts val="100"/>
              </a:spcBef>
              <a:tabLst>
                <a:tab pos="683895" algn="l"/>
              </a:tabLst>
            </a:pPr>
            <a:r>
              <a:rPr sz="4800" b="0" spc="-37" baseline="4340" dirty="0">
                <a:solidFill>
                  <a:srgbClr val="FFFFFF"/>
                </a:solidFill>
                <a:latin typeface="Impact"/>
                <a:cs typeface="Impact"/>
              </a:rPr>
              <a:t>04</a:t>
            </a:r>
            <a:r>
              <a:rPr sz="4800" b="0" baseline="4340" dirty="0">
                <a:solidFill>
                  <a:srgbClr val="FFFFFF"/>
                </a:solidFill>
                <a:latin typeface="Impact"/>
                <a:cs typeface="Impact"/>
              </a:rPr>
              <a:t>	</a:t>
            </a:r>
            <a:r>
              <a:rPr sz="4400" spc="-5" dirty="0">
                <a:latin typeface="華康棒棒體W5" panose="040F0509000000000000" pitchFamily="81" charset="-120"/>
                <a:ea typeface="華康棒棒體W5" panose="040F0509000000000000" pitchFamily="81" charset="-120"/>
              </a:rPr>
              <a:t>計畫變更-</a:t>
            </a:r>
            <a:r>
              <a:rPr sz="4400" spc="-10" dirty="0">
                <a:solidFill>
                  <a:srgbClr val="C00000"/>
                </a:solidFill>
                <a:latin typeface="華康棒棒體W5" panose="040F0509000000000000" pitchFamily="81" charset="-120"/>
                <a:ea typeface="華康棒棒體W5" panose="040F0509000000000000" pitchFamily="81" charset="-120"/>
              </a:rPr>
              <a:t>變更/新增實習機構</a:t>
            </a:r>
            <a:endParaRPr sz="4400" dirty="0">
              <a:latin typeface="華康棒棒體W5" panose="040F0509000000000000" pitchFamily="81" charset="-120"/>
              <a:ea typeface="華康棒棒體W5" panose="040F0509000000000000" pitchFamily="81" charset="-120"/>
              <a:cs typeface="Impact"/>
            </a:endParaRPr>
          </a:p>
        </p:txBody>
      </p:sp>
      <p:sp>
        <p:nvSpPr>
          <p:cNvPr id="18" name="object 18"/>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28</a:t>
            </a:fld>
            <a:endParaRPr spc="-25"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841589785"/>
              </p:ext>
            </p:extLst>
          </p:nvPr>
        </p:nvGraphicFramePr>
        <p:xfrm>
          <a:off x="298450" y="1060450"/>
          <a:ext cx="8382000" cy="4278630"/>
        </p:xfrm>
        <a:graphic>
          <a:graphicData uri="http://schemas.openxmlformats.org/drawingml/2006/table">
            <a:tbl>
              <a:tblPr firstRow="1" bandRow="1">
                <a:tableStyleId>{2D5ABB26-0587-4C30-8999-92F81FD0307C}</a:tableStyleId>
              </a:tblPr>
              <a:tblGrid>
                <a:gridCol w="1295400">
                  <a:extLst>
                    <a:ext uri="{9D8B030D-6E8A-4147-A177-3AD203B41FA5}">
                      <a16:colId xmlns:a16="http://schemas.microsoft.com/office/drawing/2014/main" val="20000"/>
                    </a:ext>
                  </a:extLst>
                </a:gridCol>
                <a:gridCol w="7086600">
                  <a:extLst>
                    <a:ext uri="{9D8B030D-6E8A-4147-A177-3AD203B41FA5}">
                      <a16:colId xmlns:a16="http://schemas.microsoft.com/office/drawing/2014/main" val="20001"/>
                    </a:ext>
                  </a:extLst>
                </a:gridCol>
              </a:tblGrid>
              <a:tr h="4191000">
                <a:tc>
                  <a:txBody>
                    <a:bodyPr/>
                    <a:lstStyle/>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pPr>
                      <a:endParaRPr sz="2400" dirty="0">
                        <a:latin typeface="華康棒棒體W5" panose="040F0509000000000000" pitchFamily="81" charset="-120"/>
                        <a:ea typeface="華康棒棒體W5" panose="040F0509000000000000" pitchFamily="81" charset="-120"/>
                        <a:cs typeface="Times New Roman"/>
                      </a:endParaRPr>
                    </a:p>
                    <a:p>
                      <a:pPr>
                        <a:lnSpc>
                          <a:spcPct val="100000"/>
                        </a:lnSpc>
                        <a:spcBef>
                          <a:spcPts val="30"/>
                        </a:spcBef>
                      </a:pPr>
                      <a:endParaRPr sz="2650" dirty="0">
                        <a:latin typeface="華康棒棒體W5" panose="040F0509000000000000" pitchFamily="81" charset="-120"/>
                        <a:ea typeface="華康棒棒體W5" panose="040F0509000000000000" pitchFamily="81" charset="-120"/>
                        <a:cs typeface="Times New Roman"/>
                      </a:endParaRPr>
                    </a:p>
                    <a:p>
                      <a:pPr marL="149225" marR="223520" indent="228600">
                        <a:lnSpc>
                          <a:spcPct val="100000"/>
                        </a:lnSpc>
                      </a:pPr>
                      <a:r>
                        <a:rPr sz="1800" b="1" spc="-25" dirty="0">
                          <a:latin typeface="華康棒棒體W5" panose="040F0509000000000000" pitchFamily="81" charset="-120"/>
                          <a:ea typeface="華康棒棒體W5" panose="040F0509000000000000" pitchFamily="81" charset="-120"/>
                          <a:cs typeface="Microsoft JhengHei"/>
                        </a:rPr>
                        <a:t>變更</a:t>
                      </a:r>
                      <a:r>
                        <a:rPr sz="1800" b="1" spc="-50" dirty="0">
                          <a:latin typeface="華康棒棒體W5" panose="040F0509000000000000" pitchFamily="81" charset="-120"/>
                          <a:ea typeface="華康棒棒體W5" panose="040F0509000000000000" pitchFamily="81" charset="-120"/>
                          <a:cs typeface="Microsoft JhengHei"/>
                        </a:rPr>
                        <a:t> </a:t>
                      </a:r>
                      <a:r>
                        <a:rPr sz="1800" b="1" spc="-15" dirty="0">
                          <a:latin typeface="華康棒棒體W5" panose="040F0509000000000000" pitchFamily="81" charset="-120"/>
                          <a:ea typeface="華康棒棒體W5" panose="040F0509000000000000" pitchFamily="81" charset="-120"/>
                          <a:cs typeface="Microsoft JhengHei"/>
                        </a:rPr>
                        <a:t>選送人數</a:t>
                      </a:r>
                      <a:endParaRPr sz="1800" dirty="0">
                        <a:latin typeface="華康棒棒體W5" panose="040F0509000000000000" pitchFamily="81" charset="-120"/>
                        <a:ea typeface="華康棒棒體W5" panose="040F0509000000000000" pitchFamily="81" charset="-120"/>
                        <a:cs typeface="Microsoft JhengHei"/>
                      </a:endParaRPr>
                    </a:p>
                  </a:txBody>
                  <a:tcPr marL="0" marR="0" marT="0" marB="0">
                    <a:lnL w="12700">
                      <a:solidFill>
                        <a:srgbClr val="BDBDBD"/>
                      </a:solidFill>
                      <a:prstDash val="solid"/>
                    </a:lnL>
                    <a:lnR w="12700">
                      <a:solidFill>
                        <a:srgbClr val="BDBDBD"/>
                      </a:solidFill>
                      <a:prstDash val="solid"/>
                    </a:lnR>
                    <a:lnT w="12700">
                      <a:solidFill>
                        <a:srgbClr val="FFFFFF"/>
                      </a:solidFill>
                      <a:prstDash val="solid"/>
                    </a:lnT>
                    <a:lnB w="12700">
                      <a:solidFill>
                        <a:srgbClr val="BDBDBD"/>
                      </a:solidFill>
                      <a:prstDash val="solid"/>
                    </a:lnB>
                    <a:solidFill>
                      <a:srgbClr val="EEEEEE"/>
                    </a:solidFill>
                  </a:tcPr>
                </a:tc>
                <a:tc>
                  <a:txBody>
                    <a:bodyPr/>
                    <a:lstStyle/>
                    <a:p>
                      <a:pPr marL="384175" marR="78740" indent="-287020" algn="just">
                        <a:lnSpc>
                          <a:spcPct val="100000"/>
                        </a:lnSpc>
                        <a:spcBef>
                          <a:spcPts val="690"/>
                        </a:spcBef>
                        <a:buFont typeface="Wingdings"/>
                        <a:buChar char=""/>
                        <a:tabLst>
                          <a:tab pos="384810" algn="l"/>
                        </a:tabLst>
                      </a:pPr>
                      <a:r>
                        <a:rPr sz="1800" spc="40" dirty="0" err="1">
                          <a:latin typeface="華康棒棒體W5" panose="040F0509000000000000" pitchFamily="81" charset="-120"/>
                          <a:ea typeface="華康棒棒體W5" panose="040F0509000000000000" pitchFamily="81" charset="-120"/>
                          <a:cs typeface="Microsoft JhengHei"/>
                        </a:rPr>
                        <a:t>學海築夢國外實習計畫所提之預定實習人數，</a:t>
                      </a:r>
                      <a:r>
                        <a:rPr sz="1800" spc="30" dirty="0" err="1">
                          <a:solidFill>
                            <a:srgbClr val="FF0000"/>
                          </a:solidFill>
                          <a:latin typeface="華康棒棒體W5" panose="040F0509000000000000" pitchFamily="81" charset="-120"/>
                          <a:ea typeface="華康棒棒體W5" panose="040F0509000000000000" pitchFamily="81" charset="-120"/>
                          <a:cs typeface="Microsoft JhengHei"/>
                        </a:rPr>
                        <a:t>計畫主持人得於出國實習前，提出具體</a:t>
                      </a:r>
                      <a:r>
                        <a:rPr lang="zh-TW" altLang="en-US" sz="1800" spc="30" dirty="0">
                          <a:solidFill>
                            <a:srgbClr val="FF0000"/>
                          </a:solidFill>
                          <a:latin typeface="華康棒棒體W5" panose="040F0509000000000000" pitchFamily="81" charset="-120"/>
                          <a:ea typeface="華康棒棒體W5" panose="040F0509000000000000" pitchFamily="81" charset="-120"/>
                          <a:cs typeface="Microsoft JhengHei"/>
                        </a:rPr>
                        <a:t>說</a:t>
                      </a:r>
                      <a:r>
                        <a:rPr sz="1800" spc="30" dirty="0" err="1">
                          <a:solidFill>
                            <a:srgbClr val="FF0000"/>
                          </a:solidFill>
                          <a:latin typeface="華康棒棒體W5" panose="040F0509000000000000" pitchFamily="81" charset="-120"/>
                          <a:ea typeface="華康棒棒體W5" panose="040F0509000000000000" pitchFamily="81" charset="-120"/>
                          <a:cs typeface="Microsoft JhengHei"/>
                        </a:rPr>
                        <a:t>明逕向薦送學校申請變</a:t>
                      </a:r>
                      <a:r>
                        <a:rPr lang="zh-TW" altLang="en-US" sz="1800" spc="30" dirty="0">
                          <a:solidFill>
                            <a:srgbClr val="FF0000"/>
                          </a:solidFill>
                          <a:latin typeface="華康棒棒體W5" panose="040F0509000000000000" pitchFamily="81" charset="-120"/>
                          <a:ea typeface="華康棒棒體W5" panose="040F0509000000000000" pitchFamily="81" charset="-120"/>
                          <a:cs typeface="Microsoft JhengHei"/>
                        </a:rPr>
                        <a:t>更</a:t>
                      </a:r>
                      <a:r>
                        <a:rPr sz="1800" spc="60" dirty="0">
                          <a:latin typeface="華康棒棒體W5" panose="040F0509000000000000" pitchFamily="81" charset="-120"/>
                          <a:ea typeface="華康棒棒體W5" panose="040F0509000000000000" pitchFamily="81" charset="-120"/>
                          <a:cs typeface="Microsoft JhengHei"/>
                        </a:rPr>
                        <a:t>；</a:t>
                      </a:r>
                      <a:r>
                        <a:rPr sz="1800" u="sng" spc="30" dirty="0">
                          <a:uFill>
                            <a:solidFill>
                              <a:srgbClr val="000000"/>
                            </a:solidFill>
                          </a:uFill>
                          <a:latin typeface="華康棒棒體W5" panose="040F0509000000000000" pitchFamily="81" charset="-120"/>
                          <a:ea typeface="華康棒棒體W5" panose="040F0509000000000000" pitchFamily="81" charset="-120"/>
                          <a:cs typeface="Microsoft JhengHei"/>
                        </a:rPr>
                        <a:t>子計畫案未執</a:t>
                      </a:r>
                      <a:r>
                        <a:rPr sz="1800" u="sng" spc="500" dirty="0">
                          <a:uFill>
                            <a:solidFill>
                              <a:srgbClr val="000000"/>
                            </a:solidFill>
                          </a:uFill>
                          <a:latin typeface="華康棒棒體W5" panose="040F0509000000000000" pitchFamily="81" charset="-120"/>
                          <a:ea typeface="華康棒棒體W5" panose="040F0509000000000000" pitchFamily="81" charset="-120"/>
                          <a:cs typeface="Microsoft JhengHei"/>
                        </a:rPr>
                        <a:t> </a:t>
                      </a:r>
                      <a:r>
                        <a:rPr sz="1800" u="sng" spc="30" dirty="0" err="1">
                          <a:uFill>
                            <a:solidFill>
                              <a:srgbClr val="000000"/>
                            </a:solidFill>
                          </a:uFill>
                          <a:latin typeface="華康棒棒體W5" panose="040F0509000000000000" pitchFamily="81" charset="-120"/>
                          <a:ea typeface="華康棒棒體W5" panose="040F0509000000000000" pitchFamily="81" charset="-120"/>
                          <a:cs typeface="Microsoft JhengHei"/>
                        </a:rPr>
                        <a:t>行部分，薦送學校應繳回未執行部分之補助款</a:t>
                      </a:r>
                      <a:r>
                        <a:rPr sz="1800" spc="45" dirty="0" err="1">
                          <a:latin typeface="華康棒棒體W5" panose="040F0509000000000000" pitchFamily="81" charset="-120"/>
                          <a:ea typeface="華康棒棒體W5" panose="040F0509000000000000" pitchFamily="81" charset="-120"/>
                          <a:cs typeface="Microsoft JhengHei"/>
                        </a:rPr>
                        <a:t>，並將列入次</a:t>
                      </a:r>
                      <a:r>
                        <a:rPr lang="zh-TW" altLang="en-US" sz="1800" spc="45" dirty="0">
                          <a:latin typeface="華康棒棒體W5" panose="040F0509000000000000" pitchFamily="81" charset="-120"/>
                          <a:ea typeface="華康棒棒體W5" panose="040F0509000000000000" pitchFamily="81" charset="-120"/>
                          <a:cs typeface="Microsoft JhengHei"/>
                        </a:rPr>
                        <a:t>年</a:t>
                      </a:r>
                      <a:r>
                        <a:rPr sz="1800" spc="45" dirty="0" err="1">
                          <a:latin typeface="華康棒棒體W5" panose="040F0509000000000000" pitchFamily="81" charset="-120"/>
                          <a:ea typeface="華康棒棒體W5" panose="040F0509000000000000" pitchFamily="81" charset="-120"/>
                          <a:cs typeface="Microsoft JhengHei"/>
                        </a:rPr>
                        <a:t>度</a:t>
                      </a:r>
                      <a:r>
                        <a:rPr sz="1800" spc="15" dirty="0" err="1">
                          <a:latin typeface="華康棒棒體W5" panose="040F0509000000000000" pitchFamily="81" charset="-120"/>
                          <a:ea typeface="華康棒棒體W5" panose="040F0509000000000000" pitchFamily="81" charset="-120"/>
                          <a:cs typeface="Microsoft JhengHei"/>
                        </a:rPr>
                        <a:t>本要點行政績效評核，減列補助款；未執行之子計畫案補助款欲</a:t>
                      </a:r>
                      <a:r>
                        <a:rPr sz="1800" spc="20" dirty="0" err="1">
                          <a:latin typeface="華康棒棒體W5" panose="040F0509000000000000" pitchFamily="81" charset="-120"/>
                          <a:ea typeface="華康棒棒體W5" panose="040F0509000000000000" pitchFamily="81" charset="-120"/>
                          <a:cs typeface="Microsoft JhengHei"/>
                        </a:rPr>
                        <a:t>流用至其他子計畫案時，應由薦送學校校內核定原計畫經費之承</a:t>
                      </a:r>
                      <a:r>
                        <a:rPr sz="1800" spc="25" dirty="0" err="1">
                          <a:latin typeface="華康棒棒體W5" panose="040F0509000000000000" pitchFamily="81" charset="-120"/>
                          <a:ea typeface="華康棒棒體W5" panose="040F0509000000000000" pitchFamily="81" charset="-120"/>
                          <a:cs typeface="Microsoft JhengHei"/>
                        </a:rPr>
                        <a:t>辦單位</a:t>
                      </a:r>
                      <a:r>
                        <a:rPr lang="en-US" altLang="zh-TW" sz="1800" spc="25" dirty="0">
                          <a:latin typeface="華康棒棒體W5" panose="040F0509000000000000" pitchFamily="81" charset="-120"/>
                          <a:ea typeface="華康棒棒體W5" panose="040F0509000000000000" pitchFamily="81" charset="-120"/>
                          <a:cs typeface="Microsoft JhengHei"/>
                        </a:rPr>
                        <a:t>(</a:t>
                      </a:r>
                      <a:r>
                        <a:rPr lang="zh-TW" altLang="en-US" sz="1800" spc="25" dirty="0">
                          <a:latin typeface="華康棒棒體W5" panose="040F0509000000000000" pitchFamily="81" charset="-120"/>
                          <a:ea typeface="華康棒棒體W5" panose="040F0509000000000000" pitchFamily="81" charset="-120"/>
                          <a:cs typeface="Microsoft JhengHei"/>
                        </a:rPr>
                        <a:t>計畫主持人</a:t>
                      </a:r>
                      <a:r>
                        <a:rPr lang="en-US" altLang="zh-TW" sz="1800" spc="25" dirty="0">
                          <a:latin typeface="華康棒棒體W5" panose="040F0509000000000000" pitchFamily="81" charset="-120"/>
                          <a:ea typeface="華康棒棒體W5" panose="040F0509000000000000" pitchFamily="81" charset="-120"/>
                          <a:cs typeface="Microsoft JhengHei"/>
                        </a:rPr>
                        <a:t>)</a:t>
                      </a:r>
                      <a:r>
                        <a:rPr sz="1800" spc="25" dirty="0" err="1">
                          <a:latin typeface="華康棒棒體W5" panose="040F0509000000000000" pitchFamily="81" charset="-120"/>
                          <a:ea typeface="華康棒棒體W5" panose="040F0509000000000000" pitchFamily="81" charset="-120"/>
                          <a:cs typeface="Microsoft JhengHei"/>
                        </a:rPr>
                        <a:t>向薦送學校提出申請，經薦送學校校內主管單位審核同意</a:t>
                      </a:r>
                      <a:r>
                        <a:rPr sz="1800" spc="30" dirty="0" err="1">
                          <a:latin typeface="華康棒棒體W5" panose="040F0509000000000000" pitchFamily="81" charset="-120"/>
                          <a:ea typeface="華康棒棒體W5" panose="040F0509000000000000" pitchFamily="81" charset="-120"/>
                          <a:cs typeface="Microsoft JhengHei"/>
                        </a:rPr>
                        <a:t>後，始得流用，且薦送學校需備函檢附校內審核同意紀錄逕送</a:t>
                      </a:r>
                      <a:r>
                        <a:rPr lang="zh-TW" altLang="en-US" sz="1800" spc="-20" dirty="0">
                          <a:latin typeface="華康棒棒體W5" panose="040F0509000000000000" pitchFamily="81" charset="-120"/>
                          <a:ea typeface="華康棒棒體W5" panose="040F0509000000000000" pitchFamily="81" charset="-120"/>
                          <a:cs typeface="Microsoft JhengHei"/>
                        </a:rPr>
                        <a:t>教育</a:t>
                      </a:r>
                      <a:r>
                        <a:rPr sz="1800" spc="-20" dirty="0" err="1">
                          <a:latin typeface="華康棒棒體W5" panose="040F0509000000000000" pitchFamily="81" charset="-120"/>
                          <a:ea typeface="華康棒棒體W5" panose="040F0509000000000000" pitchFamily="81" charset="-120"/>
                          <a:cs typeface="Microsoft JhengHei"/>
                        </a:rPr>
                        <a:t>部委託之學校，同時副知</a:t>
                      </a:r>
                      <a:r>
                        <a:rPr lang="zh-TW" altLang="en-US" sz="1800" spc="-20" dirty="0">
                          <a:latin typeface="華康棒棒體W5" panose="040F0509000000000000" pitchFamily="81" charset="-120"/>
                          <a:ea typeface="華康棒棒體W5" panose="040F0509000000000000" pitchFamily="81" charset="-120"/>
                          <a:cs typeface="Microsoft JhengHei"/>
                        </a:rPr>
                        <a:t>教育</a:t>
                      </a:r>
                      <a:r>
                        <a:rPr sz="1800" spc="-20" dirty="0" err="1">
                          <a:latin typeface="華康棒棒體W5" panose="040F0509000000000000" pitchFamily="81" charset="-120"/>
                          <a:ea typeface="華康棒棒體W5" panose="040F0509000000000000" pitchFamily="81" charset="-120"/>
                          <a:cs typeface="Microsoft JhengHei"/>
                        </a:rPr>
                        <a:t>部後，始得上網更改系統資訊</a:t>
                      </a:r>
                      <a:r>
                        <a:rPr sz="1800" spc="-20" dirty="0">
                          <a:latin typeface="華康棒棒體W5" panose="040F0509000000000000" pitchFamily="81" charset="-120"/>
                          <a:ea typeface="華康棒棒體W5" panose="040F0509000000000000" pitchFamily="81" charset="-120"/>
                          <a:cs typeface="Microsoft JhengHei"/>
                        </a:rPr>
                        <a:t>。</a:t>
                      </a:r>
                      <a:endParaRPr sz="1800" dirty="0">
                        <a:latin typeface="華康棒棒體W5" panose="040F0509000000000000" pitchFamily="81" charset="-120"/>
                        <a:ea typeface="華康棒棒體W5" panose="040F0509000000000000" pitchFamily="81" charset="-120"/>
                        <a:cs typeface="Microsoft JhengHei"/>
                      </a:endParaRPr>
                    </a:p>
                    <a:p>
                      <a:pPr marL="385445" marR="48260" indent="-288290">
                        <a:lnSpc>
                          <a:spcPct val="100000"/>
                        </a:lnSpc>
                        <a:spcBef>
                          <a:spcPts val="605"/>
                        </a:spcBef>
                        <a:buFont typeface="Wingdings"/>
                        <a:buChar char=""/>
                        <a:tabLst>
                          <a:tab pos="399415" algn="l"/>
                          <a:tab pos="400050" algn="l"/>
                        </a:tabLst>
                      </a:pPr>
                      <a:r>
                        <a:rPr sz="1800" u="sng" spc="-1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新南向學海築夢實習人數，不得少於本部核定最低選送人數</a:t>
                      </a:r>
                      <a:r>
                        <a:rPr sz="1800" spc="-25" dirty="0">
                          <a:latin typeface="華康棒棒體W5" panose="040F0509000000000000" pitchFamily="81" charset="-120"/>
                          <a:ea typeface="華康棒棒體W5" panose="040F0509000000000000" pitchFamily="81" charset="-120"/>
                          <a:cs typeface="Microsoft JhengHei"/>
                        </a:rPr>
                        <a:t>。如</a:t>
                      </a:r>
                      <a:r>
                        <a:rPr sz="1800" spc="500" dirty="0">
                          <a:latin typeface="華康棒棒體W5" panose="040F0509000000000000" pitchFamily="81" charset="-120"/>
                          <a:ea typeface="華康棒棒體W5" panose="040F0509000000000000" pitchFamily="81" charset="-120"/>
                          <a:cs typeface="Microsoft JhengHei"/>
                        </a:rPr>
                        <a:t> </a:t>
                      </a:r>
                      <a:r>
                        <a:rPr sz="1800" spc="20" dirty="0">
                          <a:latin typeface="華康棒棒體W5" panose="040F0509000000000000" pitchFamily="81" charset="-120"/>
                          <a:ea typeface="華康棒棒體W5" panose="040F0509000000000000" pitchFamily="81" charset="-120"/>
                          <a:cs typeface="Microsoft JhengHei"/>
                        </a:rPr>
                        <a:t>需變更最低選送人數，薦送學校應提出具體說明， </a:t>
                      </a:r>
                      <a:r>
                        <a:rPr sz="1800" spc="20" dirty="0" err="1">
                          <a:latin typeface="華康棒棒體W5" panose="040F0509000000000000" pitchFamily="81" charset="-120"/>
                          <a:ea typeface="華康棒棒體W5" panose="040F0509000000000000" pitchFamily="81" charset="-120"/>
                          <a:cs typeface="Microsoft JhengHei"/>
                        </a:rPr>
                        <a:t>於出國實習一</a:t>
                      </a:r>
                      <a:r>
                        <a:rPr sz="1800" spc="25" dirty="0" err="1">
                          <a:latin typeface="華康棒棒體W5" panose="040F0509000000000000" pitchFamily="81" charset="-120"/>
                          <a:ea typeface="華康棒棒體W5" panose="040F0509000000000000" pitchFamily="81" charset="-120"/>
                          <a:cs typeface="Microsoft JhengHei"/>
                        </a:rPr>
                        <a:t>個月前，函報教育部審核，</a:t>
                      </a:r>
                      <a:r>
                        <a:rPr sz="1800" u="sng" spc="55" dirty="0" err="1">
                          <a:uFill>
                            <a:solidFill>
                              <a:srgbClr val="FF0000"/>
                            </a:solidFill>
                          </a:uFill>
                          <a:latin typeface="華康棒棒體W5" panose="040F0509000000000000" pitchFamily="81" charset="-120"/>
                          <a:ea typeface="華康棒棒體W5" panose="040F0509000000000000" pitchFamily="81" charset="-120"/>
                          <a:cs typeface="Microsoft JhengHei"/>
                        </a:rPr>
                        <a:t>經教育部審核同意後</a:t>
                      </a:r>
                      <a:r>
                        <a:rPr sz="1800" spc="25" dirty="0" err="1">
                          <a:latin typeface="華康棒棒體W5" panose="040F0509000000000000" pitchFamily="81" charset="-120"/>
                          <a:ea typeface="華康棒棒體W5" panose="040F0509000000000000" pitchFamily="81" charset="-120"/>
                          <a:cs typeface="Microsoft JhengHei"/>
                        </a:rPr>
                        <a:t>，始得變更；薦</a:t>
                      </a:r>
                      <a:r>
                        <a:rPr sz="1800" spc="35" dirty="0" err="1">
                          <a:latin typeface="華康棒棒體W5" panose="040F0509000000000000" pitchFamily="81" charset="-120"/>
                          <a:ea typeface="華康棒棒體W5" panose="040F0509000000000000" pitchFamily="81" charset="-120"/>
                          <a:cs typeface="Microsoft JhengHei"/>
                        </a:rPr>
                        <a:t>送學校除需依減列選送人數比例繳回未執行部份之補助款外，</a:t>
                      </a:r>
                      <a:r>
                        <a:rPr sz="1800" u="sng" spc="-50" dirty="0" err="1">
                          <a:uFill>
                            <a:solidFill>
                              <a:srgbClr val="FF0000"/>
                            </a:solidFill>
                          </a:uFill>
                          <a:latin typeface="華康棒棒體W5" panose="040F0509000000000000" pitchFamily="81" charset="-120"/>
                          <a:ea typeface="華康棒棒體W5" panose="040F0509000000000000" pitchFamily="81" charset="-120"/>
                          <a:cs typeface="Microsoft JhengHei"/>
                        </a:rPr>
                        <a:t>並</a:t>
                      </a:r>
                      <a:r>
                        <a:rPr sz="1800" u="sng" spc="500" dirty="0">
                          <a:uFill>
                            <a:solidFill>
                              <a:srgbClr val="FF0000"/>
                            </a:solidFill>
                          </a:uFill>
                          <a:latin typeface="華康棒棒體W5" panose="040F0509000000000000" pitchFamily="81" charset="-120"/>
                          <a:ea typeface="華康棒棒體W5" panose="040F0509000000000000" pitchFamily="81" charset="-120"/>
                          <a:cs typeface="Microsoft JhengHei"/>
                        </a:rPr>
                        <a:t>                                    </a:t>
                      </a:r>
                      <a:r>
                        <a:rPr sz="1800" u="sng" spc="25" dirty="0" err="1">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需將計畫配合款由</a:t>
                      </a:r>
                      <a:r>
                        <a:rPr lang="zh-TW" altLang="en-US" sz="1800" u="sng" spc="2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教育</a:t>
                      </a:r>
                      <a:r>
                        <a:rPr sz="1800" u="sng" spc="2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部核定補助金額之</a:t>
                      </a:r>
                      <a:r>
                        <a:rPr lang="en-US" sz="1800" u="sng" spc="2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20</a:t>
                      </a:r>
                      <a:r>
                        <a:rPr lang="en-US" altLang="zh-TW" sz="1800" u="sng" spc="2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a:t>
                      </a:r>
                      <a:r>
                        <a:rPr sz="1800" u="sng" spc="2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調增</a:t>
                      </a:r>
                      <a:r>
                        <a:rPr lang="zh-TW" altLang="en-US" sz="1800" u="sng" spc="2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至</a:t>
                      </a:r>
                      <a:r>
                        <a:rPr lang="en-US" sz="1800" u="sng" spc="-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30</a:t>
                      </a:r>
                      <a:r>
                        <a:rPr lang="en-US" altLang="zh-TW" sz="1800" u="sng" spc="-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a:t>
                      </a:r>
                      <a:r>
                        <a:rPr sz="1800" u="sng" spc="-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，並將列入次年度行政績效評核</a:t>
                      </a:r>
                      <a:r>
                        <a:rPr sz="1800" u="sng" spc="-5" dirty="0">
                          <a:uFill>
                            <a:solidFill>
                              <a:srgbClr val="FF0000"/>
                            </a:solidFill>
                          </a:uFill>
                          <a:latin typeface="華康棒棒體W5" panose="040F0509000000000000" pitchFamily="81" charset="-120"/>
                          <a:ea typeface="華康棒棒體W5" panose="040F0509000000000000" pitchFamily="81" charset="-120"/>
                          <a:cs typeface="Microsoft JhengHei"/>
                        </a:rPr>
                        <a:t>。</a:t>
                      </a:r>
                      <a:endParaRPr sz="1800" dirty="0">
                        <a:latin typeface="華康棒棒體W5" panose="040F0509000000000000" pitchFamily="81" charset="-120"/>
                        <a:ea typeface="華康棒棒體W5" panose="040F0509000000000000" pitchFamily="81" charset="-120"/>
                        <a:cs typeface="Microsoft JhengHei"/>
                      </a:endParaRPr>
                    </a:p>
                  </a:txBody>
                  <a:tcPr marL="0" marR="0" marT="87630" marB="0">
                    <a:lnL w="12700">
                      <a:solidFill>
                        <a:srgbClr val="BDBDBD"/>
                      </a:solidFill>
                      <a:prstDash val="solid"/>
                    </a:lnL>
                    <a:lnR w="12700">
                      <a:solidFill>
                        <a:srgbClr val="BDBDBD"/>
                      </a:solidFill>
                      <a:prstDash val="solid"/>
                    </a:lnR>
                    <a:lnT w="12700">
                      <a:solidFill>
                        <a:srgbClr val="FFFFFF"/>
                      </a:solidFill>
                      <a:prstDash val="solid"/>
                    </a:lnT>
                    <a:lnB w="12700">
                      <a:solidFill>
                        <a:srgbClr val="BDBDBD"/>
                      </a:solidFill>
                      <a:prstDash val="solid"/>
                    </a:lnB>
                    <a:solidFill>
                      <a:srgbClr val="EEEEEE"/>
                    </a:solidFill>
                  </a:tcPr>
                </a:tc>
                <a:extLst>
                  <a:ext uri="{0D108BD9-81ED-4DB2-BD59-A6C34878D82A}">
                    <a16:rowId xmlns:a16="http://schemas.microsoft.com/office/drawing/2014/main" val="10000"/>
                  </a:ext>
                </a:extLst>
              </a:tr>
            </a:tbl>
          </a:graphicData>
        </a:graphic>
      </p:graphicFrame>
      <p:grpSp>
        <p:nvGrpSpPr>
          <p:cNvPr id="3" name="object 3"/>
          <p:cNvGrpSpPr/>
          <p:nvPr/>
        </p:nvGrpSpPr>
        <p:grpSpPr>
          <a:xfrm>
            <a:off x="1416050" y="5254371"/>
            <a:ext cx="7607300" cy="1424305"/>
            <a:chOff x="495300" y="5132323"/>
            <a:chExt cx="7265034" cy="1424305"/>
          </a:xfrm>
        </p:grpSpPr>
        <p:sp>
          <p:nvSpPr>
            <p:cNvPr id="4" name="object 4"/>
            <p:cNvSpPr/>
            <p:nvPr/>
          </p:nvSpPr>
          <p:spPr>
            <a:xfrm>
              <a:off x="508253" y="5145277"/>
              <a:ext cx="7239000" cy="1398270"/>
            </a:xfrm>
            <a:custGeom>
              <a:avLst/>
              <a:gdLst/>
              <a:ahLst/>
              <a:cxnLst/>
              <a:rect l="l" t="t" r="r" b="b"/>
              <a:pathLst>
                <a:path w="7239000" h="1398270">
                  <a:moveTo>
                    <a:pt x="7061200" y="331216"/>
                  </a:moveTo>
                  <a:lnTo>
                    <a:pt x="177800" y="331216"/>
                  </a:lnTo>
                  <a:lnTo>
                    <a:pt x="130533" y="337568"/>
                  </a:lnTo>
                  <a:lnTo>
                    <a:pt x="88060" y="355496"/>
                  </a:lnTo>
                  <a:lnTo>
                    <a:pt x="52076" y="383301"/>
                  </a:lnTo>
                  <a:lnTo>
                    <a:pt x="24274" y="419288"/>
                  </a:lnTo>
                  <a:lnTo>
                    <a:pt x="6351" y="461758"/>
                  </a:lnTo>
                  <a:lnTo>
                    <a:pt x="0" y="509016"/>
                  </a:lnTo>
                  <a:lnTo>
                    <a:pt x="0" y="1220216"/>
                  </a:lnTo>
                  <a:lnTo>
                    <a:pt x="6351" y="1267482"/>
                  </a:lnTo>
                  <a:lnTo>
                    <a:pt x="24274" y="1309955"/>
                  </a:lnTo>
                  <a:lnTo>
                    <a:pt x="52076" y="1345939"/>
                  </a:lnTo>
                  <a:lnTo>
                    <a:pt x="88060" y="1373741"/>
                  </a:lnTo>
                  <a:lnTo>
                    <a:pt x="130533" y="1391664"/>
                  </a:lnTo>
                  <a:lnTo>
                    <a:pt x="177800" y="1398016"/>
                  </a:lnTo>
                  <a:lnTo>
                    <a:pt x="7061200" y="1398016"/>
                  </a:lnTo>
                  <a:lnTo>
                    <a:pt x="7108457" y="1391664"/>
                  </a:lnTo>
                  <a:lnTo>
                    <a:pt x="7150927" y="1373741"/>
                  </a:lnTo>
                  <a:lnTo>
                    <a:pt x="7186914" y="1345939"/>
                  </a:lnTo>
                  <a:lnTo>
                    <a:pt x="7214719" y="1309955"/>
                  </a:lnTo>
                  <a:lnTo>
                    <a:pt x="7232647" y="1267482"/>
                  </a:lnTo>
                  <a:lnTo>
                    <a:pt x="7239000" y="1220216"/>
                  </a:lnTo>
                  <a:lnTo>
                    <a:pt x="7239000" y="509016"/>
                  </a:lnTo>
                  <a:lnTo>
                    <a:pt x="7232647" y="461758"/>
                  </a:lnTo>
                  <a:lnTo>
                    <a:pt x="7214719" y="419288"/>
                  </a:lnTo>
                  <a:lnTo>
                    <a:pt x="7186914" y="383301"/>
                  </a:lnTo>
                  <a:lnTo>
                    <a:pt x="7150927" y="355496"/>
                  </a:lnTo>
                  <a:lnTo>
                    <a:pt x="7108457" y="337568"/>
                  </a:lnTo>
                  <a:lnTo>
                    <a:pt x="7061200" y="331216"/>
                  </a:lnTo>
                  <a:close/>
                </a:path>
                <a:path w="7239000" h="1398270">
                  <a:moveTo>
                    <a:pt x="2893441" y="0"/>
                  </a:moveTo>
                  <a:lnTo>
                    <a:pt x="1206500" y="331216"/>
                  </a:lnTo>
                  <a:lnTo>
                    <a:pt x="3016249" y="331216"/>
                  </a:lnTo>
                  <a:lnTo>
                    <a:pt x="2893441" y="0"/>
                  </a:lnTo>
                  <a:close/>
                </a:path>
              </a:pathLst>
            </a:custGeom>
            <a:solidFill>
              <a:srgbClr val="F5E3E2"/>
            </a:solidFill>
          </p:spPr>
          <p:txBody>
            <a:bodyPr wrap="square" lIns="0" tIns="0" rIns="0" bIns="0" rtlCol="0"/>
            <a:lstStyle/>
            <a:p>
              <a:endParaRPr/>
            </a:p>
          </p:txBody>
        </p:sp>
        <p:sp>
          <p:nvSpPr>
            <p:cNvPr id="5" name="object 5"/>
            <p:cNvSpPr/>
            <p:nvPr/>
          </p:nvSpPr>
          <p:spPr>
            <a:xfrm>
              <a:off x="508253" y="5145277"/>
              <a:ext cx="7239000" cy="1398270"/>
            </a:xfrm>
            <a:custGeom>
              <a:avLst/>
              <a:gdLst/>
              <a:ahLst/>
              <a:cxnLst/>
              <a:rect l="l" t="t" r="r" b="b"/>
              <a:pathLst>
                <a:path w="7239000" h="1398270">
                  <a:moveTo>
                    <a:pt x="0" y="509016"/>
                  </a:moveTo>
                  <a:lnTo>
                    <a:pt x="6351" y="461758"/>
                  </a:lnTo>
                  <a:lnTo>
                    <a:pt x="24274" y="419288"/>
                  </a:lnTo>
                  <a:lnTo>
                    <a:pt x="52076" y="383301"/>
                  </a:lnTo>
                  <a:lnTo>
                    <a:pt x="88060" y="355496"/>
                  </a:lnTo>
                  <a:lnTo>
                    <a:pt x="130533" y="337568"/>
                  </a:lnTo>
                  <a:lnTo>
                    <a:pt x="177800" y="331216"/>
                  </a:lnTo>
                  <a:lnTo>
                    <a:pt x="1206500" y="331216"/>
                  </a:lnTo>
                  <a:lnTo>
                    <a:pt x="2893441" y="0"/>
                  </a:lnTo>
                  <a:lnTo>
                    <a:pt x="3016249" y="331216"/>
                  </a:lnTo>
                  <a:lnTo>
                    <a:pt x="7061200" y="331216"/>
                  </a:lnTo>
                  <a:lnTo>
                    <a:pt x="7108457" y="337568"/>
                  </a:lnTo>
                  <a:lnTo>
                    <a:pt x="7150927" y="355496"/>
                  </a:lnTo>
                  <a:lnTo>
                    <a:pt x="7186914" y="383301"/>
                  </a:lnTo>
                  <a:lnTo>
                    <a:pt x="7214719" y="419288"/>
                  </a:lnTo>
                  <a:lnTo>
                    <a:pt x="7232647" y="461758"/>
                  </a:lnTo>
                  <a:lnTo>
                    <a:pt x="7239000" y="509016"/>
                  </a:lnTo>
                  <a:lnTo>
                    <a:pt x="7239000" y="775716"/>
                  </a:lnTo>
                  <a:lnTo>
                    <a:pt x="7239000" y="1220216"/>
                  </a:lnTo>
                  <a:lnTo>
                    <a:pt x="7232647" y="1267482"/>
                  </a:lnTo>
                  <a:lnTo>
                    <a:pt x="7214719" y="1309955"/>
                  </a:lnTo>
                  <a:lnTo>
                    <a:pt x="7186914" y="1345939"/>
                  </a:lnTo>
                  <a:lnTo>
                    <a:pt x="7150927" y="1373741"/>
                  </a:lnTo>
                  <a:lnTo>
                    <a:pt x="7108457" y="1391664"/>
                  </a:lnTo>
                  <a:lnTo>
                    <a:pt x="7061200" y="1398016"/>
                  </a:lnTo>
                  <a:lnTo>
                    <a:pt x="3016249" y="1398016"/>
                  </a:lnTo>
                  <a:lnTo>
                    <a:pt x="1206500" y="1398016"/>
                  </a:lnTo>
                  <a:lnTo>
                    <a:pt x="177800" y="1398016"/>
                  </a:lnTo>
                  <a:lnTo>
                    <a:pt x="130533" y="1391664"/>
                  </a:lnTo>
                  <a:lnTo>
                    <a:pt x="88060" y="1373741"/>
                  </a:lnTo>
                  <a:lnTo>
                    <a:pt x="52076" y="1345939"/>
                  </a:lnTo>
                  <a:lnTo>
                    <a:pt x="24274" y="1309955"/>
                  </a:lnTo>
                  <a:lnTo>
                    <a:pt x="6351" y="1267482"/>
                  </a:lnTo>
                  <a:lnTo>
                    <a:pt x="0" y="1220216"/>
                  </a:lnTo>
                  <a:lnTo>
                    <a:pt x="0" y="775716"/>
                  </a:lnTo>
                  <a:lnTo>
                    <a:pt x="0" y="509016"/>
                  </a:lnTo>
                  <a:close/>
                </a:path>
              </a:pathLst>
            </a:custGeom>
            <a:ln w="25908">
              <a:solidFill>
                <a:srgbClr val="FF0000"/>
              </a:solidFill>
            </a:ln>
          </p:spPr>
          <p:txBody>
            <a:bodyPr wrap="square" lIns="0" tIns="0" rIns="0" bIns="0" rtlCol="0"/>
            <a:lstStyle/>
            <a:p>
              <a:endParaRPr/>
            </a:p>
          </p:txBody>
        </p:sp>
      </p:grpSp>
      <p:sp>
        <p:nvSpPr>
          <p:cNvPr id="6" name="object 6"/>
          <p:cNvSpPr txBox="1"/>
          <p:nvPr/>
        </p:nvSpPr>
        <p:spPr>
          <a:xfrm>
            <a:off x="1905000" y="5791200"/>
            <a:ext cx="6775450" cy="843821"/>
          </a:xfrm>
          <a:prstGeom prst="rect">
            <a:avLst/>
          </a:prstGeom>
        </p:spPr>
        <p:txBody>
          <a:bodyPr vert="horz" wrap="square" lIns="0" tIns="12700" rIns="0" bIns="0" rtlCol="0">
            <a:spAutoFit/>
          </a:bodyPr>
          <a:lstStyle/>
          <a:p>
            <a:pPr marL="12700" marR="5080">
              <a:lnSpc>
                <a:spcPct val="100000"/>
              </a:lnSpc>
              <a:spcBef>
                <a:spcPts val="100"/>
              </a:spcBef>
            </a:pPr>
            <a:r>
              <a:rPr sz="1800" spc="-10" dirty="0">
                <a:solidFill>
                  <a:srgbClr val="0000FF"/>
                </a:solidFill>
                <a:latin typeface="華康棒棒體W5" panose="040F0509000000000000" pitchFamily="81" charset="-120"/>
                <a:ea typeface="華康棒棒體W5" panose="040F0509000000000000" pitchFamily="81" charset="-120"/>
                <a:cs typeface="MingLiU_HKSCS"/>
              </a:rPr>
              <a:t>請計畫主持人於申請計畫前，務必審慎評估實習機構是否可長期合作、是否已完成選送生徵選、是否尚有前幾年度案皆未執行等狀況，以避</a:t>
            </a:r>
            <a:r>
              <a:rPr sz="1800" spc="-50" dirty="0">
                <a:solidFill>
                  <a:srgbClr val="0000FF"/>
                </a:solidFill>
                <a:latin typeface="華康棒棒體W5" panose="040F0509000000000000" pitchFamily="81" charset="-120"/>
                <a:ea typeface="華康棒棒體W5" panose="040F0509000000000000" pitchFamily="81" charset="-120"/>
                <a:cs typeface="MingLiU_HKSCS"/>
              </a:rPr>
              <a:t> </a:t>
            </a:r>
            <a:r>
              <a:rPr sz="1800" spc="-20" dirty="0">
                <a:solidFill>
                  <a:srgbClr val="0000FF"/>
                </a:solidFill>
                <a:latin typeface="華康棒棒體W5" panose="040F0509000000000000" pitchFamily="81" charset="-120"/>
                <a:ea typeface="華康棒棒體W5" panose="040F0509000000000000" pitchFamily="81" charset="-120"/>
                <a:cs typeface="MingLiU_HKSCS"/>
              </a:rPr>
              <a:t>免上述類案發生。</a:t>
            </a:r>
            <a:endParaRPr sz="1800" dirty="0">
              <a:latin typeface="華康棒棒體W5" panose="040F0509000000000000" pitchFamily="81" charset="-120"/>
              <a:ea typeface="華康棒棒體W5" panose="040F0509000000000000" pitchFamily="81" charset="-120"/>
              <a:cs typeface="MingLiU_HKSCS"/>
            </a:endParaRPr>
          </a:p>
        </p:txBody>
      </p:sp>
      <p:grpSp>
        <p:nvGrpSpPr>
          <p:cNvPr id="7" name="object 7"/>
          <p:cNvGrpSpPr/>
          <p:nvPr/>
        </p:nvGrpSpPr>
        <p:grpSpPr>
          <a:xfrm>
            <a:off x="452627" y="228600"/>
            <a:ext cx="739140" cy="668020"/>
            <a:chOff x="452627" y="228600"/>
            <a:chExt cx="739140" cy="668020"/>
          </a:xfrm>
        </p:grpSpPr>
        <p:sp>
          <p:nvSpPr>
            <p:cNvPr id="8" name="object 8"/>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9" name="object 9"/>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5F497A"/>
            </a:solidFill>
          </p:spPr>
          <p:txBody>
            <a:bodyPr wrap="square" lIns="0" tIns="0" rIns="0" bIns="0" rtlCol="0"/>
            <a:lstStyle/>
            <a:p>
              <a:endParaRPr/>
            </a:p>
          </p:txBody>
        </p:sp>
        <p:sp>
          <p:nvSpPr>
            <p:cNvPr id="10" name="object 10"/>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1" name="object 11"/>
          <p:cNvSpPr txBox="1">
            <a:spLocks noGrp="1"/>
          </p:cNvSpPr>
          <p:nvPr>
            <p:ph type="title"/>
          </p:nvPr>
        </p:nvSpPr>
        <p:spPr>
          <a:xfrm>
            <a:off x="623417" y="208026"/>
            <a:ext cx="6463183" cy="689932"/>
          </a:xfrm>
          <a:prstGeom prst="rect">
            <a:avLst/>
          </a:prstGeom>
        </p:spPr>
        <p:txBody>
          <a:bodyPr vert="horz" wrap="square" lIns="0" tIns="12700" rIns="0" bIns="0" rtlCol="0">
            <a:spAutoFit/>
          </a:bodyPr>
          <a:lstStyle/>
          <a:p>
            <a:pPr marL="12700">
              <a:lnSpc>
                <a:spcPct val="100000"/>
              </a:lnSpc>
              <a:spcBef>
                <a:spcPts val="100"/>
              </a:spcBef>
              <a:tabLst>
                <a:tab pos="683895" algn="l"/>
              </a:tabLst>
            </a:pPr>
            <a:r>
              <a:rPr sz="4800" b="0" spc="-37" baseline="4340" dirty="0">
                <a:solidFill>
                  <a:srgbClr val="FFFFFF"/>
                </a:solidFill>
                <a:latin typeface="Impact"/>
                <a:cs typeface="Impact"/>
              </a:rPr>
              <a:t>04</a:t>
            </a:r>
            <a:r>
              <a:rPr sz="4800" b="0" baseline="4340" dirty="0">
                <a:solidFill>
                  <a:srgbClr val="FFFFFF"/>
                </a:solidFill>
                <a:latin typeface="Impact"/>
                <a:cs typeface="Impact"/>
              </a:rPr>
              <a:t>	</a:t>
            </a:r>
            <a:r>
              <a:rPr sz="4400" spc="-5" dirty="0">
                <a:latin typeface="華康棒棒體W5" panose="040F0509000000000000" pitchFamily="81" charset="-120"/>
                <a:ea typeface="華康棒棒體W5" panose="040F0509000000000000" pitchFamily="81" charset="-120"/>
              </a:rPr>
              <a:t>計畫變更-</a:t>
            </a:r>
            <a:r>
              <a:rPr sz="4400" spc="-15" dirty="0">
                <a:solidFill>
                  <a:srgbClr val="C00000"/>
                </a:solidFill>
                <a:latin typeface="華康棒棒體W5" panose="040F0509000000000000" pitchFamily="81" charset="-120"/>
                <a:ea typeface="華康棒棒體W5" panose="040F0509000000000000" pitchFamily="81" charset="-120"/>
              </a:rPr>
              <a:t>變更人數</a:t>
            </a:r>
            <a:endParaRPr sz="4400" dirty="0">
              <a:latin typeface="華康棒棒體W5" panose="040F0509000000000000" pitchFamily="81" charset="-120"/>
              <a:ea typeface="華康棒棒體W5" panose="040F0509000000000000" pitchFamily="81" charset="-120"/>
              <a:cs typeface="Impact"/>
            </a:endParaRPr>
          </a:p>
        </p:txBody>
      </p:sp>
      <p:sp>
        <p:nvSpPr>
          <p:cNvPr id="12" name="object 12"/>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29</a:t>
            </a:fld>
            <a:endParaRPr spc="-2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326891" y="2241804"/>
            <a:ext cx="182879" cy="129539"/>
          </a:xfrm>
          <a:prstGeom prst="rect">
            <a:avLst/>
          </a:prstGeom>
        </p:spPr>
      </p:pic>
      <p:sp>
        <p:nvSpPr>
          <p:cNvPr id="3" name="object 3"/>
          <p:cNvSpPr txBox="1">
            <a:spLocks noGrp="1"/>
          </p:cNvSpPr>
          <p:nvPr>
            <p:ph type="title"/>
          </p:nvPr>
        </p:nvSpPr>
        <p:spPr>
          <a:xfrm>
            <a:off x="3356228" y="2192528"/>
            <a:ext cx="4292600" cy="1502410"/>
          </a:xfrm>
          <a:prstGeom prst="rect">
            <a:avLst/>
          </a:prstGeom>
        </p:spPr>
        <p:txBody>
          <a:bodyPr vert="horz" wrap="square" lIns="0" tIns="12700" rIns="0" bIns="0" rtlCol="0">
            <a:spAutoFit/>
          </a:bodyPr>
          <a:lstStyle/>
          <a:p>
            <a:pPr marL="12700">
              <a:lnSpc>
                <a:spcPct val="100000"/>
              </a:lnSpc>
              <a:spcBef>
                <a:spcPts val="100"/>
              </a:spcBef>
            </a:pPr>
            <a:r>
              <a:rPr sz="4800" spc="-20" dirty="0">
                <a:solidFill>
                  <a:srgbClr val="001F5F"/>
                </a:solidFill>
                <a:latin typeface="華康棒棒體W5" panose="040F0509000000000000" pitchFamily="81" charset="-120"/>
                <a:ea typeface="華康棒棒體W5" panose="040F0509000000000000" pitchFamily="81" charset="-120"/>
              </a:rPr>
              <a:t>教育部</a:t>
            </a:r>
            <a:endParaRPr sz="4800" dirty="0">
              <a:latin typeface="華康棒棒體W5" panose="040F0509000000000000" pitchFamily="81" charset="-120"/>
              <a:ea typeface="華康棒棒體W5" panose="040F0509000000000000" pitchFamily="81" charset="-120"/>
            </a:endParaRPr>
          </a:p>
          <a:p>
            <a:pPr marL="12700">
              <a:lnSpc>
                <a:spcPct val="100000"/>
              </a:lnSpc>
              <a:spcBef>
                <a:spcPts val="105"/>
              </a:spcBef>
            </a:pPr>
            <a:r>
              <a:rPr sz="4800" spc="-20" dirty="0">
                <a:solidFill>
                  <a:srgbClr val="001F5F"/>
                </a:solidFill>
                <a:latin typeface="華康棒棒體W5" panose="040F0509000000000000" pitchFamily="81" charset="-120"/>
                <a:ea typeface="華康棒棒體W5" panose="040F0509000000000000" pitchFamily="81" charset="-120"/>
              </a:rPr>
              <a:t>審查程序與標準</a:t>
            </a:r>
            <a:endParaRPr sz="4800" dirty="0">
              <a:latin typeface="華康棒棒體W5" panose="040F0509000000000000" pitchFamily="81" charset="-120"/>
              <a:ea typeface="華康棒棒體W5" panose="040F0509000000000000" pitchFamily="81" charset="-120"/>
            </a:endParaRPr>
          </a:p>
        </p:txBody>
      </p:sp>
      <p:sp>
        <p:nvSpPr>
          <p:cNvPr id="15" name="object 15"/>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114300">
              <a:lnSpc>
                <a:spcPts val="1410"/>
              </a:lnSpc>
            </a:pPr>
            <a:fld id="{81D60167-4931-47E6-BA6A-407CBD079E47}" type="slidenum">
              <a:rPr dirty="0"/>
              <a:t>3</a:t>
            </a:fld>
            <a:endParaRPr dirty="0"/>
          </a:p>
        </p:txBody>
      </p:sp>
      <p:sp>
        <p:nvSpPr>
          <p:cNvPr id="4" name="object 4"/>
          <p:cNvSpPr txBox="1"/>
          <p:nvPr/>
        </p:nvSpPr>
        <p:spPr>
          <a:xfrm>
            <a:off x="3356228" y="3689350"/>
            <a:ext cx="5101972" cy="627736"/>
          </a:xfrm>
          <a:prstGeom prst="rect">
            <a:avLst/>
          </a:prstGeom>
        </p:spPr>
        <p:txBody>
          <a:bodyPr vert="horz" wrap="square" lIns="0" tIns="12065" rIns="0" bIns="0" rtlCol="0">
            <a:spAutoFit/>
          </a:bodyPr>
          <a:lstStyle/>
          <a:p>
            <a:pPr marL="12700">
              <a:lnSpc>
                <a:spcPct val="100000"/>
              </a:lnSpc>
              <a:spcBef>
                <a:spcPts val="95"/>
              </a:spcBef>
            </a:pPr>
            <a:r>
              <a:rPr sz="2000" b="1" spc="-10" dirty="0">
                <a:solidFill>
                  <a:srgbClr val="001F5F"/>
                </a:solidFill>
                <a:latin typeface="華康棒棒體W5" panose="040F0509000000000000" pitchFamily="81" charset="-120"/>
                <a:ea typeface="華康棒棒體W5" panose="040F0509000000000000" pitchFamily="81" charset="-120"/>
                <a:cs typeface="Microsoft JhengHei"/>
              </a:rPr>
              <a:t>(</a:t>
            </a:r>
            <a:r>
              <a:rPr sz="2000" b="1" spc="-35" dirty="0">
                <a:solidFill>
                  <a:srgbClr val="001F5F"/>
                </a:solidFill>
                <a:latin typeface="華康棒棒體W5" panose="040F0509000000000000" pitchFamily="81" charset="-120"/>
                <a:ea typeface="華康棒棒體W5" panose="040F0509000000000000" pitchFamily="81" charset="-120"/>
                <a:cs typeface="Microsoft JhengHei"/>
              </a:rPr>
              <a:t>請</a:t>
            </a:r>
            <a:r>
              <a:rPr lang="zh-TW" altLang="en-US" sz="2000" b="1" spc="-35" dirty="0">
                <a:solidFill>
                  <a:srgbClr val="001F5F"/>
                </a:solidFill>
                <a:latin typeface="華康棒棒體W5" panose="040F0509000000000000" pitchFamily="81" charset="-120"/>
                <a:ea typeface="華康棒棒體W5" panose="040F0509000000000000" pitchFamily="81" charset="-120"/>
                <a:cs typeface="Microsoft JhengHei"/>
              </a:rPr>
              <a:t>參考</a:t>
            </a:r>
            <a:r>
              <a:rPr lang="en-US" altLang="zh-TW" sz="2000" b="1" spc="-35" dirty="0">
                <a:solidFill>
                  <a:srgbClr val="001F5F"/>
                </a:solidFill>
                <a:latin typeface="華康棒棒體W5" panose="040F0509000000000000" pitchFamily="81" charset="-120"/>
                <a:ea typeface="華康棒棒體W5" panose="040F0509000000000000" pitchFamily="81" charset="-120"/>
                <a:cs typeface="Microsoft JhengHei"/>
              </a:rPr>
              <a:t>_</a:t>
            </a:r>
            <a:r>
              <a:rPr lang="zh-TW" altLang="en-US" sz="2000" b="1" spc="-35" dirty="0">
                <a:solidFill>
                  <a:srgbClr val="001F5F"/>
                </a:solidFill>
                <a:latin typeface="華康棒棒體W5" panose="040F0509000000000000" pitchFamily="81" charset="-120"/>
                <a:ea typeface="華康棒棒體W5" panose="040F0509000000000000" pitchFamily="81" charset="-120"/>
                <a:cs typeface="Microsoft JhengHei"/>
              </a:rPr>
              <a:t>教育部鼓勵國內大專校院選送學生出國研修或國外專業實習補助要點</a:t>
            </a:r>
            <a:r>
              <a:rPr sz="2000" b="1" spc="-50" dirty="0">
                <a:solidFill>
                  <a:srgbClr val="001F5F"/>
                </a:solidFill>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p:txBody>
      </p:sp>
      <p:grpSp>
        <p:nvGrpSpPr>
          <p:cNvPr id="5" name="object 5"/>
          <p:cNvGrpSpPr/>
          <p:nvPr/>
        </p:nvGrpSpPr>
        <p:grpSpPr>
          <a:xfrm>
            <a:off x="501395" y="1825751"/>
            <a:ext cx="2662555" cy="3013075"/>
            <a:chOff x="501395" y="1825751"/>
            <a:chExt cx="2662555" cy="3013075"/>
          </a:xfrm>
        </p:grpSpPr>
        <p:sp>
          <p:nvSpPr>
            <p:cNvPr id="6" name="object 6"/>
            <p:cNvSpPr/>
            <p:nvPr/>
          </p:nvSpPr>
          <p:spPr>
            <a:xfrm>
              <a:off x="809243" y="1825751"/>
              <a:ext cx="2354580" cy="3013075"/>
            </a:xfrm>
            <a:custGeom>
              <a:avLst/>
              <a:gdLst/>
              <a:ahLst/>
              <a:cxnLst/>
              <a:rect l="l" t="t" r="r" b="b"/>
              <a:pathLst>
                <a:path w="2354580" h="3013075">
                  <a:moveTo>
                    <a:pt x="2013839" y="0"/>
                  </a:moveTo>
                  <a:lnTo>
                    <a:pt x="0" y="0"/>
                  </a:lnTo>
                  <a:lnTo>
                    <a:pt x="0" y="3012948"/>
                  </a:lnTo>
                  <a:lnTo>
                    <a:pt x="2013839" y="3012948"/>
                  </a:lnTo>
                  <a:lnTo>
                    <a:pt x="2061201" y="3009750"/>
                  </a:lnTo>
                  <a:lnTo>
                    <a:pt x="2106283" y="3000405"/>
                  </a:lnTo>
                  <a:lnTo>
                    <a:pt x="2148732" y="2985285"/>
                  </a:lnTo>
                  <a:lnTo>
                    <a:pt x="2188200" y="2964763"/>
                  </a:lnTo>
                  <a:lnTo>
                    <a:pt x="2224336" y="2939210"/>
                  </a:lnTo>
                  <a:lnTo>
                    <a:pt x="2256790" y="2908998"/>
                  </a:lnTo>
                  <a:lnTo>
                    <a:pt x="2285211" y="2874500"/>
                  </a:lnTo>
                  <a:lnTo>
                    <a:pt x="2309250" y="2836088"/>
                  </a:lnTo>
                  <a:lnTo>
                    <a:pt x="2328556" y="2794134"/>
                  </a:lnTo>
                  <a:lnTo>
                    <a:pt x="2342780" y="2749011"/>
                  </a:lnTo>
                  <a:lnTo>
                    <a:pt x="2351571" y="2701090"/>
                  </a:lnTo>
                  <a:lnTo>
                    <a:pt x="2354580" y="2650744"/>
                  </a:lnTo>
                  <a:lnTo>
                    <a:pt x="2354580" y="362203"/>
                  </a:lnTo>
                  <a:lnTo>
                    <a:pt x="2351571" y="313565"/>
                  </a:lnTo>
                  <a:lnTo>
                    <a:pt x="2342780" y="266758"/>
                  </a:lnTo>
                  <a:lnTo>
                    <a:pt x="2328556" y="222242"/>
                  </a:lnTo>
                  <a:lnTo>
                    <a:pt x="2309250" y="180471"/>
                  </a:lnTo>
                  <a:lnTo>
                    <a:pt x="2285211" y="141904"/>
                  </a:lnTo>
                  <a:lnTo>
                    <a:pt x="2256790" y="106997"/>
                  </a:lnTo>
                  <a:lnTo>
                    <a:pt x="2224336" y="76207"/>
                  </a:lnTo>
                  <a:lnTo>
                    <a:pt x="2188200" y="49990"/>
                  </a:lnTo>
                  <a:lnTo>
                    <a:pt x="2148732" y="28805"/>
                  </a:lnTo>
                  <a:lnTo>
                    <a:pt x="2106283" y="13106"/>
                  </a:lnTo>
                  <a:lnTo>
                    <a:pt x="2061201" y="3352"/>
                  </a:lnTo>
                  <a:lnTo>
                    <a:pt x="2013839" y="0"/>
                  </a:lnTo>
                  <a:close/>
                </a:path>
              </a:pathLst>
            </a:custGeom>
            <a:solidFill>
              <a:srgbClr val="CCCCCC"/>
            </a:solidFill>
          </p:spPr>
          <p:txBody>
            <a:bodyPr wrap="square" lIns="0" tIns="0" rIns="0" bIns="0" rtlCol="0"/>
            <a:lstStyle/>
            <a:p>
              <a:endParaRPr/>
            </a:p>
          </p:txBody>
        </p:sp>
        <p:sp>
          <p:nvSpPr>
            <p:cNvPr id="7" name="object 7"/>
            <p:cNvSpPr/>
            <p:nvPr/>
          </p:nvSpPr>
          <p:spPr>
            <a:xfrm>
              <a:off x="739139" y="1825751"/>
              <a:ext cx="2354580" cy="3013075"/>
            </a:xfrm>
            <a:custGeom>
              <a:avLst/>
              <a:gdLst/>
              <a:ahLst/>
              <a:cxnLst/>
              <a:rect l="l" t="t" r="r" b="b"/>
              <a:pathLst>
                <a:path w="2354580" h="3013075">
                  <a:moveTo>
                    <a:pt x="2013839" y="0"/>
                  </a:moveTo>
                  <a:lnTo>
                    <a:pt x="0" y="0"/>
                  </a:lnTo>
                  <a:lnTo>
                    <a:pt x="0" y="3012948"/>
                  </a:lnTo>
                  <a:lnTo>
                    <a:pt x="2013839" y="3012948"/>
                  </a:lnTo>
                  <a:lnTo>
                    <a:pt x="2059574" y="3009750"/>
                  </a:lnTo>
                  <a:lnTo>
                    <a:pt x="2103593" y="3000405"/>
                  </a:lnTo>
                  <a:lnTo>
                    <a:pt x="2145464" y="2985285"/>
                  </a:lnTo>
                  <a:lnTo>
                    <a:pt x="2184757" y="2964763"/>
                  </a:lnTo>
                  <a:lnTo>
                    <a:pt x="2221041" y="2939210"/>
                  </a:lnTo>
                  <a:lnTo>
                    <a:pt x="2253884" y="2908998"/>
                  </a:lnTo>
                  <a:lnTo>
                    <a:pt x="2282857" y="2874500"/>
                  </a:lnTo>
                  <a:lnTo>
                    <a:pt x="2307528" y="2836088"/>
                  </a:lnTo>
                  <a:lnTo>
                    <a:pt x="2327467" y="2794134"/>
                  </a:lnTo>
                  <a:lnTo>
                    <a:pt x="2342242" y="2749011"/>
                  </a:lnTo>
                  <a:lnTo>
                    <a:pt x="2351423" y="2701090"/>
                  </a:lnTo>
                  <a:lnTo>
                    <a:pt x="2354579" y="2650744"/>
                  </a:lnTo>
                  <a:lnTo>
                    <a:pt x="2354579" y="362203"/>
                  </a:lnTo>
                  <a:lnTo>
                    <a:pt x="2351423" y="313565"/>
                  </a:lnTo>
                  <a:lnTo>
                    <a:pt x="2342242" y="266758"/>
                  </a:lnTo>
                  <a:lnTo>
                    <a:pt x="2327467" y="222242"/>
                  </a:lnTo>
                  <a:lnTo>
                    <a:pt x="2307528" y="180471"/>
                  </a:lnTo>
                  <a:lnTo>
                    <a:pt x="2282857" y="141904"/>
                  </a:lnTo>
                  <a:lnTo>
                    <a:pt x="2253884" y="106997"/>
                  </a:lnTo>
                  <a:lnTo>
                    <a:pt x="2221041" y="76207"/>
                  </a:lnTo>
                  <a:lnTo>
                    <a:pt x="2184757" y="49990"/>
                  </a:lnTo>
                  <a:lnTo>
                    <a:pt x="2145464" y="28805"/>
                  </a:lnTo>
                  <a:lnTo>
                    <a:pt x="2103593" y="13106"/>
                  </a:lnTo>
                  <a:lnTo>
                    <a:pt x="2059574" y="3352"/>
                  </a:lnTo>
                  <a:lnTo>
                    <a:pt x="2013839" y="0"/>
                  </a:lnTo>
                  <a:close/>
                </a:path>
              </a:pathLst>
            </a:custGeom>
            <a:solidFill>
              <a:srgbClr val="30859C"/>
            </a:solidFill>
          </p:spPr>
          <p:txBody>
            <a:bodyPr wrap="square" lIns="0" tIns="0" rIns="0" bIns="0" rtlCol="0"/>
            <a:lstStyle/>
            <a:p>
              <a:endParaRPr/>
            </a:p>
          </p:txBody>
        </p:sp>
        <p:sp>
          <p:nvSpPr>
            <p:cNvPr id="8" name="object 8"/>
            <p:cNvSpPr/>
            <p:nvPr/>
          </p:nvSpPr>
          <p:spPr>
            <a:xfrm>
              <a:off x="501396" y="1923287"/>
              <a:ext cx="425450" cy="2824480"/>
            </a:xfrm>
            <a:custGeom>
              <a:avLst/>
              <a:gdLst/>
              <a:ahLst/>
              <a:cxnLst/>
              <a:rect l="l" t="t" r="r" b="b"/>
              <a:pathLst>
                <a:path w="425450" h="2824479">
                  <a:moveTo>
                    <a:pt x="425196" y="2759456"/>
                  </a:moveTo>
                  <a:lnTo>
                    <a:pt x="419747" y="2731071"/>
                  </a:lnTo>
                  <a:lnTo>
                    <a:pt x="404901" y="2707995"/>
                  </a:lnTo>
                  <a:lnTo>
                    <a:pt x="382790" y="2692489"/>
                  </a:lnTo>
                  <a:lnTo>
                    <a:pt x="355612" y="2686812"/>
                  </a:lnTo>
                  <a:lnTo>
                    <a:pt x="61849" y="2686812"/>
                  </a:lnTo>
                  <a:lnTo>
                    <a:pt x="35864" y="2692489"/>
                  </a:lnTo>
                  <a:lnTo>
                    <a:pt x="16421" y="2707995"/>
                  </a:lnTo>
                  <a:lnTo>
                    <a:pt x="4216" y="2731071"/>
                  </a:lnTo>
                  <a:lnTo>
                    <a:pt x="0" y="2759456"/>
                  </a:lnTo>
                  <a:lnTo>
                    <a:pt x="4216" y="2783154"/>
                  </a:lnTo>
                  <a:lnTo>
                    <a:pt x="16421" y="2803817"/>
                  </a:lnTo>
                  <a:lnTo>
                    <a:pt x="35864" y="2818434"/>
                  </a:lnTo>
                  <a:lnTo>
                    <a:pt x="61849" y="2823972"/>
                  </a:lnTo>
                  <a:lnTo>
                    <a:pt x="355612" y="2823972"/>
                  </a:lnTo>
                  <a:lnTo>
                    <a:pt x="382790" y="2818434"/>
                  </a:lnTo>
                  <a:lnTo>
                    <a:pt x="404888" y="2803817"/>
                  </a:lnTo>
                  <a:lnTo>
                    <a:pt x="419747" y="2783154"/>
                  </a:lnTo>
                  <a:lnTo>
                    <a:pt x="425196" y="2759456"/>
                  </a:lnTo>
                  <a:close/>
                </a:path>
                <a:path w="425450" h="2824479">
                  <a:moveTo>
                    <a:pt x="425196" y="2486152"/>
                  </a:moveTo>
                  <a:lnTo>
                    <a:pt x="419747" y="2458428"/>
                  </a:lnTo>
                  <a:lnTo>
                    <a:pt x="404901" y="2437663"/>
                  </a:lnTo>
                  <a:lnTo>
                    <a:pt x="382790" y="2424633"/>
                  </a:lnTo>
                  <a:lnTo>
                    <a:pt x="355612" y="2420112"/>
                  </a:lnTo>
                  <a:lnTo>
                    <a:pt x="61849" y="2420112"/>
                  </a:lnTo>
                  <a:lnTo>
                    <a:pt x="35864" y="2424633"/>
                  </a:lnTo>
                  <a:lnTo>
                    <a:pt x="16421" y="2437663"/>
                  </a:lnTo>
                  <a:lnTo>
                    <a:pt x="4216" y="2458428"/>
                  </a:lnTo>
                  <a:lnTo>
                    <a:pt x="0" y="2486152"/>
                  </a:lnTo>
                  <a:lnTo>
                    <a:pt x="4216" y="2515108"/>
                  </a:lnTo>
                  <a:lnTo>
                    <a:pt x="16421" y="2538666"/>
                  </a:lnTo>
                  <a:lnTo>
                    <a:pt x="35864" y="2554528"/>
                  </a:lnTo>
                  <a:lnTo>
                    <a:pt x="61849" y="2560320"/>
                  </a:lnTo>
                  <a:lnTo>
                    <a:pt x="355612" y="2560320"/>
                  </a:lnTo>
                  <a:lnTo>
                    <a:pt x="382790" y="2554528"/>
                  </a:lnTo>
                  <a:lnTo>
                    <a:pt x="404901" y="2538666"/>
                  </a:lnTo>
                  <a:lnTo>
                    <a:pt x="419747" y="2515108"/>
                  </a:lnTo>
                  <a:lnTo>
                    <a:pt x="425196" y="2486152"/>
                  </a:lnTo>
                  <a:close/>
                </a:path>
                <a:path w="425450" h="2824479">
                  <a:moveTo>
                    <a:pt x="425196" y="2214880"/>
                  </a:moveTo>
                  <a:lnTo>
                    <a:pt x="419747" y="2190635"/>
                  </a:lnTo>
                  <a:lnTo>
                    <a:pt x="404901" y="2169477"/>
                  </a:lnTo>
                  <a:lnTo>
                    <a:pt x="382790" y="2154517"/>
                  </a:lnTo>
                  <a:lnTo>
                    <a:pt x="355612" y="2148840"/>
                  </a:lnTo>
                  <a:lnTo>
                    <a:pt x="61849" y="2148840"/>
                  </a:lnTo>
                  <a:lnTo>
                    <a:pt x="35864" y="2154517"/>
                  </a:lnTo>
                  <a:lnTo>
                    <a:pt x="16421" y="2169477"/>
                  </a:lnTo>
                  <a:lnTo>
                    <a:pt x="4216" y="2190635"/>
                  </a:lnTo>
                  <a:lnTo>
                    <a:pt x="0" y="2214880"/>
                  </a:lnTo>
                  <a:lnTo>
                    <a:pt x="4216" y="2243836"/>
                  </a:lnTo>
                  <a:lnTo>
                    <a:pt x="16421" y="2267407"/>
                  </a:lnTo>
                  <a:lnTo>
                    <a:pt x="35864" y="2283256"/>
                  </a:lnTo>
                  <a:lnTo>
                    <a:pt x="61849" y="2289048"/>
                  </a:lnTo>
                  <a:lnTo>
                    <a:pt x="355612" y="2289048"/>
                  </a:lnTo>
                  <a:lnTo>
                    <a:pt x="382790" y="2283256"/>
                  </a:lnTo>
                  <a:lnTo>
                    <a:pt x="404901" y="2267407"/>
                  </a:lnTo>
                  <a:lnTo>
                    <a:pt x="419747" y="2243836"/>
                  </a:lnTo>
                  <a:lnTo>
                    <a:pt x="425196" y="2214880"/>
                  </a:lnTo>
                  <a:close/>
                </a:path>
                <a:path w="425450" h="2824479">
                  <a:moveTo>
                    <a:pt x="425196" y="1951736"/>
                  </a:moveTo>
                  <a:lnTo>
                    <a:pt x="419747" y="1923351"/>
                  </a:lnTo>
                  <a:lnTo>
                    <a:pt x="404901" y="1900275"/>
                  </a:lnTo>
                  <a:lnTo>
                    <a:pt x="382790" y="1884768"/>
                  </a:lnTo>
                  <a:lnTo>
                    <a:pt x="355612" y="1879092"/>
                  </a:lnTo>
                  <a:lnTo>
                    <a:pt x="61849" y="1879092"/>
                  </a:lnTo>
                  <a:lnTo>
                    <a:pt x="35864" y="1884768"/>
                  </a:lnTo>
                  <a:lnTo>
                    <a:pt x="16421" y="1900275"/>
                  </a:lnTo>
                  <a:lnTo>
                    <a:pt x="4216" y="1923351"/>
                  </a:lnTo>
                  <a:lnTo>
                    <a:pt x="0" y="1951736"/>
                  </a:lnTo>
                  <a:lnTo>
                    <a:pt x="4216" y="1975434"/>
                  </a:lnTo>
                  <a:lnTo>
                    <a:pt x="16421" y="1996097"/>
                  </a:lnTo>
                  <a:lnTo>
                    <a:pt x="35864" y="2010714"/>
                  </a:lnTo>
                  <a:lnTo>
                    <a:pt x="61849" y="2016252"/>
                  </a:lnTo>
                  <a:lnTo>
                    <a:pt x="355612" y="2016252"/>
                  </a:lnTo>
                  <a:lnTo>
                    <a:pt x="382790" y="2010714"/>
                  </a:lnTo>
                  <a:lnTo>
                    <a:pt x="404901" y="1996097"/>
                  </a:lnTo>
                  <a:lnTo>
                    <a:pt x="419747" y="1975434"/>
                  </a:lnTo>
                  <a:lnTo>
                    <a:pt x="425196" y="1951736"/>
                  </a:lnTo>
                  <a:close/>
                </a:path>
                <a:path w="425450" h="2824479">
                  <a:moveTo>
                    <a:pt x="425196" y="1679968"/>
                  </a:moveTo>
                  <a:lnTo>
                    <a:pt x="419747" y="1652231"/>
                  </a:lnTo>
                  <a:lnTo>
                    <a:pt x="404901" y="1631467"/>
                  </a:lnTo>
                  <a:lnTo>
                    <a:pt x="382790" y="1618437"/>
                  </a:lnTo>
                  <a:lnTo>
                    <a:pt x="355612" y="1613916"/>
                  </a:lnTo>
                  <a:lnTo>
                    <a:pt x="61849" y="1613916"/>
                  </a:lnTo>
                  <a:lnTo>
                    <a:pt x="35864" y="1618437"/>
                  </a:lnTo>
                  <a:lnTo>
                    <a:pt x="16421" y="1631467"/>
                  </a:lnTo>
                  <a:lnTo>
                    <a:pt x="4216" y="1652231"/>
                  </a:lnTo>
                  <a:lnTo>
                    <a:pt x="0" y="1679968"/>
                  </a:lnTo>
                  <a:lnTo>
                    <a:pt x="4216" y="1708912"/>
                  </a:lnTo>
                  <a:lnTo>
                    <a:pt x="16421" y="1732483"/>
                  </a:lnTo>
                  <a:lnTo>
                    <a:pt x="35864" y="1748332"/>
                  </a:lnTo>
                  <a:lnTo>
                    <a:pt x="61849" y="1754124"/>
                  </a:lnTo>
                  <a:lnTo>
                    <a:pt x="355612" y="1754124"/>
                  </a:lnTo>
                  <a:lnTo>
                    <a:pt x="382790" y="1748332"/>
                  </a:lnTo>
                  <a:lnTo>
                    <a:pt x="404901" y="1732483"/>
                  </a:lnTo>
                  <a:lnTo>
                    <a:pt x="419747" y="1708912"/>
                  </a:lnTo>
                  <a:lnTo>
                    <a:pt x="425196" y="1679968"/>
                  </a:lnTo>
                  <a:close/>
                </a:path>
                <a:path w="425450" h="2824479">
                  <a:moveTo>
                    <a:pt x="425196" y="1407160"/>
                  </a:moveTo>
                  <a:lnTo>
                    <a:pt x="419747" y="1382915"/>
                  </a:lnTo>
                  <a:lnTo>
                    <a:pt x="404901" y="1361757"/>
                  </a:lnTo>
                  <a:lnTo>
                    <a:pt x="382790" y="1346796"/>
                  </a:lnTo>
                  <a:lnTo>
                    <a:pt x="355612" y="1341120"/>
                  </a:lnTo>
                  <a:lnTo>
                    <a:pt x="61849" y="1341120"/>
                  </a:lnTo>
                  <a:lnTo>
                    <a:pt x="35864" y="1346796"/>
                  </a:lnTo>
                  <a:lnTo>
                    <a:pt x="16421" y="1361757"/>
                  </a:lnTo>
                  <a:lnTo>
                    <a:pt x="4216" y="1382915"/>
                  </a:lnTo>
                  <a:lnTo>
                    <a:pt x="0" y="1407160"/>
                  </a:lnTo>
                  <a:lnTo>
                    <a:pt x="4216" y="1436116"/>
                  </a:lnTo>
                  <a:lnTo>
                    <a:pt x="16421" y="1459674"/>
                  </a:lnTo>
                  <a:lnTo>
                    <a:pt x="35864" y="1475536"/>
                  </a:lnTo>
                  <a:lnTo>
                    <a:pt x="61849" y="1481328"/>
                  </a:lnTo>
                  <a:lnTo>
                    <a:pt x="355612" y="1481328"/>
                  </a:lnTo>
                  <a:lnTo>
                    <a:pt x="382790" y="1475536"/>
                  </a:lnTo>
                  <a:lnTo>
                    <a:pt x="404901" y="1459674"/>
                  </a:lnTo>
                  <a:lnTo>
                    <a:pt x="419747" y="1436116"/>
                  </a:lnTo>
                  <a:lnTo>
                    <a:pt x="425196" y="1407160"/>
                  </a:lnTo>
                  <a:close/>
                </a:path>
                <a:path w="425450" h="2824479">
                  <a:moveTo>
                    <a:pt x="425196" y="1145540"/>
                  </a:moveTo>
                  <a:lnTo>
                    <a:pt x="419747" y="1117155"/>
                  </a:lnTo>
                  <a:lnTo>
                    <a:pt x="404901" y="1094079"/>
                  </a:lnTo>
                  <a:lnTo>
                    <a:pt x="382790" y="1078572"/>
                  </a:lnTo>
                  <a:lnTo>
                    <a:pt x="355612" y="1072896"/>
                  </a:lnTo>
                  <a:lnTo>
                    <a:pt x="61849" y="1072896"/>
                  </a:lnTo>
                  <a:lnTo>
                    <a:pt x="35864" y="1078572"/>
                  </a:lnTo>
                  <a:lnTo>
                    <a:pt x="16421" y="1094079"/>
                  </a:lnTo>
                  <a:lnTo>
                    <a:pt x="4216" y="1117155"/>
                  </a:lnTo>
                  <a:lnTo>
                    <a:pt x="0" y="1145540"/>
                  </a:lnTo>
                  <a:lnTo>
                    <a:pt x="4216" y="1169238"/>
                  </a:lnTo>
                  <a:lnTo>
                    <a:pt x="16421" y="1189901"/>
                  </a:lnTo>
                  <a:lnTo>
                    <a:pt x="35864" y="1204518"/>
                  </a:lnTo>
                  <a:lnTo>
                    <a:pt x="61849" y="1210056"/>
                  </a:lnTo>
                  <a:lnTo>
                    <a:pt x="355612" y="1210056"/>
                  </a:lnTo>
                  <a:lnTo>
                    <a:pt x="382790" y="1204518"/>
                  </a:lnTo>
                  <a:lnTo>
                    <a:pt x="404888" y="1189901"/>
                  </a:lnTo>
                  <a:lnTo>
                    <a:pt x="419747" y="1169238"/>
                  </a:lnTo>
                  <a:lnTo>
                    <a:pt x="425196" y="1145540"/>
                  </a:lnTo>
                  <a:close/>
                </a:path>
                <a:path w="425450" h="2824479">
                  <a:moveTo>
                    <a:pt x="425196" y="872236"/>
                  </a:moveTo>
                  <a:lnTo>
                    <a:pt x="419747" y="844511"/>
                  </a:lnTo>
                  <a:lnTo>
                    <a:pt x="404901" y="823747"/>
                  </a:lnTo>
                  <a:lnTo>
                    <a:pt x="382790" y="810717"/>
                  </a:lnTo>
                  <a:lnTo>
                    <a:pt x="355612" y="806196"/>
                  </a:lnTo>
                  <a:lnTo>
                    <a:pt x="61849" y="806196"/>
                  </a:lnTo>
                  <a:lnTo>
                    <a:pt x="35864" y="810717"/>
                  </a:lnTo>
                  <a:lnTo>
                    <a:pt x="16421" y="823747"/>
                  </a:lnTo>
                  <a:lnTo>
                    <a:pt x="4216" y="844511"/>
                  </a:lnTo>
                  <a:lnTo>
                    <a:pt x="0" y="872236"/>
                  </a:lnTo>
                  <a:lnTo>
                    <a:pt x="4216" y="901192"/>
                  </a:lnTo>
                  <a:lnTo>
                    <a:pt x="16421" y="924750"/>
                  </a:lnTo>
                  <a:lnTo>
                    <a:pt x="35864" y="940612"/>
                  </a:lnTo>
                  <a:lnTo>
                    <a:pt x="61849" y="946404"/>
                  </a:lnTo>
                  <a:lnTo>
                    <a:pt x="355612" y="946404"/>
                  </a:lnTo>
                  <a:lnTo>
                    <a:pt x="382790" y="940612"/>
                  </a:lnTo>
                  <a:lnTo>
                    <a:pt x="404901" y="924750"/>
                  </a:lnTo>
                  <a:lnTo>
                    <a:pt x="419747" y="901192"/>
                  </a:lnTo>
                  <a:lnTo>
                    <a:pt x="425196" y="872236"/>
                  </a:lnTo>
                  <a:close/>
                </a:path>
                <a:path w="425450" h="2824479">
                  <a:moveTo>
                    <a:pt x="425196" y="600964"/>
                  </a:moveTo>
                  <a:lnTo>
                    <a:pt x="419747" y="576719"/>
                  </a:lnTo>
                  <a:lnTo>
                    <a:pt x="404901" y="555561"/>
                  </a:lnTo>
                  <a:lnTo>
                    <a:pt x="382790" y="540600"/>
                  </a:lnTo>
                  <a:lnTo>
                    <a:pt x="355612" y="534924"/>
                  </a:lnTo>
                  <a:lnTo>
                    <a:pt x="61849" y="534924"/>
                  </a:lnTo>
                  <a:lnTo>
                    <a:pt x="35864" y="540600"/>
                  </a:lnTo>
                  <a:lnTo>
                    <a:pt x="16421" y="555561"/>
                  </a:lnTo>
                  <a:lnTo>
                    <a:pt x="4216" y="576719"/>
                  </a:lnTo>
                  <a:lnTo>
                    <a:pt x="0" y="600964"/>
                  </a:lnTo>
                  <a:lnTo>
                    <a:pt x="4216" y="629920"/>
                  </a:lnTo>
                  <a:lnTo>
                    <a:pt x="16421" y="653491"/>
                  </a:lnTo>
                  <a:lnTo>
                    <a:pt x="35864" y="669340"/>
                  </a:lnTo>
                  <a:lnTo>
                    <a:pt x="61849" y="675132"/>
                  </a:lnTo>
                  <a:lnTo>
                    <a:pt x="355612" y="675132"/>
                  </a:lnTo>
                  <a:lnTo>
                    <a:pt x="382790" y="669340"/>
                  </a:lnTo>
                  <a:lnTo>
                    <a:pt x="404901" y="653491"/>
                  </a:lnTo>
                  <a:lnTo>
                    <a:pt x="419747" y="629920"/>
                  </a:lnTo>
                  <a:lnTo>
                    <a:pt x="425196" y="600964"/>
                  </a:lnTo>
                  <a:close/>
                </a:path>
                <a:path w="425450" h="2824479">
                  <a:moveTo>
                    <a:pt x="425196" y="336296"/>
                  </a:moveTo>
                  <a:lnTo>
                    <a:pt x="419747" y="307352"/>
                  </a:lnTo>
                  <a:lnTo>
                    <a:pt x="404901" y="283781"/>
                  </a:lnTo>
                  <a:lnTo>
                    <a:pt x="382790" y="267931"/>
                  </a:lnTo>
                  <a:lnTo>
                    <a:pt x="355612" y="262128"/>
                  </a:lnTo>
                  <a:lnTo>
                    <a:pt x="61849" y="262128"/>
                  </a:lnTo>
                  <a:lnTo>
                    <a:pt x="35864" y="267931"/>
                  </a:lnTo>
                  <a:lnTo>
                    <a:pt x="16421" y="283781"/>
                  </a:lnTo>
                  <a:lnTo>
                    <a:pt x="4216" y="307352"/>
                  </a:lnTo>
                  <a:lnTo>
                    <a:pt x="0" y="336296"/>
                  </a:lnTo>
                  <a:lnTo>
                    <a:pt x="4216" y="360553"/>
                  </a:lnTo>
                  <a:lnTo>
                    <a:pt x="16421" y="381698"/>
                  </a:lnTo>
                  <a:lnTo>
                    <a:pt x="35864" y="396671"/>
                  </a:lnTo>
                  <a:lnTo>
                    <a:pt x="61849" y="402336"/>
                  </a:lnTo>
                  <a:lnTo>
                    <a:pt x="355612" y="402336"/>
                  </a:lnTo>
                  <a:lnTo>
                    <a:pt x="382790" y="396671"/>
                  </a:lnTo>
                  <a:lnTo>
                    <a:pt x="404901" y="381698"/>
                  </a:lnTo>
                  <a:lnTo>
                    <a:pt x="419747" y="360553"/>
                  </a:lnTo>
                  <a:lnTo>
                    <a:pt x="425196" y="336296"/>
                  </a:lnTo>
                  <a:close/>
                </a:path>
                <a:path w="425450" h="2824479">
                  <a:moveTo>
                    <a:pt x="425196" y="66040"/>
                  </a:moveTo>
                  <a:lnTo>
                    <a:pt x="419747" y="38315"/>
                  </a:lnTo>
                  <a:lnTo>
                    <a:pt x="404901" y="17551"/>
                  </a:lnTo>
                  <a:lnTo>
                    <a:pt x="382790" y="4521"/>
                  </a:lnTo>
                  <a:lnTo>
                    <a:pt x="355612" y="0"/>
                  </a:lnTo>
                  <a:lnTo>
                    <a:pt x="61849" y="0"/>
                  </a:lnTo>
                  <a:lnTo>
                    <a:pt x="35864" y="4521"/>
                  </a:lnTo>
                  <a:lnTo>
                    <a:pt x="16421" y="17551"/>
                  </a:lnTo>
                  <a:lnTo>
                    <a:pt x="4216" y="38315"/>
                  </a:lnTo>
                  <a:lnTo>
                    <a:pt x="0" y="66040"/>
                  </a:lnTo>
                  <a:lnTo>
                    <a:pt x="4216" y="94996"/>
                  </a:lnTo>
                  <a:lnTo>
                    <a:pt x="16421" y="118567"/>
                  </a:lnTo>
                  <a:lnTo>
                    <a:pt x="35864" y="134416"/>
                  </a:lnTo>
                  <a:lnTo>
                    <a:pt x="61849" y="140208"/>
                  </a:lnTo>
                  <a:lnTo>
                    <a:pt x="355612" y="140208"/>
                  </a:lnTo>
                  <a:lnTo>
                    <a:pt x="382790" y="134416"/>
                  </a:lnTo>
                  <a:lnTo>
                    <a:pt x="404901" y="118567"/>
                  </a:lnTo>
                  <a:lnTo>
                    <a:pt x="419747" y="94996"/>
                  </a:lnTo>
                  <a:lnTo>
                    <a:pt x="425196" y="66040"/>
                  </a:lnTo>
                  <a:close/>
                </a:path>
              </a:pathLst>
            </a:custGeom>
            <a:solidFill>
              <a:srgbClr val="4D4D4D"/>
            </a:solidFill>
          </p:spPr>
          <p:txBody>
            <a:bodyPr wrap="square" lIns="0" tIns="0" rIns="0" bIns="0" rtlCol="0"/>
            <a:lstStyle/>
            <a:p>
              <a:endParaRPr/>
            </a:p>
          </p:txBody>
        </p:sp>
      </p:grpSp>
      <p:sp>
        <p:nvSpPr>
          <p:cNvPr id="9" name="object 9"/>
          <p:cNvSpPr txBox="1"/>
          <p:nvPr/>
        </p:nvSpPr>
        <p:spPr>
          <a:xfrm>
            <a:off x="1376172" y="2458211"/>
            <a:ext cx="1222375" cy="660400"/>
          </a:xfrm>
          <a:prstGeom prst="rect">
            <a:avLst/>
          </a:prstGeom>
          <a:solidFill>
            <a:srgbClr val="FFFFFF"/>
          </a:solidFill>
        </p:spPr>
        <p:txBody>
          <a:bodyPr vert="horz" wrap="square" lIns="0" tIns="109220" rIns="0" bIns="0" rtlCol="0">
            <a:spAutoFit/>
          </a:bodyPr>
          <a:lstStyle/>
          <a:p>
            <a:pPr marL="400050">
              <a:lnSpc>
                <a:spcPct val="100000"/>
              </a:lnSpc>
              <a:spcBef>
                <a:spcPts val="860"/>
              </a:spcBef>
            </a:pPr>
            <a:r>
              <a:rPr sz="3600" spc="-25" dirty="0">
                <a:solidFill>
                  <a:srgbClr val="4D4D4D"/>
                </a:solidFill>
                <a:latin typeface="Impact"/>
                <a:cs typeface="Impact"/>
              </a:rPr>
              <a:t>01</a:t>
            </a:r>
            <a:endParaRPr sz="3600">
              <a:latin typeface="Impact"/>
              <a:cs typeface="Impact"/>
            </a:endParaRPr>
          </a:p>
        </p:txBody>
      </p:sp>
      <p:sp>
        <p:nvSpPr>
          <p:cNvPr id="10" name="object 10"/>
          <p:cNvSpPr txBox="1"/>
          <p:nvPr/>
        </p:nvSpPr>
        <p:spPr>
          <a:xfrm>
            <a:off x="1539621" y="3181629"/>
            <a:ext cx="891540" cy="1049655"/>
          </a:xfrm>
          <a:prstGeom prst="rect">
            <a:avLst/>
          </a:prstGeom>
        </p:spPr>
        <p:txBody>
          <a:bodyPr vert="horz" wrap="square" lIns="0" tIns="12700" rIns="0" bIns="0" rtlCol="0">
            <a:spAutoFit/>
          </a:bodyPr>
          <a:lstStyle/>
          <a:p>
            <a:pPr marL="60325" marR="5080" indent="-47625">
              <a:lnSpc>
                <a:spcPct val="120000"/>
              </a:lnSpc>
              <a:spcBef>
                <a:spcPts val="100"/>
              </a:spcBef>
            </a:pPr>
            <a:r>
              <a:rPr sz="2800" spc="-90" dirty="0">
                <a:solidFill>
                  <a:srgbClr val="FFFFFF"/>
                </a:solidFill>
                <a:latin typeface="Microsoft YaHei"/>
                <a:cs typeface="Microsoft YaHei"/>
              </a:rPr>
              <a:t>PART </a:t>
            </a:r>
            <a:r>
              <a:rPr sz="2800" spc="-25" dirty="0">
                <a:solidFill>
                  <a:srgbClr val="FFFFFF"/>
                </a:solidFill>
                <a:latin typeface="Microsoft YaHei"/>
                <a:cs typeface="Microsoft YaHei"/>
              </a:rPr>
              <a:t>ONE</a:t>
            </a:r>
            <a:endParaRPr sz="2800">
              <a:latin typeface="Microsoft YaHei"/>
              <a:cs typeface="Microsoft YaHei"/>
            </a:endParaRPr>
          </a:p>
        </p:txBody>
      </p:sp>
      <p:grpSp>
        <p:nvGrpSpPr>
          <p:cNvPr id="11" name="object 11"/>
          <p:cNvGrpSpPr/>
          <p:nvPr/>
        </p:nvGrpSpPr>
        <p:grpSpPr>
          <a:xfrm>
            <a:off x="1600200" y="0"/>
            <a:ext cx="7543800" cy="1712595"/>
            <a:chOff x="1600200" y="0"/>
            <a:chExt cx="7543800" cy="1712595"/>
          </a:xfrm>
        </p:grpSpPr>
        <p:sp>
          <p:nvSpPr>
            <p:cNvPr id="12" name="object 12"/>
            <p:cNvSpPr/>
            <p:nvPr/>
          </p:nvSpPr>
          <p:spPr>
            <a:xfrm>
              <a:off x="1600200" y="0"/>
              <a:ext cx="7543800" cy="1712595"/>
            </a:xfrm>
            <a:custGeom>
              <a:avLst/>
              <a:gdLst/>
              <a:ahLst/>
              <a:cxnLst/>
              <a:rect l="l" t="t" r="r" b="b"/>
              <a:pathLst>
                <a:path w="7543800" h="1712595">
                  <a:moveTo>
                    <a:pt x="1211957" y="0"/>
                  </a:moveTo>
                  <a:lnTo>
                    <a:pt x="1348" y="0"/>
                  </a:lnTo>
                  <a:lnTo>
                    <a:pt x="0" y="5969"/>
                  </a:lnTo>
                  <a:lnTo>
                    <a:pt x="7543800" y="1712070"/>
                  </a:lnTo>
                  <a:lnTo>
                    <a:pt x="7543800" y="1431982"/>
                  </a:lnTo>
                  <a:lnTo>
                    <a:pt x="1211957" y="0"/>
                  </a:lnTo>
                  <a:close/>
                </a:path>
              </a:pathLst>
            </a:custGeom>
            <a:solidFill>
              <a:srgbClr val="92CDDD">
                <a:alpha val="61959"/>
              </a:srgbClr>
            </a:solidFill>
          </p:spPr>
          <p:txBody>
            <a:bodyPr wrap="square" lIns="0" tIns="0" rIns="0" bIns="0" rtlCol="0"/>
            <a:lstStyle/>
            <a:p>
              <a:endParaRPr/>
            </a:p>
          </p:txBody>
        </p:sp>
        <p:sp>
          <p:nvSpPr>
            <p:cNvPr id="13" name="object 13"/>
            <p:cNvSpPr/>
            <p:nvPr/>
          </p:nvSpPr>
          <p:spPr>
            <a:xfrm>
              <a:off x="2309982" y="0"/>
              <a:ext cx="6834505" cy="1303020"/>
            </a:xfrm>
            <a:custGeom>
              <a:avLst/>
              <a:gdLst/>
              <a:ahLst/>
              <a:cxnLst/>
              <a:rect l="l" t="t" r="r" b="b"/>
              <a:pathLst>
                <a:path w="6834505" h="1303020">
                  <a:moveTo>
                    <a:pt x="472271" y="0"/>
                  </a:moveTo>
                  <a:lnTo>
                    <a:pt x="0" y="0"/>
                  </a:lnTo>
                  <a:lnTo>
                    <a:pt x="6834017" y="1302758"/>
                  </a:lnTo>
                  <a:lnTo>
                    <a:pt x="6834017" y="1212625"/>
                  </a:lnTo>
                  <a:lnTo>
                    <a:pt x="472271" y="0"/>
                  </a:lnTo>
                  <a:close/>
                </a:path>
              </a:pathLst>
            </a:custGeom>
            <a:solidFill>
              <a:srgbClr val="DBEDF4">
                <a:alpha val="61959"/>
              </a:srgbClr>
            </a:solidFill>
          </p:spPr>
          <p:txBody>
            <a:bodyPr wrap="square" lIns="0" tIns="0" rIns="0" bIns="0" rtlCol="0"/>
            <a:lstStyle/>
            <a:p>
              <a:endParaRPr/>
            </a:p>
          </p:txBody>
        </p:sp>
      </p:grpSp>
      <p:sp>
        <p:nvSpPr>
          <p:cNvPr id="14" name="object 14"/>
          <p:cNvSpPr/>
          <p:nvPr/>
        </p:nvSpPr>
        <p:spPr>
          <a:xfrm>
            <a:off x="7564207" y="5423503"/>
            <a:ext cx="1186815" cy="637540"/>
          </a:xfrm>
          <a:custGeom>
            <a:avLst/>
            <a:gdLst/>
            <a:ahLst/>
            <a:cxnLst/>
            <a:rect l="l" t="t" r="r" b="b"/>
            <a:pathLst>
              <a:path w="1186815" h="637539">
                <a:moveTo>
                  <a:pt x="90463" y="374326"/>
                </a:moveTo>
                <a:lnTo>
                  <a:pt x="73723" y="374563"/>
                </a:lnTo>
                <a:lnTo>
                  <a:pt x="62269" y="376223"/>
                </a:lnTo>
                <a:lnTo>
                  <a:pt x="50815" y="380728"/>
                </a:lnTo>
                <a:lnTo>
                  <a:pt x="34075" y="389502"/>
                </a:lnTo>
                <a:lnTo>
                  <a:pt x="26003" y="392334"/>
                </a:lnTo>
                <a:lnTo>
                  <a:pt x="10358" y="400765"/>
                </a:lnTo>
                <a:lnTo>
                  <a:pt x="0" y="414700"/>
                </a:lnTo>
                <a:lnTo>
                  <a:pt x="7786" y="434041"/>
                </a:lnTo>
                <a:lnTo>
                  <a:pt x="227623" y="523106"/>
                </a:lnTo>
                <a:lnTo>
                  <a:pt x="394755" y="628364"/>
                </a:lnTo>
                <a:lnTo>
                  <a:pt x="415603" y="636092"/>
                </a:lnTo>
                <a:lnTo>
                  <a:pt x="436094" y="637085"/>
                </a:lnTo>
                <a:lnTo>
                  <a:pt x="456584" y="629921"/>
                </a:lnTo>
                <a:lnTo>
                  <a:pt x="477432" y="613175"/>
                </a:lnTo>
                <a:lnTo>
                  <a:pt x="493291" y="610566"/>
                </a:lnTo>
                <a:lnTo>
                  <a:pt x="498578" y="603688"/>
                </a:lnTo>
                <a:lnTo>
                  <a:pt x="493291" y="593961"/>
                </a:lnTo>
                <a:lnTo>
                  <a:pt x="477432" y="582809"/>
                </a:lnTo>
                <a:lnTo>
                  <a:pt x="422949" y="582809"/>
                </a:lnTo>
                <a:lnTo>
                  <a:pt x="389326" y="568894"/>
                </a:lnTo>
                <a:lnTo>
                  <a:pt x="342844" y="538283"/>
                </a:lnTo>
                <a:lnTo>
                  <a:pt x="301648" y="507671"/>
                </a:lnTo>
                <a:lnTo>
                  <a:pt x="283884" y="493756"/>
                </a:lnTo>
                <a:lnTo>
                  <a:pt x="257359" y="482053"/>
                </a:lnTo>
                <a:lnTo>
                  <a:pt x="197032" y="456304"/>
                </a:lnTo>
                <a:lnTo>
                  <a:pt x="131776" y="430556"/>
                </a:lnTo>
                <a:lnTo>
                  <a:pt x="90463" y="418852"/>
                </a:lnTo>
                <a:lnTo>
                  <a:pt x="340264" y="418852"/>
                </a:lnTo>
                <a:lnTo>
                  <a:pt x="366556" y="404691"/>
                </a:lnTo>
                <a:lnTo>
                  <a:pt x="283884" y="404691"/>
                </a:lnTo>
                <a:lnTo>
                  <a:pt x="90463" y="374326"/>
                </a:lnTo>
                <a:close/>
              </a:path>
              <a:path w="1186815" h="637539">
                <a:moveTo>
                  <a:pt x="670853" y="329787"/>
                </a:moveTo>
                <a:lnTo>
                  <a:pt x="366561" y="478567"/>
                </a:lnTo>
                <a:lnTo>
                  <a:pt x="422949" y="582809"/>
                </a:lnTo>
                <a:lnTo>
                  <a:pt x="477432" y="582809"/>
                </a:lnTo>
                <a:lnTo>
                  <a:pt x="449238" y="493756"/>
                </a:lnTo>
                <a:lnTo>
                  <a:pt x="642786" y="389502"/>
                </a:lnTo>
                <a:lnTo>
                  <a:pt x="747469" y="389502"/>
                </a:lnTo>
                <a:lnTo>
                  <a:pt x="670853" y="329787"/>
                </a:lnTo>
                <a:close/>
              </a:path>
              <a:path w="1186815" h="637539">
                <a:moveTo>
                  <a:pt x="747469" y="389502"/>
                </a:moveTo>
                <a:lnTo>
                  <a:pt x="642786" y="389502"/>
                </a:lnTo>
                <a:lnTo>
                  <a:pt x="892595" y="553459"/>
                </a:lnTo>
                <a:lnTo>
                  <a:pt x="949346" y="565841"/>
                </a:lnTo>
                <a:lnTo>
                  <a:pt x="995703" y="564465"/>
                </a:lnTo>
                <a:lnTo>
                  <a:pt x="1031845" y="557586"/>
                </a:lnTo>
                <a:lnTo>
                  <a:pt x="1057949" y="553459"/>
                </a:lnTo>
                <a:lnTo>
                  <a:pt x="1074175" y="531088"/>
                </a:lnTo>
                <a:lnTo>
                  <a:pt x="1074809" y="529509"/>
                </a:lnTo>
                <a:lnTo>
                  <a:pt x="982321" y="529509"/>
                </a:lnTo>
                <a:lnTo>
                  <a:pt x="961175" y="528797"/>
                </a:lnTo>
                <a:lnTo>
                  <a:pt x="940030" y="525240"/>
                </a:lnTo>
                <a:lnTo>
                  <a:pt x="918884" y="523106"/>
                </a:lnTo>
                <a:lnTo>
                  <a:pt x="747469" y="389502"/>
                </a:lnTo>
                <a:close/>
              </a:path>
              <a:path w="1186815" h="637539">
                <a:moveTo>
                  <a:pt x="1180597" y="35813"/>
                </a:moveTo>
                <a:lnTo>
                  <a:pt x="1071760" y="35813"/>
                </a:lnTo>
                <a:lnTo>
                  <a:pt x="1092334" y="38457"/>
                </a:lnTo>
                <a:lnTo>
                  <a:pt x="1112432" y="46386"/>
                </a:lnTo>
                <a:lnTo>
                  <a:pt x="1116381" y="57800"/>
                </a:lnTo>
                <a:lnTo>
                  <a:pt x="1122957" y="69183"/>
                </a:lnTo>
                <a:lnTo>
                  <a:pt x="1124273" y="80569"/>
                </a:lnTo>
                <a:lnTo>
                  <a:pt x="1112432" y="91979"/>
                </a:lnTo>
                <a:lnTo>
                  <a:pt x="836207" y="240734"/>
                </a:lnTo>
                <a:lnTo>
                  <a:pt x="1003466" y="478567"/>
                </a:lnTo>
                <a:lnTo>
                  <a:pt x="1003466" y="523106"/>
                </a:lnTo>
                <a:lnTo>
                  <a:pt x="982321" y="529509"/>
                </a:lnTo>
                <a:lnTo>
                  <a:pt x="1074809" y="529509"/>
                </a:lnTo>
                <a:lnTo>
                  <a:pt x="1082508" y="510327"/>
                </a:lnTo>
                <a:lnTo>
                  <a:pt x="1085578" y="492409"/>
                </a:lnTo>
                <a:lnTo>
                  <a:pt x="1086016" y="478567"/>
                </a:lnTo>
                <a:lnTo>
                  <a:pt x="918884" y="240734"/>
                </a:lnTo>
                <a:lnTo>
                  <a:pt x="1140499" y="106076"/>
                </a:lnTo>
                <a:lnTo>
                  <a:pt x="1172658" y="90344"/>
                </a:lnTo>
                <a:lnTo>
                  <a:pt x="1186314" y="67278"/>
                </a:lnTo>
                <a:lnTo>
                  <a:pt x="1184112" y="41354"/>
                </a:lnTo>
                <a:lnTo>
                  <a:pt x="1180597" y="35813"/>
                </a:lnTo>
                <a:close/>
              </a:path>
              <a:path w="1186815" h="637539">
                <a:moveTo>
                  <a:pt x="340264" y="418852"/>
                </a:moveTo>
                <a:lnTo>
                  <a:pt x="90463" y="418852"/>
                </a:lnTo>
                <a:lnTo>
                  <a:pt x="283884" y="449218"/>
                </a:lnTo>
                <a:lnTo>
                  <a:pt x="340264" y="418852"/>
                </a:lnTo>
                <a:close/>
              </a:path>
              <a:path w="1186815" h="637539">
                <a:moveTo>
                  <a:pt x="252468" y="57800"/>
                </a:moveTo>
                <a:lnTo>
                  <a:pt x="213869" y="61573"/>
                </a:lnTo>
                <a:lnTo>
                  <a:pt x="173140" y="76739"/>
                </a:lnTo>
                <a:lnTo>
                  <a:pt x="149619" y="90829"/>
                </a:lnTo>
                <a:lnTo>
                  <a:pt x="131564" y="110307"/>
                </a:lnTo>
                <a:lnTo>
                  <a:pt x="134296" y="135273"/>
                </a:lnTo>
                <a:lnTo>
                  <a:pt x="173140" y="165830"/>
                </a:lnTo>
                <a:lnTo>
                  <a:pt x="477432" y="300437"/>
                </a:lnTo>
                <a:lnTo>
                  <a:pt x="283884" y="404691"/>
                </a:lnTo>
                <a:lnTo>
                  <a:pt x="366556" y="404691"/>
                </a:lnTo>
                <a:lnTo>
                  <a:pt x="588303" y="285261"/>
                </a:lnTo>
                <a:lnTo>
                  <a:pt x="227623" y="135413"/>
                </a:lnTo>
                <a:lnTo>
                  <a:pt x="223908" y="132972"/>
                </a:lnTo>
                <a:lnTo>
                  <a:pt x="217717" y="126460"/>
                </a:lnTo>
                <a:lnTo>
                  <a:pt x="216479" y="117090"/>
                </a:lnTo>
                <a:lnTo>
                  <a:pt x="227623" y="106076"/>
                </a:lnTo>
                <a:lnTo>
                  <a:pt x="530002" y="106076"/>
                </a:lnTo>
                <a:lnTo>
                  <a:pt x="312078" y="61626"/>
                </a:lnTo>
                <a:lnTo>
                  <a:pt x="286136" y="59719"/>
                </a:lnTo>
                <a:lnTo>
                  <a:pt x="252468" y="57800"/>
                </a:lnTo>
                <a:close/>
              </a:path>
              <a:path w="1186815" h="637539">
                <a:moveTo>
                  <a:pt x="530002" y="106076"/>
                </a:moveTo>
                <a:lnTo>
                  <a:pt x="312078" y="106076"/>
                </a:lnTo>
                <a:lnTo>
                  <a:pt x="753530" y="195179"/>
                </a:lnTo>
                <a:lnTo>
                  <a:pt x="834304" y="151669"/>
                </a:lnTo>
                <a:lnTo>
                  <a:pt x="753530" y="151669"/>
                </a:lnTo>
                <a:lnTo>
                  <a:pt x="530002" y="106076"/>
                </a:lnTo>
                <a:close/>
              </a:path>
              <a:path w="1186815" h="637539">
                <a:moveTo>
                  <a:pt x="1071316" y="0"/>
                </a:moveTo>
                <a:lnTo>
                  <a:pt x="1020568" y="6405"/>
                </a:lnTo>
                <a:lnTo>
                  <a:pt x="975272" y="17049"/>
                </a:lnTo>
                <a:lnTo>
                  <a:pt x="753530" y="151669"/>
                </a:lnTo>
                <a:lnTo>
                  <a:pt x="834304" y="151669"/>
                </a:lnTo>
                <a:lnTo>
                  <a:pt x="1029755" y="46386"/>
                </a:lnTo>
                <a:lnTo>
                  <a:pt x="1050853" y="38457"/>
                </a:lnTo>
                <a:lnTo>
                  <a:pt x="1071760" y="35813"/>
                </a:lnTo>
                <a:lnTo>
                  <a:pt x="1180597" y="35813"/>
                </a:lnTo>
                <a:lnTo>
                  <a:pt x="1168693" y="17049"/>
                </a:lnTo>
                <a:lnTo>
                  <a:pt x="1122398" y="2119"/>
                </a:lnTo>
                <a:lnTo>
                  <a:pt x="1071316" y="0"/>
                </a:lnTo>
                <a:close/>
              </a:path>
            </a:pathLst>
          </a:custGeom>
          <a:solidFill>
            <a:srgbClr val="92CDDD"/>
          </a:solidFill>
        </p:spPr>
        <p:txBody>
          <a:bodyPr wrap="square" lIns="0" tIns="0" rIns="0" bIns="0" rtlCol="0"/>
          <a:lstStyle/>
          <a:p>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992437" y="2121297"/>
            <a:ext cx="4252595" cy="628015"/>
          </a:xfrm>
          <a:prstGeom prst="rect">
            <a:avLst/>
          </a:prstGeom>
        </p:spPr>
        <p:txBody>
          <a:bodyPr vert="horz" wrap="square" lIns="0" tIns="12700" rIns="0" bIns="0" rtlCol="0">
            <a:spAutoFit/>
          </a:bodyPr>
          <a:lstStyle/>
          <a:p>
            <a:pPr marL="299085" indent="-287020">
              <a:lnSpc>
                <a:spcPts val="2370"/>
              </a:lnSpc>
              <a:spcBef>
                <a:spcPts val="100"/>
              </a:spcBef>
              <a:buFont typeface="Wingdings"/>
              <a:buChar char=""/>
              <a:tabLst>
                <a:tab pos="299720" algn="l"/>
              </a:tabLst>
            </a:pPr>
            <a:r>
              <a:rPr sz="2000" b="1" spc="-10" dirty="0">
                <a:latin typeface="華康棒棒體W5" panose="040F0509000000000000" pitchFamily="81" charset="-120"/>
                <a:ea typeface="華康棒棒體W5" panose="040F0509000000000000" pitchFamily="81" charset="-120"/>
                <a:cs typeface="Microsoft JhengHei"/>
              </a:rPr>
              <a:t>教育部築夢平台：</a:t>
            </a:r>
            <a:endParaRPr sz="2000" dirty="0">
              <a:latin typeface="華康棒棒體W5" panose="040F0509000000000000" pitchFamily="81" charset="-120"/>
              <a:ea typeface="華康棒棒體W5" panose="040F0509000000000000" pitchFamily="81" charset="-120"/>
              <a:cs typeface="Microsoft JhengHei"/>
            </a:endParaRPr>
          </a:p>
          <a:p>
            <a:pPr marL="299085">
              <a:lnSpc>
                <a:spcPts val="2370"/>
              </a:lnSpc>
            </a:pPr>
            <a:r>
              <a:rPr sz="2000" u="sng" spc="-20" dirty="0">
                <a:solidFill>
                  <a:srgbClr val="0000FF"/>
                </a:solidFill>
                <a:uFill>
                  <a:solidFill>
                    <a:srgbClr val="0000FF"/>
                  </a:solidFill>
                </a:uFill>
                <a:latin typeface="Calibri"/>
                <a:cs typeface="Calibri"/>
                <a:hlinkClick r:id="rId2"/>
              </a:rPr>
              <a:t>http://www.studyabroad.moe.gov.tw/</a:t>
            </a:r>
            <a:endParaRPr sz="2000" dirty="0">
              <a:latin typeface="Calibri"/>
              <a:cs typeface="Calibri"/>
            </a:endParaRPr>
          </a:p>
        </p:txBody>
      </p:sp>
      <p:grpSp>
        <p:nvGrpSpPr>
          <p:cNvPr id="3" name="object 3"/>
          <p:cNvGrpSpPr/>
          <p:nvPr/>
        </p:nvGrpSpPr>
        <p:grpSpPr>
          <a:xfrm>
            <a:off x="228600" y="1515571"/>
            <a:ext cx="7792720" cy="1849120"/>
            <a:chOff x="524255" y="3953255"/>
            <a:chExt cx="7792720" cy="1849120"/>
          </a:xfrm>
        </p:grpSpPr>
        <p:pic>
          <p:nvPicPr>
            <p:cNvPr id="4" name="object 4"/>
            <p:cNvPicPr/>
            <p:nvPr/>
          </p:nvPicPr>
          <p:blipFill>
            <a:blip r:embed="rId3" cstate="print"/>
            <a:stretch>
              <a:fillRect/>
            </a:stretch>
          </p:blipFill>
          <p:spPr>
            <a:xfrm>
              <a:off x="975359" y="4099559"/>
              <a:ext cx="1546860" cy="1546860"/>
            </a:xfrm>
            <a:prstGeom prst="rect">
              <a:avLst/>
            </a:prstGeom>
          </p:spPr>
        </p:pic>
        <p:sp>
          <p:nvSpPr>
            <p:cNvPr id="5" name="object 5"/>
            <p:cNvSpPr/>
            <p:nvPr/>
          </p:nvSpPr>
          <p:spPr>
            <a:xfrm>
              <a:off x="534161" y="3963161"/>
              <a:ext cx="7772400" cy="1828800"/>
            </a:xfrm>
            <a:custGeom>
              <a:avLst/>
              <a:gdLst/>
              <a:ahLst/>
              <a:cxnLst/>
              <a:rect l="l" t="t" r="r" b="b"/>
              <a:pathLst>
                <a:path w="7772400" h="1828800">
                  <a:moveTo>
                    <a:pt x="0" y="304800"/>
                  </a:moveTo>
                  <a:lnTo>
                    <a:pt x="3989" y="255374"/>
                  </a:lnTo>
                  <a:lnTo>
                    <a:pt x="15538" y="208483"/>
                  </a:lnTo>
                  <a:lnTo>
                    <a:pt x="34020" y="164753"/>
                  </a:lnTo>
                  <a:lnTo>
                    <a:pt x="58808" y="124815"/>
                  </a:lnTo>
                  <a:lnTo>
                    <a:pt x="89273" y="89296"/>
                  </a:lnTo>
                  <a:lnTo>
                    <a:pt x="124788" y="58826"/>
                  </a:lnTo>
                  <a:lnTo>
                    <a:pt x="164725" y="34032"/>
                  </a:lnTo>
                  <a:lnTo>
                    <a:pt x="208458" y="15544"/>
                  </a:lnTo>
                  <a:lnTo>
                    <a:pt x="255359" y="3990"/>
                  </a:lnTo>
                  <a:lnTo>
                    <a:pt x="304800" y="0"/>
                  </a:lnTo>
                  <a:lnTo>
                    <a:pt x="7467600" y="0"/>
                  </a:lnTo>
                  <a:lnTo>
                    <a:pt x="7517025" y="3990"/>
                  </a:lnTo>
                  <a:lnTo>
                    <a:pt x="7563916" y="15544"/>
                  </a:lnTo>
                  <a:lnTo>
                    <a:pt x="7607646" y="34032"/>
                  </a:lnTo>
                  <a:lnTo>
                    <a:pt x="7647584" y="58826"/>
                  </a:lnTo>
                  <a:lnTo>
                    <a:pt x="7683103" y="89296"/>
                  </a:lnTo>
                  <a:lnTo>
                    <a:pt x="7713573" y="124815"/>
                  </a:lnTo>
                  <a:lnTo>
                    <a:pt x="7738367" y="164753"/>
                  </a:lnTo>
                  <a:lnTo>
                    <a:pt x="7756855" y="208483"/>
                  </a:lnTo>
                  <a:lnTo>
                    <a:pt x="7768409" y="255374"/>
                  </a:lnTo>
                  <a:lnTo>
                    <a:pt x="7772400" y="304800"/>
                  </a:lnTo>
                  <a:lnTo>
                    <a:pt x="7772400" y="1524000"/>
                  </a:lnTo>
                  <a:lnTo>
                    <a:pt x="7768409" y="1573440"/>
                  </a:lnTo>
                  <a:lnTo>
                    <a:pt x="7756855" y="1620341"/>
                  </a:lnTo>
                  <a:lnTo>
                    <a:pt x="7738367" y="1664074"/>
                  </a:lnTo>
                  <a:lnTo>
                    <a:pt x="7713573" y="1704011"/>
                  </a:lnTo>
                  <a:lnTo>
                    <a:pt x="7683103" y="1739526"/>
                  </a:lnTo>
                  <a:lnTo>
                    <a:pt x="7647584" y="1769991"/>
                  </a:lnTo>
                  <a:lnTo>
                    <a:pt x="7607646" y="1794779"/>
                  </a:lnTo>
                  <a:lnTo>
                    <a:pt x="7563916" y="1813261"/>
                  </a:lnTo>
                  <a:lnTo>
                    <a:pt x="7517025" y="1824810"/>
                  </a:lnTo>
                  <a:lnTo>
                    <a:pt x="7467600" y="1828800"/>
                  </a:lnTo>
                  <a:lnTo>
                    <a:pt x="304800" y="1828800"/>
                  </a:lnTo>
                  <a:lnTo>
                    <a:pt x="255359" y="1824810"/>
                  </a:lnTo>
                  <a:lnTo>
                    <a:pt x="208458" y="1813261"/>
                  </a:lnTo>
                  <a:lnTo>
                    <a:pt x="164725" y="1794779"/>
                  </a:lnTo>
                  <a:lnTo>
                    <a:pt x="124788" y="1769991"/>
                  </a:lnTo>
                  <a:lnTo>
                    <a:pt x="89273" y="1739526"/>
                  </a:lnTo>
                  <a:lnTo>
                    <a:pt x="58808" y="1704011"/>
                  </a:lnTo>
                  <a:lnTo>
                    <a:pt x="34020" y="1664074"/>
                  </a:lnTo>
                  <a:lnTo>
                    <a:pt x="15538" y="1620341"/>
                  </a:lnTo>
                  <a:lnTo>
                    <a:pt x="3989" y="1573440"/>
                  </a:lnTo>
                  <a:lnTo>
                    <a:pt x="0" y="1524000"/>
                  </a:lnTo>
                  <a:lnTo>
                    <a:pt x="0" y="304800"/>
                  </a:lnTo>
                  <a:close/>
                </a:path>
              </a:pathLst>
            </a:custGeom>
            <a:ln w="19812">
              <a:solidFill>
                <a:srgbClr val="D6E3BC"/>
              </a:solidFill>
              <a:prstDash val="sysDash"/>
            </a:ln>
          </p:spPr>
          <p:txBody>
            <a:bodyPr wrap="square" lIns="0" tIns="0" rIns="0" bIns="0" rtlCol="0"/>
            <a:lstStyle/>
            <a:p>
              <a:endParaRPr/>
            </a:p>
          </p:txBody>
        </p:sp>
      </p:grpSp>
      <p:sp>
        <p:nvSpPr>
          <p:cNvPr id="10" name="object 10"/>
          <p:cNvSpPr txBox="1">
            <a:spLocks noGrp="1"/>
          </p:cNvSpPr>
          <p:nvPr>
            <p:ph type="title"/>
          </p:nvPr>
        </p:nvSpPr>
        <p:spPr>
          <a:xfrm>
            <a:off x="0" y="300227"/>
            <a:ext cx="3124200" cy="713016"/>
          </a:xfrm>
          <a:prstGeom prst="rect">
            <a:avLst/>
          </a:prstGeom>
          <a:solidFill>
            <a:srgbClr val="96E3FF">
              <a:alpha val="50195"/>
            </a:srgbClr>
          </a:solidFill>
        </p:spPr>
        <p:txBody>
          <a:bodyPr vert="horz" wrap="square" lIns="0" tIns="96520" rIns="0" bIns="0" rtlCol="0">
            <a:spAutoFit/>
          </a:bodyPr>
          <a:lstStyle/>
          <a:p>
            <a:pPr marL="621665">
              <a:lnSpc>
                <a:spcPct val="100000"/>
              </a:lnSpc>
              <a:spcBef>
                <a:spcPts val="760"/>
              </a:spcBef>
            </a:pPr>
            <a:r>
              <a:rPr sz="4000" spc="-40" dirty="0">
                <a:solidFill>
                  <a:srgbClr val="001F5F"/>
                </a:solidFill>
                <a:latin typeface="華康棒棒體W5" panose="040F0509000000000000" pitchFamily="81" charset="-120"/>
                <a:ea typeface="華康棒棒體W5" panose="040F0509000000000000" pitchFamily="81" charset="-120"/>
              </a:rPr>
              <a:t>相關連</a:t>
            </a:r>
            <a:r>
              <a:rPr sz="4000" spc="-50" dirty="0">
                <a:solidFill>
                  <a:srgbClr val="001F5F"/>
                </a:solidFill>
                <a:latin typeface="華康棒棒體W5" panose="040F0509000000000000" pitchFamily="81" charset="-120"/>
                <a:ea typeface="華康棒棒體W5" panose="040F0509000000000000" pitchFamily="81" charset="-120"/>
              </a:rPr>
              <a:t>結</a:t>
            </a:r>
            <a:endParaRPr sz="4000" dirty="0">
              <a:latin typeface="華康棒棒體W5" panose="040F0509000000000000" pitchFamily="81" charset="-120"/>
              <a:ea typeface="華康棒棒體W5" panose="040F0509000000000000" pitchFamily="81" charset="-120"/>
            </a:endParaRPr>
          </a:p>
        </p:txBody>
      </p:sp>
      <p:sp>
        <p:nvSpPr>
          <p:cNvPr id="11" name="object 11"/>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30</a:t>
            </a:fld>
            <a:endParaRPr spc="-25" dirty="0"/>
          </a:p>
        </p:txBody>
      </p:sp>
      <p:sp>
        <p:nvSpPr>
          <p:cNvPr id="12" name="object 5"/>
          <p:cNvSpPr/>
          <p:nvPr/>
        </p:nvSpPr>
        <p:spPr>
          <a:xfrm>
            <a:off x="238252" y="4124706"/>
            <a:ext cx="7772400" cy="1828800"/>
          </a:xfrm>
          <a:custGeom>
            <a:avLst/>
            <a:gdLst/>
            <a:ahLst/>
            <a:cxnLst/>
            <a:rect l="l" t="t" r="r" b="b"/>
            <a:pathLst>
              <a:path w="7772400" h="1828800">
                <a:moveTo>
                  <a:pt x="0" y="304800"/>
                </a:moveTo>
                <a:lnTo>
                  <a:pt x="3989" y="255374"/>
                </a:lnTo>
                <a:lnTo>
                  <a:pt x="15538" y="208483"/>
                </a:lnTo>
                <a:lnTo>
                  <a:pt x="34020" y="164753"/>
                </a:lnTo>
                <a:lnTo>
                  <a:pt x="58808" y="124815"/>
                </a:lnTo>
                <a:lnTo>
                  <a:pt x="89273" y="89296"/>
                </a:lnTo>
                <a:lnTo>
                  <a:pt x="124788" y="58826"/>
                </a:lnTo>
                <a:lnTo>
                  <a:pt x="164725" y="34032"/>
                </a:lnTo>
                <a:lnTo>
                  <a:pt x="208458" y="15544"/>
                </a:lnTo>
                <a:lnTo>
                  <a:pt x="255359" y="3990"/>
                </a:lnTo>
                <a:lnTo>
                  <a:pt x="304800" y="0"/>
                </a:lnTo>
                <a:lnTo>
                  <a:pt x="7467600" y="0"/>
                </a:lnTo>
                <a:lnTo>
                  <a:pt x="7517025" y="3990"/>
                </a:lnTo>
                <a:lnTo>
                  <a:pt x="7563916" y="15544"/>
                </a:lnTo>
                <a:lnTo>
                  <a:pt x="7607646" y="34032"/>
                </a:lnTo>
                <a:lnTo>
                  <a:pt x="7647584" y="58826"/>
                </a:lnTo>
                <a:lnTo>
                  <a:pt x="7683103" y="89296"/>
                </a:lnTo>
                <a:lnTo>
                  <a:pt x="7713573" y="124815"/>
                </a:lnTo>
                <a:lnTo>
                  <a:pt x="7738367" y="164753"/>
                </a:lnTo>
                <a:lnTo>
                  <a:pt x="7756855" y="208483"/>
                </a:lnTo>
                <a:lnTo>
                  <a:pt x="7768409" y="255374"/>
                </a:lnTo>
                <a:lnTo>
                  <a:pt x="7772400" y="304800"/>
                </a:lnTo>
                <a:lnTo>
                  <a:pt x="7772400" y="1524000"/>
                </a:lnTo>
                <a:lnTo>
                  <a:pt x="7768409" y="1573440"/>
                </a:lnTo>
                <a:lnTo>
                  <a:pt x="7756855" y="1620341"/>
                </a:lnTo>
                <a:lnTo>
                  <a:pt x="7738367" y="1664074"/>
                </a:lnTo>
                <a:lnTo>
                  <a:pt x="7713573" y="1704011"/>
                </a:lnTo>
                <a:lnTo>
                  <a:pt x="7683103" y="1739526"/>
                </a:lnTo>
                <a:lnTo>
                  <a:pt x="7647584" y="1769991"/>
                </a:lnTo>
                <a:lnTo>
                  <a:pt x="7607646" y="1794779"/>
                </a:lnTo>
                <a:lnTo>
                  <a:pt x="7563916" y="1813261"/>
                </a:lnTo>
                <a:lnTo>
                  <a:pt x="7517025" y="1824810"/>
                </a:lnTo>
                <a:lnTo>
                  <a:pt x="7467600" y="1828800"/>
                </a:lnTo>
                <a:lnTo>
                  <a:pt x="304800" y="1828800"/>
                </a:lnTo>
                <a:lnTo>
                  <a:pt x="255359" y="1824810"/>
                </a:lnTo>
                <a:lnTo>
                  <a:pt x="208458" y="1813261"/>
                </a:lnTo>
                <a:lnTo>
                  <a:pt x="164725" y="1794779"/>
                </a:lnTo>
                <a:lnTo>
                  <a:pt x="124788" y="1769991"/>
                </a:lnTo>
                <a:lnTo>
                  <a:pt x="89273" y="1739526"/>
                </a:lnTo>
                <a:lnTo>
                  <a:pt x="58808" y="1704011"/>
                </a:lnTo>
                <a:lnTo>
                  <a:pt x="34020" y="1664074"/>
                </a:lnTo>
                <a:lnTo>
                  <a:pt x="15538" y="1620341"/>
                </a:lnTo>
                <a:lnTo>
                  <a:pt x="3989" y="1573440"/>
                </a:lnTo>
                <a:lnTo>
                  <a:pt x="0" y="1524000"/>
                </a:lnTo>
                <a:lnTo>
                  <a:pt x="0" y="304800"/>
                </a:lnTo>
                <a:close/>
              </a:path>
            </a:pathLst>
          </a:custGeom>
          <a:ln w="19812">
            <a:solidFill>
              <a:srgbClr val="D6E3BC"/>
            </a:solidFill>
            <a:prstDash val="sysDash"/>
          </a:ln>
        </p:spPr>
        <p:txBody>
          <a:bodyPr wrap="square" lIns="0" tIns="0" rIns="0" bIns="0" rtlCol="0"/>
          <a:lstStyle/>
          <a:p>
            <a:endParaRPr/>
          </a:p>
        </p:txBody>
      </p:sp>
      <p:sp>
        <p:nvSpPr>
          <p:cNvPr id="13" name="object 2"/>
          <p:cNvSpPr txBox="1"/>
          <p:nvPr/>
        </p:nvSpPr>
        <p:spPr>
          <a:xfrm>
            <a:off x="3124200" y="4558578"/>
            <a:ext cx="4252595" cy="936154"/>
          </a:xfrm>
          <a:prstGeom prst="rect">
            <a:avLst/>
          </a:prstGeom>
        </p:spPr>
        <p:txBody>
          <a:bodyPr vert="horz" wrap="square" lIns="0" tIns="12700" rIns="0" bIns="0" rtlCol="0">
            <a:spAutoFit/>
          </a:bodyPr>
          <a:lstStyle/>
          <a:p>
            <a:pPr marL="299085" indent="-287020">
              <a:lnSpc>
                <a:spcPts val="2370"/>
              </a:lnSpc>
              <a:spcBef>
                <a:spcPts val="100"/>
              </a:spcBef>
              <a:buFont typeface="Wingdings"/>
              <a:buChar char=""/>
              <a:tabLst>
                <a:tab pos="299720" algn="l"/>
              </a:tabLst>
            </a:pPr>
            <a:r>
              <a:rPr lang="zh-TW" altLang="en-US" sz="2000" b="1" spc="-10" dirty="0">
                <a:latin typeface="華康棒棒體W5" panose="040F0509000000000000" pitchFamily="81" charset="-120"/>
                <a:ea typeface="華康棒棒體W5" panose="040F0509000000000000" pitchFamily="81" charset="-120"/>
                <a:cs typeface="Microsoft JhengHei"/>
              </a:rPr>
              <a:t>國際處</a:t>
            </a:r>
            <a:r>
              <a:rPr sz="2000" b="1" spc="-10" dirty="0">
                <a:latin typeface="華康棒棒體W5" panose="040F0509000000000000" pitchFamily="81" charset="-120"/>
                <a:ea typeface="華康棒棒體W5" panose="040F0509000000000000" pitchFamily="81" charset="-120"/>
                <a:cs typeface="Microsoft JhengHei"/>
              </a:rPr>
              <a:t>：</a:t>
            </a:r>
            <a:endParaRPr sz="2000" dirty="0">
              <a:latin typeface="華康棒棒體W5" panose="040F0509000000000000" pitchFamily="81" charset="-120"/>
              <a:ea typeface="華康棒棒體W5" panose="040F0509000000000000" pitchFamily="81" charset="-120"/>
              <a:cs typeface="Microsoft JhengHei"/>
            </a:endParaRPr>
          </a:p>
          <a:p>
            <a:pPr marL="299085">
              <a:lnSpc>
                <a:spcPts val="2370"/>
              </a:lnSpc>
            </a:pPr>
            <a:r>
              <a:rPr lang="en-US" altLang="zh-TW" sz="2000" dirty="0">
                <a:hlinkClick r:id="rId4"/>
              </a:rPr>
              <a:t>https://oia.ncnu.edu.tw/</a:t>
            </a:r>
            <a:endParaRPr lang="en-US" altLang="zh-TW" sz="2000" dirty="0">
              <a:latin typeface="Calibri"/>
              <a:cs typeface="Calibri"/>
            </a:endParaRPr>
          </a:p>
          <a:p>
            <a:pPr marL="299085">
              <a:lnSpc>
                <a:spcPts val="2370"/>
              </a:lnSpc>
            </a:pPr>
            <a:endParaRPr lang="en-US" altLang="zh-TW" sz="2000" dirty="0"/>
          </a:p>
        </p:txBody>
      </p:sp>
      <p:pic>
        <p:nvPicPr>
          <p:cNvPr id="7" name="圖片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8759" y="4324731"/>
            <a:ext cx="1428750" cy="142875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335018" y="1731074"/>
            <a:ext cx="4183351" cy="2176280"/>
          </a:xfrm>
          <a:custGeom>
            <a:avLst/>
            <a:gdLst/>
            <a:ahLst/>
            <a:cxnLst/>
            <a:rect l="l" t="t" r="r" b="b"/>
            <a:pathLst>
              <a:path w="2953385" h="1662429">
                <a:moveTo>
                  <a:pt x="424256" y="222631"/>
                </a:moveTo>
                <a:lnTo>
                  <a:pt x="419684" y="146177"/>
                </a:lnTo>
                <a:lnTo>
                  <a:pt x="0" y="170815"/>
                </a:lnTo>
                <a:lnTo>
                  <a:pt x="4508" y="247396"/>
                </a:lnTo>
                <a:lnTo>
                  <a:pt x="169367" y="237617"/>
                </a:lnTo>
                <a:lnTo>
                  <a:pt x="198831" y="736473"/>
                </a:lnTo>
                <a:lnTo>
                  <a:pt x="288366" y="731266"/>
                </a:lnTo>
                <a:lnTo>
                  <a:pt x="259207" y="237617"/>
                </a:lnTo>
                <a:lnTo>
                  <a:pt x="258902" y="232410"/>
                </a:lnTo>
                <a:lnTo>
                  <a:pt x="424256" y="222631"/>
                </a:lnTo>
                <a:close/>
              </a:path>
              <a:path w="2953385" h="1662429">
                <a:moveTo>
                  <a:pt x="506552" y="1070737"/>
                </a:moveTo>
                <a:lnTo>
                  <a:pt x="411937" y="1076325"/>
                </a:lnTo>
                <a:lnTo>
                  <a:pt x="306019" y="1328166"/>
                </a:lnTo>
                <a:lnTo>
                  <a:pt x="293700" y="1367663"/>
                </a:lnTo>
                <a:lnTo>
                  <a:pt x="292684" y="1367790"/>
                </a:lnTo>
                <a:lnTo>
                  <a:pt x="285597" y="1351026"/>
                </a:lnTo>
                <a:lnTo>
                  <a:pt x="280568" y="1339011"/>
                </a:lnTo>
                <a:lnTo>
                  <a:pt x="277545" y="1331734"/>
                </a:lnTo>
                <a:lnTo>
                  <a:pt x="276555" y="1329182"/>
                </a:lnTo>
                <a:lnTo>
                  <a:pt x="146380" y="1091946"/>
                </a:lnTo>
                <a:lnTo>
                  <a:pt x="44183" y="1098042"/>
                </a:lnTo>
                <a:lnTo>
                  <a:pt x="250012" y="1454531"/>
                </a:lnTo>
                <a:lnTo>
                  <a:pt x="262331" y="1662430"/>
                </a:lnTo>
                <a:lnTo>
                  <a:pt x="351866" y="1657223"/>
                </a:lnTo>
                <a:lnTo>
                  <a:pt x="339420" y="1447292"/>
                </a:lnTo>
                <a:lnTo>
                  <a:pt x="374700" y="1367790"/>
                </a:lnTo>
                <a:lnTo>
                  <a:pt x="506552" y="1070737"/>
                </a:lnTo>
                <a:close/>
              </a:path>
              <a:path w="2953385" h="1662429">
                <a:moveTo>
                  <a:pt x="1048080" y="686435"/>
                </a:moveTo>
                <a:lnTo>
                  <a:pt x="1033551" y="439166"/>
                </a:lnTo>
                <a:lnTo>
                  <a:pt x="1029906" y="377063"/>
                </a:lnTo>
                <a:lnTo>
                  <a:pt x="1014298" y="111125"/>
                </a:lnTo>
                <a:lnTo>
                  <a:pt x="925144" y="116332"/>
                </a:lnTo>
                <a:lnTo>
                  <a:pt x="939495" y="360807"/>
                </a:lnTo>
                <a:lnTo>
                  <a:pt x="662762" y="377063"/>
                </a:lnTo>
                <a:lnTo>
                  <a:pt x="648411" y="132715"/>
                </a:lnTo>
                <a:lnTo>
                  <a:pt x="559257" y="137922"/>
                </a:lnTo>
                <a:lnTo>
                  <a:pt x="593166" y="713232"/>
                </a:lnTo>
                <a:lnTo>
                  <a:pt x="682320" y="708025"/>
                </a:lnTo>
                <a:lnTo>
                  <a:pt x="667461" y="455422"/>
                </a:lnTo>
                <a:lnTo>
                  <a:pt x="944067" y="439166"/>
                </a:lnTo>
                <a:lnTo>
                  <a:pt x="959053" y="691769"/>
                </a:lnTo>
                <a:lnTo>
                  <a:pt x="1048080" y="686435"/>
                </a:lnTo>
                <a:close/>
              </a:path>
              <a:path w="2953385" h="1662429">
                <a:moveTo>
                  <a:pt x="1130452" y="1368856"/>
                </a:moveTo>
                <a:lnTo>
                  <a:pt x="1130376" y="1316482"/>
                </a:lnTo>
                <a:lnTo>
                  <a:pt x="1124546" y="1267434"/>
                </a:lnTo>
                <a:lnTo>
                  <a:pt x="1113040" y="1222387"/>
                </a:lnTo>
                <a:lnTo>
                  <a:pt x="1095857" y="1181354"/>
                </a:lnTo>
                <a:lnTo>
                  <a:pt x="1073010" y="1144346"/>
                </a:lnTo>
                <a:lnTo>
                  <a:pt x="1052423" y="1120521"/>
                </a:lnTo>
                <a:lnTo>
                  <a:pt x="1044524" y="1111377"/>
                </a:lnTo>
                <a:lnTo>
                  <a:pt x="1037285" y="1105611"/>
                </a:lnTo>
                <a:lnTo>
                  <a:pt x="1037285" y="1330579"/>
                </a:lnTo>
                <a:lnTo>
                  <a:pt x="1037056" y="1378000"/>
                </a:lnTo>
                <a:lnTo>
                  <a:pt x="1030503" y="1420609"/>
                </a:lnTo>
                <a:lnTo>
                  <a:pt x="1017574" y="1458442"/>
                </a:lnTo>
                <a:lnTo>
                  <a:pt x="998296" y="1491500"/>
                </a:lnTo>
                <a:lnTo>
                  <a:pt x="942962" y="1538757"/>
                </a:lnTo>
                <a:lnTo>
                  <a:pt x="866597" y="1557909"/>
                </a:lnTo>
                <a:lnTo>
                  <a:pt x="827062" y="1556410"/>
                </a:lnTo>
                <a:lnTo>
                  <a:pt x="759485" y="1529549"/>
                </a:lnTo>
                <a:lnTo>
                  <a:pt x="708266" y="1472641"/>
                </a:lnTo>
                <a:lnTo>
                  <a:pt x="690892" y="1436509"/>
                </a:lnTo>
                <a:lnTo>
                  <a:pt x="679310" y="1395793"/>
                </a:lnTo>
                <a:lnTo>
                  <a:pt x="673557" y="1350518"/>
                </a:lnTo>
                <a:lnTo>
                  <a:pt x="674027" y="1304569"/>
                </a:lnTo>
                <a:lnTo>
                  <a:pt x="680999" y="1262519"/>
                </a:lnTo>
                <a:lnTo>
                  <a:pt x="694461" y="1224368"/>
                </a:lnTo>
                <a:lnTo>
                  <a:pt x="714451" y="1190117"/>
                </a:lnTo>
                <a:lnTo>
                  <a:pt x="740041" y="1161554"/>
                </a:lnTo>
                <a:lnTo>
                  <a:pt x="805281" y="1126744"/>
                </a:lnTo>
                <a:lnTo>
                  <a:pt x="844880" y="1120521"/>
                </a:lnTo>
                <a:lnTo>
                  <a:pt x="885736" y="1121829"/>
                </a:lnTo>
                <a:lnTo>
                  <a:pt x="953846" y="1147635"/>
                </a:lnTo>
                <a:lnTo>
                  <a:pt x="1003452" y="1203286"/>
                </a:lnTo>
                <a:lnTo>
                  <a:pt x="1020267" y="1240091"/>
                </a:lnTo>
                <a:lnTo>
                  <a:pt x="1031544" y="1282534"/>
                </a:lnTo>
                <a:lnTo>
                  <a:pt x="1037285" y="1330579"/>
                </a:lnTo>
                <a:lnTo>
                  <a:pt x="1037285" y="1105611"/>
                </a:lnTo>
                <a:lnTo>
                  <a:pt x="1002665" y="1077976"/>
                </a:lnTo>
                <a:lnTo>
                  <a:pt x="955395" y="1055116"/>
                </a:lnTo>
                <a:lnTo>
                  <a:pt x="902754" y="1042835"/>
                </a:lnTo>
                <a:lnTo>
                  <a:pt x="844753" y="1041146"/>
                </a:lnTo>
                <a:lnTo>
                  <a:pt x="795197" y="1047445"/>
                </a:lnTo>
                <a:lnTo>
                  <a:pt x="750328" y="1060221"/>
                </a:lnTo>
                <a:lnTo>
                  <a:pt x="710133" y="1079487"/>
                </a:lnTo>
                <a:lnTo>
                  <a:pt x="674598" y="1105217"/>
                </a:lnTo>
                <a:lnTo>
                  <a:pt x="643712" y="1137412"/>
                </a:lnTo>
                <a:lnTo>
                  <a:pt x="618312" y="1174775"/>
                </a:lnTo>
                <a:lnTo>
                  <a:pt x="599287" y="1215948"/>
                </a:lnTo>
                <a:lnTo>
                  <a:pt x="586625" y="1260944"/>
                </a:lnTo>
                <a:lnTo>
                  <a:pt x="580301" y="1309738"/>
                </a:lnTo>
                <a:lnTo>
                  <a:pt x="580339" y="1362329"/>
                </a:lnTo>
                <a:lnTo>
                  <a:pt x="586295" y="1411541"/>
                </a:lnTo>
                <a:lnTo>
                  <a:pt x="598068" y="1456613"/>
                </a:lnTo>
                <a:lnTo>
                  <a:pt x="615645" y="1497558"/>
                </a:lnTo>
                <a:lnTo>
                  <a:pt x="639038" y="1534363"/>
                </a:lnTo>
                <a:lnTo>
                  <a:pt x="668223" y="1567053"/>
                </a:lnTo>
                <a:lnTo>
                  <a:pt x="711009" y="1600034"/>
                </a:lnTo>
                <a:lnTo>
                  <a:pt x="758977" y="1622590"/>
                </a:lnTo>
                <a:lnTo>
                  <a:pt x="812114" y="1634705"/>
                </a:lnTo>
                <a:lnTo>
                  <a:pt x="870407" y="1636395"/>
                </a:lnTo>
                <a:lnTo>
                  <a:pt x="919213" y="1630121"/>
                </a:lnTo>
                <a:lnTo>
                  <a:pt x="963409" y="1617395"/>
                </a:lnTo>
                <a:lnTo>
                  <a:pt x="1002969" y="1598206"/>
                </a:lnTo>
                <a:lnTo>
                  <a:pt x="1037920" y="1572577"/>
                </a:lnTo>
                <a:lnTo>
                  <a:pt x="1051801" y="1557909"/>
                </a:lnTo>
                <a:lnTo>
                  <a:pt x="1068273" y="1540510"/>
                </a:lnTo>
                <a:lnTo>
                  <a:pt x="1093190" y="1503273"/>
                </a:lnTo>
                <a:lnTo>
                  <a:pt x="1111859" y="1462239"/>
                </a:lnTo>
                <a:lnTo>
                  <a:pt x="1124280" y="1417434"/>
                </a:lnTo>
                <a:lnTo>
                  <a:pt x="1130452" y="1368856"/>
                </a:lnTo>
                <a:close/>
              </a:path>
              <a:path w="2953385" h="1662429">
                <a:moveTo>
                  <a:pt x="1712290" y="647319"/>
                </a:moveTo>
                <a:lnTo>
                  <a:pt x="1649933" y="506603"/>
                </a:lnTo>
                <a:lnTo>
                  <a:pt x="1622526" y="444754"/>
                </a:lnTo>
                <a:lnTo>
                  <a:pt x="1522298" y="218567"/>
                </a:lnTo>
                <a:lnTo>
                  <a:pt x="1522298" y="434213"/>
                </a:lnTo>
                <a:lnTo>
                  <a:pt x="1341450" y="444754"/>
                </a:lnTo>
                <a:lnTo>
                  <a:pt x="1407871" y="212471"/>
                </a:lnTo>
                <a:lnTo>
                  <a:pt x="1410144" y="203212"/>
                </a:lnTo>
                <a:lnTo>
                  <a:pt x="1412062" y="192913"/>
                </a:lnTo>
                <a:lnTo>
                  <a:pt x="1413586" y="181584"/>
                </a:lnTo>
                <a:lnTo>
                  <a:pt x="1414729" y="169164"/>
                </a:lnTo>
                <a:lnTo>
                  <a:pt x="1417269" y="169037"/>
                </a:lnTo>
                <a:lnTo>
                  <a:pt x="1428699" y="211963"/>
                </a:lnTo>
                <a:lnTo>
                  <a:pt x="1522298" y="434213"/>
                </a:lnTo>
                <a:lnTo>
                  <a:pt x="1522298" y="218567"/>
                </a:lnTo>
                <a:lnTo>
                  <a:pt x="1500352" y="169037"/>
                </a:lnTo>
                <a:lnTo>
                  <a:pt x="1462989" y="84709"/>
                </a:lnTo>
                <a:lnTo>
                  <a:pt x="1363802" y="90551"/>
                </a:lnTo>
                <a:lnTo>
                  <a:pt x="1180795" y="678688"/>
                </a:lnTo>
                <a:lnTo>
                  <a:pt x="1278839" y="672846"/>
                </a:lnTo>
                <a:lnTo>
                  <a:pt x="1321257" y="520192"/>
                </a:lnTo>
                <a:lnTo>
                  <a:pt x="1551635" y="506603"/>
                </a:lnTo>
                <a:lnTo>
                  <a:pt x="1614246" y="653161"/>
                </a:lnTo>
                <a:lnTo>
                  <a:pt x="1712290" y="647319"/>
                </a:lnTo>
                <a:close/>
              </a:path>
              <a:path w="2953385" h="1662429">
                <a:moveTo>
                  <a:pt x="1715084" y="1337564"/>
                </a:moveTo>
                <a:lnTo>
                  <a:pt x="1695272" y="1000760"/>
                </a:lnTo>
                <a:lnTo>
                  <a:pt x="1606118" y="1005967"/>
                </a:lnTo>
                <a:lnTo>
                  <a:pt x="1626692" y="1354328"/>
                </a:lnTo>
                <a:lnTo>
                  <a:pt x="1624799" y="1411630"/>
                </a:lnTo>
                <a:lnTo>
                  <a:pt x="1611668" y="1456893"/>
                </a:lnTo>
                <a:lnTo>
                  <a:pt x="1587296" y="1490091"/>
                </a:lnTo>
                <a:lnTo>
                  <a:pt x="1551711" y="1511236"/>
                </a:lnTo>
                <a:lnTo>
                  <a:pt x="1504899" y="1520317"/>
                </a:lnTo>
                <a:lnTo>
                  <a:pt x="1455813" y="1516646"/>
                </a:lnTo>
                <a:lnTo>
                  <a:pt x="1416799" y="1499235"/>
                </a:lnTo>
                <a:lnTo>
                  <a:pt x="1387817" y="1468069"/>
                </a:lnTo>
                <a:lnTo>
                  <a:pt x="1368882" y="1423149"/>
                </a:lnTo>
                <a:lnTo>
                  <a:pt x="1359992" y="1364488"/>
                </a:lnTo>
                <a:lnTo>
                  <a:pt x="1339799" y="1021715"/>
                </a:lnTo>
                <a:lnTo>
                  <a:pt x="1250645" y="1026922"/>
                </a:lnTo>
                <a:lnTo>
                  <a:pt x="1270965" y="1371981"/>
                </a:lnTo>
                <a:lnTo>
                  <a:pt x="1277708" y="1428038"/>
                </a:lnTo>
                <a:lnTo>
                  <a:pt x="1290802" y="1476184"/>
                </a:lnTo>
                <a:lnTo>
                  <a:pt x="1310233" y="1516430"/>
                </a:lnTo>
                <a:lnTo>
                  <a:pt x="1336027" y="1548765"/>
                </a:lnTo>
                <a:lnTo>
                  <a:pt x="1368171" y="1573199"/>
                </a:lnTo>
                <a:lnTo>
                  <a:pt x="1406677" y="1589722"/>
                </a:lnTo>
                <a:lnTo>
                  <a:pt x="1451521" y="1598345"/>
                </a:lnTo>
                <a:lnTo>
                  <a:pt x="1502740" y="1599057"/>
                </a:lnTo>
                <a:lnTo>
                  <a:pt x="1555724" y="1592059"/>
                </a:lnTo>
                <a:lnTo>
                  <a:pt x="1601152" y="1577721"/>
                </a:lnTo>
                <a:lnTo>
                  <a:pt x="1639023" y="1556054"/>
                </a:lnTo>
                <a:lnTo>
                  <a:pt x="1669338" y="1527035"/>
                </a:lnTo>
                <a:lnTo>
                  <a:pt x="1673542" y="1520317"/>
                </a:lnTo>
                <a:lnTo>
                  <a:pt x="1692109" y="1490687"/>
                </a:lnTo>
                <a:lnTo>
                  <a:pt x="1707311" y="1446987"/>
                </a:lnTo>
                <a:lnTo>
                  <a:pt x="1714969" y="1395958"/>
                </a:lnTo>
                <a:lnTo>
                  <a:pt x="1715084" y="1337564"/>
                </a:lnTo>
                <a:close/>
              </a:path>
              <a:path w="2953385" h="1662429">
                <a:moveTo>
                  <a:pt x="1978355" y="1392936"/>
                </a:moveTo>
                <a:lnTo>
                  <a:pt x="1964766" y="984885"/>
                </a:lnTo>
                <a:lnTo>
                  <a:pt x="1873453" y="990219"/>
                </a:lnTo>
                <a:lnTo>
                  <a:pt x="1907489" y="1397127"/>
                </a:lnTo>
                <a:lnTo>
                  <a:pt x="1978355" y="1392936"/>
                </a:lnTo>
                <a:close/>
              </a:path>
              <a:path w="2953385" h="1662429">
                <a:moveTo>
                  <a:pt x="2005787" y="1515745"/>
                </a:moveTo>
                <a:lnTo>
                  <a:pt x="1987626" y="1479423"/>
                </a:lnTo>
                <a:lnTo>
                  <a:pt x="1948002" y="1466596"/>
                </a:lnTo>
                <a:lnTo>
                  <a:pt x="1937042" y="1468247"/>
                </a:lnTo>
                <a:lnTo>
                  <a:pt x="1903399" y="1492389"/>
                </a:lnTo>
                <a:lnTo>
                  <a:pt x="1896186" y="1522222"/>
                </a:lnTo>
                <a:lnTo>
                  <a:pt x="1897748" y="1532369"/>
                </a:lnTo>
                <a:lnTo>
                  <a:pt x="1923237" y="1563878"/>
                </a:lnTo>
                <a:lnTo>
                  <a:pt x="1956003" y="1570482"/>
                </a:lnTo>
                <a:lnTo>
                  <a:pt x="1966188" y="1568983"/>
                </a:lnTo>
                <a:lnTo>
                  <a:pt x="1998548" y="1545005"/>
                </a:lnTo>
                <a:lnTo>
                  <a:pt x="2005787" y="1515745"/>
                </a:lnTo>
                <a:close/>
              </a:path>
              <a:path w="2953385" h="1662429">
                <a:moveTo>
                  <a:pt x="2327732" y="611124"/>
                </a:moveTo>
                <a:lnTo>
                  <a:pt x="2321052" y="497967"/>
                </a:lnTo>
                <a:lnTo>
                  <a:pt x="2293823" y="35814"/>
                </a:lnTo>
                <a:lnTo>
                  <a:pt x="2206955" y="40894"/>
                </a:lnTo>
                <a:lnTo>
                  <a:pt x="2228926" y="415671"/>
                </a:lnTo>
                <a:lnTo>
                  <a:pt x="2232850" y="464045"/>
                </a:lnTo>
                <a:lnTo>
                  <a:pt x="2237943" y="497840"/>
                </a:lnTo>
                <a:lnTo>
                  <a:pt x="2236038" y="497967"/>
                </a:lnTo>
                <a:lnTo>
                  <a:pt x="2208352" y="458216"/>
                </a:lnTo>
                <a:lnTo>
                  <a:pt x="1998256" y="169799"/>
                </a:lnTo>
                <a:lnTo>
                  <a:pt x="1916760" y="57912"/>
                </a:lnTo>
                <a:lnTo>
                  <a:pt x="1811350" y="64135"/>
                </a:lnTo>
                <a:lnTo>
                  <a:pt x="1845259" y="639572"/>
                </a:lnTo>
                <a:lnTo>
                  <a:pt x="1931746" y="634365"/>
                </a:lnTo>
                <a:lnTo>
                  <a:pt x="1909394" y="253746"/>
                </a:lnTo>
                <a:lnTo>
                  <a:pt x="1905482" y="201930"/>
                </a:lnTo>
                <a:lnTo>
                  <a:pt x="1901012" y="169926"/>
                </a:lnTo>
                <a:lnTo>
                  <a:pt x="1903298" y="169799"/>
                </a:lnTo>
                <a:lnTo>
                  <a:pt x="1927936" y="209042"/>
                </a:lnTo>
                <a:lnTo>
                  <a:pt x="2228164" y="616966"/>
                </a:lnTo>
                <a:lnTo>
                  <a:pt x="2327732" y="611124"/>
                </a:lnTo>
                <a:close/>
              </a:path>
              <a:path w="2953385" h="1662429">
                <a:moveTo>
                  <a:pt x="2952826" y="574294"/>
                </a:moveTo>
                <a:lnTo>
                  <a:pt x="2708084" y="311404"/>
                </a:lnTo>
                <a:lnTo>
                  <a:pt x="2688221" y="290068"/>
                </a:lnTo>
                <a:lnTo>
                  <a:pt x="2687396" y="289179"/>
                </a:lnTo>
                <a:lnTo>
                  <a:pt x="2901391" y="0"/>
                </a:lnTo>
                <a:lnTo>
                  <a:pt x="2792933" y="6350"/>
                </a:lnTo>
                <a:lnTo>
                  <a:pt x="2612593" y="264795"/>
                </a:lnTo>
                <a:lnTo>
                  <a:pt x="2598369" y="289941"/>
                </a:lnTo>
                <a:lnTo>
                  <a:pt x="2596464" y="290068"/>
                </a:lnTo>
                <a:lnTo>
                  <a:pt x="2580589" y="18923"/>
                </a:lnTo>
                <a:lnTo>
                  <a:pt x="2491435" y="24130"/>
                </a:lnTo>
                <a:lnTo>
                  <a:pt x="2525217" y="599440"/>
                </a:lnTo>
                <a:lnTo>
                  <a:pt x="2614371" y="594233"/>
                </a:lnTo>
                <a:lnTo>
                  <a:pt x="2597734" y="311531"/>
                </a:lnTo>
                <a:lnTo>
                  <a:pt x="2599639" y="311404"/>
                </a:lnTo>
                <a:lnTo>
                  <a:pt x="2834335" y="581279"/>
                </a:lnTo>
                <a:lnTo>
                  <a:pt x="2952826" y="574294"/>
                </a:lnTo>
                <a:close/>
              </a:path>
            </a:pathLst>
          </a:custGeom>
          <a:solidFill>
            <a:srgbClr val="001F5F"/>
          </a:solidFill>
        </p:spPr>
        <p:txBody>
          <a:bodyPr wrap="square" lIns="0" tIns="0" rIns="0" bIns="0" rtlCol="0"/>
          <a:lstStyle/>
          <a:p>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38100">
              <a:lnSpc>
                <a:spcPts val="1410"/>
              </a:lnSpc>
            </a:pPr>
            <a:fld id="{81D60167-4931-47E6-BA6A-407CBD079E47}" type="slidenum">
              <a:rPr spc="-25" dirty="0"/>
              <a:t>31</a:t>
            </a:fld>
            <a:endParaRPr spc="-25" dirty="0"/>
          </a:p>
        </p:txBody>
      </p:sp>
      <p:sp>
        <p:nvSpPr>
          <p:cNvPr id="9" name="object 6">
            <a:extLst>
              <a:ext uri="{FF2B5EF4-FFF2-40B4-BE49-F238E27FC236}">
                <a16:creationId xmlns:a16="http://schemas.microsoft.com/office/drawing/2014/main" id="{06CE0A35-7BC5-4E22-9539-C0BED91D0124}"/>
              </a:ext>
            </a:extLst>
          </p:cNvPr>
          <p:cNvSpPr/>
          <p:nvPr/>
        </p:nvSpPr>
        <p:spPr>
          <a:xfrm>
            <a:off x="7315200" y="304800"/>
            <a:ext cx="1211368" cy="990600"/>
          </a:xfrm>
          <a:custGeom>
            <a:avLst/>
            <a:gdLst/>
            <a:ahLst/>
            <a:cxnLst/>
            <a:rect l="l" t="t" r="r" b="b"/>
            <a:pathLst>
              <a:path w="1186814" h="637539">
                <a:moveTo>
                  <a:pt x="90430" y="374300"/>
                </a:moveTo>
                <a:lnTo>
                  <a:pt x="73698" y="374538"/>
                </a:lnTo>
                <a:lnTo>
                  <a:pt x="62251" y="376205"/>
                </a:lnTo>
                <a:lnTo>
                  <a:pt x="50806" y="380730"/>
                </a:lnTo>
                <a:lnTo>
                  <a:pt x="34081" y="389540"/>
                </a:lnTo>
                <a:lnTo>
                  <a:pt x="26008" y="392360"/>
                </a:lnTo>
                <a:lnTo>
                  <a:pt x="10362" y="400764"/>
                </a:lnTo>
                <a:lnTo>
                  <a:pt x="0" y="414668"/>
                </a:lnTo>
                <a:lnTo>
                  <a:pt x="7779" y="433990"/>
                </a:lnTo>
                <a:lnTo>
                  <a:pt x="227565" y="523144"/>
                </a:lnTo>
                <a:lnTo>
                  <a:pt x="394761" y="628300"/>
                </a:lnTo>
                <a:lnTo>
                  <a:pt x="415603" y="636065"/>
                </a:lnTo>
                <a:lnTo>
                  <a:pt x="436093" y="637079"/>
                </a:lnTo>
                <a:lnTo>
                  <a:pt x="456583" y="629925"/>
                </a:lnTo>
                <a:lnTo>
                  <a:pt x="477425" y="613187"/>
                </a:lnTo>
                <a:lnTo>
                  <a:pt x="493277" y="610570"/>
                </a:lnTo>
                <a:lnTo>
                  <a:pt x="498561" y="603678"/>
                </a:lnTo>
                <a:lnTo>
                  <a:pt x="493277" y="593953"/>
                </a:lnTo>
                <a:lnTo>
                  <a:pt x="477425" y="582834"/>
                </a:lnTo>
                <a:lnTo>
                  <a:pt x="422942" y="582834"/>
                </a:lnTo>
                <a:lnTo>
                  <a:pt x="389332" y="568924"/>
                </a:lnTo>
                <a:lnTo>
                  <a:pt x="342867" y="538321"/>
                </a:lnTo>
                <a:lnTo>
                  <a:pt x="301686" y="507718"/>
                </a:lnTo>
                <a:lnTo>
                  <a:pt x="283928" y="493807"/>
                </a:lnTo>
                <a:lnTo>
                  <a:pt x="257392" y="482099"/>
                </a:lnTo>
                <a:lnTo>
                  <a:pt x="197042" y="456342"/>
                </a:lnTo>
                <a:lnTo>
                  <a:pt x="131760" y="430585"/>
                </a:lnTo>
                <a:lnTo>
                  <a:pt x="90430" y="418877"/>
                </a:lnTo>
                <a:lnTo>
                  <a:pt x="340268" y="418877"/>
                </a:lnTo>
                <a:lnTo>
                  <a:pt x="366670" y="404653"/>
                </a:lnTo>
                <a:lnTo>
                  <a:pt x="283928" y="404653"/>
                </a:lnTo>
                <a:lnTo>
                  <a:pt x="90430" y="374300"/>
                </a:lnTo>
                <a:close/>
              </a:path>
              <a:path w="1186814" h="637539">
                <a:moveTo>
                  <a:pt x="670859" y="329850"/>
                </a:moveTo>
                <a:lnTo>
                  <a:pt x="366579" y="478567"/>
                </a:lnTo>
                <a:lnTo>
                  <a:pt x="422942" y="582834"/>
                </a:lnTo>
                <a:lnTo>
                  <a:pt x="477425" y="582834"/>
                </a:lnTo>
                <a:lnTo>
                  <a:pt x="449244" y="493807"/>
                </a:lnTo>
                <a:lnTo>
                  <a:pt x="642792" y="389540"/>
                </a:lnTo>
                <a:lnTo>
                  <a:pt x="747452" y="389540"/>
                </a:lnTo>
                <a:lnTo>
                  <a:pt x="670859" y="329850"/>
                </a:lnTo>
                <a:close/>
              </a:path>
              <a:path w="1186814" h="637539">
                <a:moveTo>
                  <a:pt x="747452" y="389540"/>
                </a:moveTo>
                <a:lnTo>
                  <a:pt x="642792" y="389540"/>
                </a:lnTo>
                <a:lnTo>
                  <a:pt x="892601" y="553497"/>
                </a:lnTo>
                <a:lnTo>
                  <a:pt x="949352" y="565874"/>
                </a:lnTo>
                <a:lnTo>
                  <a:pt x="995709" y="564499"/>
                </a:lnTo>
                <a:lnTo>
                  <a:pt x="1031850" y="557623"/>
                </a:lnTo>
                <a:lnTo>
                  <a:pt x="1057955" y="553497"/>
                </a:lnTo>
                <a:lnTo>
                  <a:pt x="1074181" y="531127"/>
                </a:lnTo>
                <a:lnTo>
                  <a:pt x="1074826" y="529520"/>
                </a:lnTo>
                <a:lnTo>
                  <a:pt x="982326" y="529520"/>
                </a:lnTo>
                <a:lnTo>
                  <a:pt x="961181" y="528812"/>
                </a:lnTo>
                <a:lnTo>
                  <a:pt x="940035" y="525270"/>
                </a:lnTo>
                <a:lnTo>
                  <a:pt x="918890" y="523144"/>
                </a:lnTo>
                <a:lnTo>
                  <a:pt x="747452" y="389540"/>
                </a:lnTo>
                <a:close/>
              </a:path>
              <a:path w="1186814" h="637539">
                <a:moveTo>
                  <a:pt x="1180602" y="35813"/>
                </a:moveTo>
                <a:lnTo>
                  <a:pt x="1071766" y="35813"/>
                </a:lnTo>
                <a:lnTo>
                  <a:pt x="1092340" y="38457"/>
                </a:lnTo>
                <a:lnTo>
                  <a:pt x="1112438" y="46386"/>
                </a:lnTo>
                <a:lnTo>
                  <a:pt x="1116387" y="57800"/>
                </a:lnTo>
                <a:lnTo>
                  <a:pt x="1122963" y="69183"/>
                </a:lnTo>
                <a:lnTo>
                  <a:pt x="1124278" y="80569"/>
                </a:lnTo>
                <a:lnTo>
                  <a:pt x="1112438" y="91979"/>
                </a:lnTo>
                <a:lnTo>
                  <a:pt x="836213" y="240696"/>
                </a:lnTo>
                <a:lnTo>
                  <a:pt x="1003472" y="478567"/>
                </a:lnTo>
                <a:lnTo>
                  <a:pt x="1003472" y="523144"/>
                </a:lnTo>
                <a:lnTo>
                  <a:pt x="982326" y="529520"/>
                </a:lnTo>
                <a:lnTo>
                  <a:pt x="1074826" y="529520"/>
                </a:lnTo>
                <a:lnTo>
                  <a:pt x="1082513" y="510365"/>
                </a:lnTo>
                <a:lnTo>
                  <a:pt x="1085583" y="492436"/>
                </a:lnTo>
                <a:lnTo>
                  <a:pt x="1086022" y="478567"/>
                </a:lnTo>
                <a:lnTo>
                  <a:pt x="918890" y="240696"/>
                </a:lnTo>
                <a:lnTo>
                  <a:pt x="1140505" y="106076"/>
                </a:lnTo>
                <a:lnTo>
                  <a:pt x="1172663" y="90344"/>
                </a:lnTo>
                <a:lnTo>
                  <a:pt x="1186320" y="67278"/>
                </a:lnTo>
                <a:lnTo>
                  <a:pt x="1184117" y="41354"/>
                </a:lnTo>
                <a:lnTo>
                  <a:pt x="1180602" y="35813"/>
                </a:lnTo>
                <a:close/>
              </a:path>
              <a:path w="1186814" h="637539">
                <a:moveTo>
                  <a:pt x="340268" y="418877"/>
                </a:moveTo>
                <a:lnTo>
                  <a:pt x="90430" y="418877"/>
                </a:lnTo>
                <a:lnTo>
                  <a:pt x="283928" y="449230"/>
                </a:lnTo>
                <a:lnTo>
                  <a:pt x="340268" y="418877"/>
                </a:lnTo>
                <a:close/>
              </a:path>
              <a:path w="1186814" h="637539">
                <a:moveTo>
                  <a:pt x="252460" y="57800"/>
                </a:moveTo>
                <a:lnTo>
                  <a:pt x="213832" y="61573"/>
                </a:lnTo>
                <a:lnTo>
                  <a:pt x="173095" y="76739"/>
                </a:lnTo>
                <a:lnTo>
                  <a:pt x="149581" y="90830"/>
                </a:lnTo>
                <a:lnTo>
                  <a:pt x="131528" y="110315"/>
                </a:lnTo>
                <a:lnTo>
                  <a:pt x="134258" y="135300"/>
                </a:lnTo>
                <a:lnTo>
                  <a:pt x="173095" y="165893"/>
                </a:lnTo>
                <a:lnTo>
                  <a:pt x="477425" y="300386"/>
                </a:lnTo>
                <a:lnTo>
                  <a:pt x="283928" y="404653"/>
                </a:lnTo>
                <a:lnTo>
                  <a:pt x="366670" y="404653"/>
                </a:lnTo>
                <a:lnTo>
                  <a:pt x="588258" y="285273"/>
                </a:lnTo>
                <a:lnTo>
                  <a:pt x="227565" y="135413"/>
                </a:lnTo>
                <a:lnTo>
                  <a:pt x="223868" y="132972"/>
                </a:lnTo>
                <a:lnTo>
                  <a:pt x="217707" y="126460"/>
                </a:lnTo>
                <a:lnTo>
                  <a:pt x="216474" y="117090"/>
                </a:lnTo>
                <a:lnTo>
                  <a:pt x="227565" y="106076"/>
                </a:lnTo>
                <a:lnTo>
                  <a:pt x="530021" y="106076"/>
                </a:lnTo>
                <a:lnTo>
                  <a:pt x="312109" y="61626"/>
                </a:lnTo>
                <a:lnTo>
                  <a:pt x="286159" y="59719"/>
                </a:lnTo>
                <a:lnTo>
                  <a:pt x="252460" y="57800"/>
                </a:lnTo>
                <a:close/>
              </a:path>
              <a:path w="1186814" h="637539">
                <a:moveTo>
                  <a:pt x="530021" y="106076"/>
                </a:moveTo>
                <a:lnTo>
                  <a:pt x="312109" y="106076"/>
                </a:lnTo>
                <a:lnTo>
                  <a:pt x="753536" y="195230"/>
                </a:lnTo>
                <a:lnTo>
                  <a:pt x="834376" y="151669"/>
                </a:lnTo>
                <a:lnTo>
                  <a:pt x="753536" y="151669"/>
                </a:lnTo>
                <a:lnTo>
                  <a:pt x="530021" y="106076"/>
                </a:lnTo>
                <a:close/>
              </a:path>
              <a:path w="1186814" h="637539">
                <a:moveTo>
                  <a:pt x="1071321" y="0"/>
                </a:moveTo>
                <a:lnTo>
                  <a:pt x="1020573" y="6405"/>
                </a:lnTo>
                <a:lnTo>
                  <a:pt x="975278" y="17049"/>
                </a:lnTo>
                <a:lnTo>
                  <a:pt x="753536" y="151669"/>
                </a:lnTo>
                <a:lnTo>
                  <a:pt x="834376" y="151669"/>
                </a:lnTo>
                <a:lnTo>
                  <a:pt x="1029761" y="46386"/>
                </a:lnTo>
                <a:lnTo>
                  <a:pt x="1050858" y="38457"/>
                </a:lnTo>
                <a:lnTo>
                  <a:pt x="1071766" y="35813"/>
                </a:lnTo>
                <a:lnTo>
                  <a:pt x="1180602" y="35813"/>
                </a:lnTo>
                <a:lnTo>
                  <a:pt x="1168699" y="17049"/>
                </a:lnTo>
                <a:lnTo>
                  <a:pt x="1122403" y="2119"/>
                </a:lnTo>
                <a:lnTo>
                  <a:pt x="1071321" y="0"/>
                </a:lnTo>
                <a:close/>
              </a:path>
            </a:pathLst>
          </a:custGeom>
          <a:solidFill>
            <a:srgbClr val="92CDDD"/>
          </a:solidFill>
        </p:spPr>
        <p:txBody>
          <a:bodyPr wrap="square" lIns="0" tIns="0" rIns="0" bIns="0" rtlCol="0"/>
          <a:lstStyle/>
          <a:p>
            <a:endParaRPr/>
          </a:p>
        </p:txBody>
      </p:sp>
      <p:sp>
        <p:nvSpPr>
          <p:cNvPr id="10" name="object 6">
            <a:extLst>
              <a:ext uri="{FF2B5EF4-FFF2-40B4-BE49-F238E27FC236}">
                <a16:creationId xmlns:a16="http://schemas.microsoft.com/office/drawing/2014/main" id="{0A0200D1-1383-4748-8913-0A7158CE3753}"/>
              </a:ext>
            </a:extLst>
          </p:cNvPr>
          <p:cNvSpPr/>
          <p:nvPr/>
        </p:nvSpPr>
        <p:spPr>
          <a:xfrm>
            <a:off x="228600" y="2438400"/>
            <a:ext cx="1211368" cy="990600"/>
          </a:xfrm>
          <a:custGeom>
            <a:avLst/>
            <a:gdLst/>
            <a:ahLst/>
            <a:cxnLst/>
            <a:rect l="l" t="t" r="r" b="b"/>
            <a:pathLst>
              <a:path w="1186814" h="637539">
                <a:moveTo>
                  <a:pt x="90430" y="374300"/>
                </a:moveTo>
                <a:lnTo>
                  <a:pt x="73698" y="374538"/>
                </a:lnTo>
                <a:lnTo>
                  <a:pt x="62251" y="376205"/>
                </a:lnTo>
                <a:lnTo>
                  <a:pt x="50806" y="380730"/>
                </a:lnTo>
                <a:lnTo>
                  <a:pt x="34081" y="389540"/>
                </a:lnTo>
                <a:lnTo>
                  <a:pt x="26008" y="392360"/>
                </a:lnTo>
                <a:lnTo>
                  <a:pt x="10362" y="400764"/>
                </a:lnTo>
                <a:lnTo>
                  <a:pt x="0" y="414668"/>
                </a:lnTo>
                <a:lnTo>
                  <a:pt x="7779" y="433990"/>
                </a:lnTo>
                <a:lnTo>
                  <a:pt x="227565" y="523144"/>
                </a:lnTo>
                <a:lnTo>
                  <a:pt x="394761" y="628300"/>
                </a:lnTo>
                <a:lnTo>
                  <a:pt x="415603" y="636065"/>
                </a:lnTo>
                <a:lnTo>
                  <a:pt x="436093" y="637079"/>
                </a:lnTo>
                <a:lnTo>
                  <a:pt x="456583" y="629925"/>
                </a:lnTo>
                <a:lnTo>
                  <a:pt x="477425" y="613187"/>
                </a:lnTo>
                <a:lnTo>
                  <a:pt x="493277" y="610570"/>
                </a:lnTo>
                <a:lnTo>
                  <a:pt x="498561" y="603678"/>
                </a:lnTo>
                <a:lnTo>
                  <a:pt x="493277" y="593953"/>
                </a:lnTo>
                <a:lnTo>
                  <a:pt x="477425" y="582834"/>
                </a:lnTo>
                <a:lnTo>
                  <a:pt x="422942" y="582834"/>
                </a:lnTo>
                <a:lnTo>
                  <a:pt x="389332" y="568924"/>
                </a:lnTo>
                <a:lnTo>
                  <a:pt x="342867" y="538321"/>
                </a:lnTo>
                <a:lnTo>
                  <a:pt x="301686" y="507718"/>
                </a:lnTo>
                <a:lnTo>
                  <a:pt x="283928" y="493807"/>
                </a:lnTo>
                <a:lnTo>
                  <a:pt x="257392" y="482099"/>
                </a:lnTo>
                <a:lnTo>
                  <a:pt x="197042" y="456342"/>
                </a:lnTo>
                <a:lnTo>
                  <a:pt x="131760" y="430585"/>
                </a:lnTo>
                <a:lnTo>
                  <a:pt x="90430" y="418877"/>
                </a:lnTo>
                <a:lnTo>
                  <a:pt x="340268" y="418877"/>
                </a:lnTo>
                <a:lnTo>
                  <a:pt x="366670" y="404653"/>
                </a:lnTo>
                <a:lnTo>
                  <a:pt x="283928" y="404653"/>
                </a:lnTo>
                <a:lnTo>
                  <a:pt x="90430" y="374300"/>
                </a:lnTo>
                <a:close/>
              </a:path>
              <a:path w="1186814" h="637539">
                <a:moveTo>
                  <a:pt x="670859" y="329850"/>
                </a:moveTo>
                <a:lnTo>
                  <a:pt x="366579" y="478567"/>
                </a:lnTo>
                <a:lnTo>
                  <a:pt x="422942" y="582834"/>
                </a:lnTo>
                <a:lnTo>
                  <a:pt x="477425" y="582834"/>
                </a:lnTo>
                <a:lnTo>
                  <a:pt x="449244" y="493807"/>
                </a:lnTo>
                <a:lnTo>
                  <a:pt x="642792" y="389540"/>
                </a:lnTo>
                <a:lnTo>
                  <a:pt x="747452" y="389540"/>
                </a:lnTo>
                <a:lnTo>
                  <a:pt x="670859" y="329850"/>
                </a:lnTo>
                <a:close/>
              </a:path>
              <a:path w="1186814" h="637539">
                <a:moveTo>
                  <a:pt x="747452" y="389540"/>
                </a:moveTo>
                <a:lnTo>
                  <a:pt x="642792" y="389540"/>
                </a:lnTo>
                <a:lnTo>
                  <a:pt x="892601" y="553497"/>
                </a:lnTo>
                <a:lnTo>
                  <a:pt x="949352" y="565874"/>
                </a:lnTo>
                <a:lnTo>
                  <a:pt x="995709" y="564499"/>
                </a:lnTo>
                <a:lnTo>
                  <a:pt x="1031850" y="557623"/>
                </a:lnTo>
                <a:lnTo>
                  <a:pt x="1057955" y="553497"/>
                </a:lnTo>
                <a:lnTo>
                  <a:pt x="1074181" y="531127"/>
                </a:lnTo>
                <a:lnTo>
                  <a:pt x="1074826" y="529520"/>
                </a:lnTo>
                <a:lnTo>
                  <a:pt x="982326" y="529520"/>
                </a:lnTo>
                <a:lnTo>
                  <a:pt x="961181" y="528812"/>
                </a:lnTo>
                <a:lnTo>
                  <a:pt x="940035" y="525270"/>
                </a:lnTo>
                <a:lnTo>
                  <a:pt x="918890" y="523144"/>
                </a:lnTo>
                <a:lnTo>
                  <a:pt x="747452" y="389540"/>
                </a:lnTo>
                <a:close/>
              </a:path>
              <a:path w="1186814" h="637539">
                <a:moveTo>
                  <a:pt x="1180602" y="35813"/>
                </a:moveTo>
                <a:lnTo>
                  <a:pt x="1071766" y="35813"/>
                </a:lnTo>
                <a:lnTo>
                  <a:pt x="1092340" y="38457"/>
                </a:lnTo>
                <a:lnTo>
                  <a:pt x="1112438" y="46386"/>
                </a:lnTo>
                <a:lnTo>
                  <a:pt x="1116387" y="57800"/>
                </a:lnTo>
                <a:lnTo>
                  <a:pt x="1122963" y="69183"/>
                </a:lnTo>
                <a:lnTo>
                  <a:pt x="1124278" y="80569"/>
                </a:lnTo>
                <a:lnTo>
                  <a:pt x="1112438" y="91979"/>
                </a:lnTo>
                <a:lnTo>
                  <a:pt x="836213" y="240696"/>
                </a:lnTo>
                <a:lnTo>
                  <a:pt x="1003472" y="478567"/>
                </a:lnTo>
                <a:lnTo>
                  <a:pt x="1003472" y="523144"/>
                </a:lnTo>
                <a:lnTo>
                  <a:pt x="982326" y="529520"/>
                </a:lnTo>
                <a:lnTo>
                  <a:pt x="1074826" y="529520"/>
                </a:lnTo>
                <a:lnTo>
                  <a:pt x="1082513" y="510365"/>
                </a:lnTo>
                <a:lnTo>
                  <a:pt x="1085583" y="492436"/>
                </a:lnTo>
                <a:lnTo>
                  <a:pt x="1086022" y="478567"/>
                </a:lnTo>
                <a:lnTo>
                  <a:pt x="918890" y="240696"/>
                </a:lnTo>
                <a:lnTo>
                  <a:pt x="1140505" y="106076"/>
                </a:lnTo>
                <a:lnTo>
                  <a:pt x="1172663" y="90344"/>
                </a:lnTo>
                <a:lnTo>
                  <a:pt x="1186320" y="67278"/>
                </a:lnTo>
                <a:lnTo>
                  <a:pt x="1184117" y="41354"/>
                </a:lnTo>
                <a:lnTo>
                  <a:pt x="1180602" y="35813"/>
                </a:lnTo>
                <a:close/>
              </a:path>
              <a:path w="1186814" h="637539">
                <a:moveTo>
                  <a:pt x="340268" y="418877"/>
                </a:moveTo>
                <a:lnTo>
                  <a:pt x="90430" y="418877"/>
                </a:lnTo>
                <a:lnTo>
                  <a:pt x="283928" y="449230"/>
                </a:lnTo>
                <a:lnTo>
                  <a:pt x="340268" y="418877"/>
                </a:lnTo>
                <a:close/>
              </a:path>
              <a:path w="1186814" h="637539">
                <a:moveTo>
                  <a:pt x="252460" y="57800"/>
                </a:moveTo>
                <a:lnTo>
                  <a:pt x="213832" y="61573"/>
                </a:lnTo>
                <a:lnTo>
                  <a:pt x="173095" y="76739"/>
                </a:lnTo>
                <a:lnTo>
                  <a:pt x="149581" y="90830"/>
                </a:lnTo>
                <a:lnTo>
                  <a:pt x="131528" y="110315"/>
                </a:lnTo>
                <a:lnTo>
                  <a:pt x="134258" y="135300"/>
                </a:lnTo>
                <a:lnTo>
                  <a:pt x="173095" y="165893"/>
                </a:lnTo>
                <a:lnTo>
                  <a:pt x="477425" y="300386"/>
                </a:lnTo>
                <a:lnTo>
                  <a:pt x="283928" y="404653"/>
                </a:lnTo>
                <a:lnTo>
                  <a:pt x="366670" y="404653"/>
                </a:lnTo>
                <a:lnTo>
                  <a:pt x="588258" y="285273"/>
                </a:lnTo>
                <a:lnTo>
                  <a:pt x="227565" y="135413"/>
                </a:lnTo>
                <a:lnTo>
                  <a:pt x="223868" y="132972"/>
                </a:lnTo>
                <a:lnTo>
                  <a:pt x="217707" y="126460"/>
                </a:lnTo>
                <a:lnTo>
                  <a:pt x="216474" y="117090"/>
                </a:lnTo>
                <a:lnTo>
                  <a:pt x="227565" y="106076"/>
                </a:lnTo>
                <a:lnTo>
                  <a:pt x="530021" y="106076"/>
                </a:lnTo>
                <a:lnTo>
                  <a:pt x="312109" y="61626"/>
                </a:lnTo>
                <a:lnTo>
                  <a:pt x="286159" y="59719"/>
                </a:lnTo>
                <a:lnTo>
                  <a:pt x="252460" y="57800"/>
                </a:lnTo>
                <a:close/>
              </a:path>
              <a:path w="1186814" h="637539">
                <a:moveTo>
                  <a:pt x="530021" y="106076"/>
                </a:moveTo>
                <a:lnTo>
                  <a:pt x="312109" y="106076"/>
                </a:lnTo>
                <a:lnTo>
                  <a:pt x="753536" y="195230"/>
                </a:lnTo>
                <a:lnTo>
                  <a:pt x="834376" y="151669"/>
                </a:lnTo>
                <a:lnTo>
                  <a:pt x="753536" y="151669"/>
                </a:lnTo>
                <a:lnTo>
                  <a:pt x="530021" y="106076"/>
                </a:lnTo>
                <a:close/>
              </a:path>
              <a:path w="1186814" h="637539">
                <a:moveTo>
                  <a:pt x="1071321" y="0"/>
                </a:moveTo>
                <a:lnTo>
                  <a:pt x="1020573" y="6405"/>
                </a:lnTo>
                <a:lnTo>
                  <a:pt x="975278" y="17049"/>
                </a:lnTo>
                <a:lnTo>
                  <a:pt x="753536" y="151669"/>
                </a:lnTo>
                <a:lnTo>
                  <a:pt x="834376" y="151669"/>
                </a:lnTo>
                <a:lnTo>
                  <a:pt x="1029761" y="46386"/>
                </a:lnTo>
                <a:lnTo>
                  <a:pt x="1050858" y="38457"/>
                </a:lnTo>
                <a:lnTo>
                  <a:pt x="1071766" y="35813"/>
                </a:lnTo>
                <a:lnTo>
                  <a:pt x="1180602" y="35813"/>
                </a:lnTo>
                <a:lnTo>
                  <a:pt x="1168699" y="17049"/>
                </a:lnTo>
                <a:lnTo>
                  <a:pt x="1122403" y="2119"/>
                </a:lnTo>
                <a:lnTo>
                  <a:pt x="1071321" y="0"/>
                </a:lnTo>
                <a:close/>
              </a:path>
            </a:pathLst>
          </a:custGeom>
          <a:solidFill>
            <a:srgbClr val="92CDDD"/>
          </a:solid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78011" y="5027676"/>
            <a:ext cx="537845" cy="553085"/>
          </a:xfrm>
          <a:custGeom>
            <a:avLst/>
            <a:gdLst/>
            <a:ahLst/>
            <a:cxnLst/>
            <a:rect l="l" t="t" r="r" b="b"/>
            <a:pathLst>
              <a:path w="537845" h="553085">
                <a:moveTo>
                  <a:pt x="256794" y="0"/>
                </a:moveTo>
                <a:lnTo>
                  <a:pt x="0" y="210565"/>
                </a:lnTo>
                <a:lnTo>
                  <a:pt x="280797" y="552958"/>
                </a:lnTo>
                <a:lnTo>
                  <a:pt x="537718" y="342392"/>
                </a:lnTo>
                <a:lnTo>
                  <a:pt x="256794" y="0"/>
                </a:lnTo>
                <a:close/>
              </a:path>
            </a:pathLst>
          </a:custGeom>
          <a:solidFill>
            <a:srgbClr val="4470C4">
              <a:alpha val="50195"/>
            </a:srgbClr>
          </a:solidFill>
        </p:spPr>
        <p:txBody>
          <a:bodyPr wrap="square" lIns="0" tIns="0" rIns="0" bIns="0" rtlCol="0"/>
          <a:lstStyle/>
          <a:p>
            <a:endParaRPr/>
          </a:p>
        </p:txBody>
      </p:sp>
      <p:grpSp>
        <p:nvGrpSpPr>
          <p:cNvPr id="3" name="object 3"/>
          <p:cNvGrpSpPr/>
          <p:nvPr/>
        </p:nvGrpSpPr>
        <p:grpSpPr>
          <a:xfrm>
            <a:off x="208788" y="1450847"/>
            <a:ext cx="4290060" cy="4675505"/>
            <a:chOff x="208788" y="1450847"/>
            <a:chExt cx="4290060" cy="4675505"/>
          </a:xfrm>
        </p:grpSpPr>
        <p:sp>
          <p:nvSpPr>
            <p:cNvPr id="4" name="object 4"/>
            <p:cNvSpPr/>
            <p:nvPr/>
          </p:nvSpPr>
          <p:spPr>
            <a:xfrm>
              <a:off x="218694" y="1460753"/>
              <a:ext cx="4270375" cy="4655820"/>
            </a:xfrm>
            <a:custGeom>
              <a:avLst/>
              <a:gdLst/>
              <a:ahLst/>
              <a:cxnLst/>
              <a:rect l="l" t="t" r="r" b="b"/>
              <a:pathLst>
                <a:path w="4270375" h="4655820">
                  <a:moveTo>
                    <a:pt x="0" y="4655566"/>
                  </a:moveTo>
                  <a:lnTo>
                    <a:pt x="4269866" y="4655566"/>
                  </a:lnTo>
                  <a:lnTo>
                    <a:pt x="4269866" y="0"/>
                  </a:lnTo>
                  <a:lnTo>
                    <a:pt x="0" y="0"/>
                  </a:lnTo>
                  <a:lnTo>
                    <a:pt x="0" y="4655566"/>
                  </a:lnTo>
                  <a:close/>
                </a:path>
              </a:pathLst>
            </a:custGeom>
            <a:ln w="19812">
              <a:solidFill>
                <a:srgbClr val="A3A3A3"/>
              </a:solidFill>
            </a:ln>
          </p:spPr>
          <p:txBody>
            <a:bodyPr wrap="square" lIns="0" tIns="0" rIns="0" bIns="0" rtlCol="0"/>
            <a:lstStyle/>
            <a:p>
              <a:endParaRPr/>
            </a:p>
          </p:txBody>
        </p:sp>
        <p:sp>
          <p:nvSpPr>
            <p:cNvPr id="5" name="object 5"/>
            <p:cNvSpPr/>
            <p:nvPr/>
          </p:nvSpPr>
          <p:spPr>
            <a:xfrm>
              <a:off x="256032" y="1459991"/>
              <a:ext cx="1103630" cy="4654550"/>
            </a:xfrm>
            <a:custGeom>
              <a:avLst/>
              <a:gdLst/>
              <a:ahLst/>
              <a:cxnLst/>
              <a:rect l="l" t="t" r="r" b="b"/>
              <a:pathLst>
                <a:path w="1103630" h="4654550">
                  <a:moveTo>
                    <a:pt x="1103122" y="0"/>
                  </a:moveTo>
                  <a:lnTo>
                    <a:pt x="0" y="0"/>
                  </a:lnTo>
                  <a:lnTo>
                    <a:pt x="0" y="4654042"/>
                  </a:lnTo>
                  <a:lnTo>
                    <a:pt x="1103122" y="4654042"/>
                  </a:lnTo>
                  <a:lnTo>
                    <a:pt x="1103122" y="0"/>
                  </a:lnTo>
                  <a:close/>
                </a:path>
              </a:pathLst>
            </a:custGeom>
            <a:solidFill>
              <a:srgbClr val="92CDDD">
                <a:alpha val="49018"/>
              </a:srgbClr>
            </a:solidFill>
          </p:spPr>
          <p:txBody>
            <a:bodyPr wrap="square" lIns="0" tIns="0" rIns="0" bIns="0" rtlCol="0"/>
            <a:lstStyle/>
            <a:p>
              <a:endParaRPr/>
            </a:p>
          </p:txBody>
        </p:sp>
        <p:sp>
          <p:nvSpPr>
            <p:cNvPr id="6" name="object 6"/>
            <p:cNvSpPr/>
            <p:nvPr/>
          </p:nvSpPr>
          <p:spPr>
            <a:xfrm>
              <a:off x="4037076" y="5318759"/>
              <a:ext cx="335280" cy="335280"/>
            </a:xfrm>
            <a:custGeom>
              <a:avLst/>
              <a:gdLst/>
              <a:ahLst/>
              <a:cxnLst/>
              <a:rect l="l" t="t" r="r" b="b"/>
              <a:pathLst>
                <a:path w="335279" h="335279">
                  <a:moveTo>
                    <a:pt x="167639" y="0"/>
                  </a:moveTo>
                  <a:lnTo>
                    <a:pt x="123062" y="5968"/>
                  </a:lnTo>
                  <a:lnTo>
                    <a:pt x="83058" y="22859"/>
                  </a:lnTo>
                  <a:lnTo>
                    <a:pt x="49149" y="49148"/>
                  </a:lnTo>
                  <a:lnTo>
                    <a:pt x="22860" y="83057"/>
                  </a:lnTo>
                  <a:lnTo>
                    <a:pt x="5969" y="123062"/>
                  </a:lnTo>
                  <a:lnTo>
                    <a:pt x="0" y="167639"/>
                  </a:lnTo>
                  <a:lnTo>
                    <a:pt x="5969" y="212216"/>
                  </a:lnTo>
                  <a:lnTo>
                    <a:pt x="22860" y="252221"/>
                  </a:lnTo>
                  <a:lnTo>
                    <a:pt x="49149" y="286181"/>
                  </a:lnTo>
                  <a:lnTo>
                    <a:pt x="83058" y="312394"/>
                  </a:lnTo>
                  <a:lnTo>
                    <a:pt x="123062" y="329285"/>
                  </a:lnTo>
                  <a:lnTo>
                    <a:pt x="167639" y="335279"/>
                  </a:lnTo>
                  <a:lnTo>
                    <a:pt x="212216" y="329285"/>
                  </a:lnTo>
                  <a:lnTo>
                    <a:pt x="252222" y="312394"/>
                  </a:lnTo>
                  <a:lnTo>
                    <a:pt x="286131" y="286181"/>
                  </a:lnTo>
                  <a:lnTo>
                    <a:pt x="312420" y="252221"/>
                  </a:lnTo>
                  <a:lnTo>
                    <a:pt x="329311" y="212216"/>
                  </a:lnTo>
                  <a:lnTo>
                    <a:pt x="335279" y="167639"/>
                  </a:lnTo>
                  <a:lnTo>
                    <a:pt x="329311" y="123062"/>
                  </a:lnTo>
                  <a:lnTo>
                    <a:pt x="312420" y="83057"/>
                  </a:lnTo>
                  <a:lnTo>
                    <a:pt x="286131" y="49148"/>
                  </a:lnTo>
                  <a:lnTo>
                    <a:pt x="252222" y="22859"/>
                  </a:lnTo>
                  <a:lnTo>
                    <a:pt x="212216" y="5968"/>
                  </a:lnTo>
                  <a:lnTo>
                    <a:pt x="167639" y="0"/>
                  </a:lnTo>
                  <a:close/>
                </a:path>
              </a:pathLst>
            </a:custGeom>
            <a:solidFill>
              <a:srgbClr val="A3A3A3"/>
            </a:solidFill>
          </p:spPr>
          <p:txBody>
            <a:bodyPr wrap="square" lIns="0" tIns="0" rIns="0" bIns="0" rtlCol="0"/>
            <a:lstStyle/>
            <a:p>
              <a:endParaRPr/>
            </a:p>
          </p:txBody>
        </p:sp>
      </p:grpSp>
      <p:sp>
        <p:nvSpPr>
          <p:cNvPr id="7" name="object 7"/>
          <p:cNvSpPr txBox="1"/>
          <p:nvPr/>
        </p:nvSpPr>
        <p:spPr>
          <a:xfrm>
            <a:off x="1447546" y="1679094"/>
            <a:ext cx="2711450" cy="3273425"/>
          </a:xfrm>
          <a:prstGeom prst="rect">
            <a:avLst/>
          </a:prstGeom>
        </p:spPr>
        <p:txBody>
          <a:bodyPr vert="horz" wrap="square" lIns="0" tIns="13335" rIns="0" bIns="0" rtlCol="0">
            <a:spAutoFit/>
          </a:bodyPr>
          <a:lstStyle/>
          <a:p>
            <a:pPr marL="299085" marR="5080" indent="-287020" algn="just">
              <a:lnSpc>
                <a:spcPct val="130000"/>
              </a:lnSpc>
              <a:spcBef>
                <a:spcPts val="105"/>
              </a:spcBef>
              <a:buFont typeface="Wingdings"/>
              <a:buChar char=""/>
              <a:tabLst>
                <a:tab pos="299720" algn="l"/>
              </a:tabLst>
            </a:pPr>
            <a:r>
              <a:rPr sz="1800" spc="60" dirty="0" err="1">
                <a:latin typeface="華康棒棒體W5" panose="040F0509000000000000" pitchFamily="81" charset="-120"/>
                <a:ea typeface="華康棒棒體W5" panose="040F0509000000000000" pitchFamily="81" charset="-120"/>
                <a:cs typeface="Microsoft JhengHei"/>
              </a:rPr>
              <a:t>薦送學校所送計畫書等</a:t>
            </a:r>
            <a:r>
              <a:rPr sz="1800" spc="65" dirty="0" err="1">
                <a:latin typeface="華康棒棒體W5" panose="040F0509000000000000" pitchFamily="81" charset="-120"/>
                <a:ea typeface="華康棒棒體W5" panose="040F0509000000000000" pitchFamily="81" charset="-120"/>
                <a:cs typeface="Microsoft JhengHei"/>
              </a:rPr>
              <a:t>資</a:t>
            </a:r>
            <a:r>
              <a:rPr lang="zh-TW" altLang="en-US" sz="1800" spc="65" dirty="0">
                <a:latin typeface="華康棒棒體W5" panose="040F0509000000000000" pitchFamily="81" charset="-120"/>
                <a:ea typeface="華康棒棒體W5" panose="040F0509000000000000" pitchFamily="81" charset="-120"/>
                <a:cs typeface="Microsoft JhengHei"/>
              </a:rPr>
              <a:t>料</a:t>
            </a:r>
            <a:r>
              <a:rPr sz="1800" spc="65" dirty="0">
                <a:latin typeface="華康棒棒體W5" panose="040F0509000000000000" pitchFamily="81" charset="-120"/>
                <a:ea typeface="華康棒棒體W5" panose="040F0509000000000000" pitchFamily="81" charset="-120"/>
                <a:cs typeface="Microsoft JhengHei"/>
              </a:rPr>
              <a:t>，經由教育部會同</a:t>
            </a:r>
            <a:r>
              <a:rPr sz="1800" spc="85" dirty="0">
                <a:latin typeface="華康棒棒體W5" panose="040F0509000000000000" pitchFamily="81" charset="-120"/>
                <a:ea typeface="華康棒棒體W5" panose="040F0509000000000000" pitchFamily="81" charset="-120"/>
                <a:cs typeface="Microsoft JhengHei"/>
              </a:rPr>
              <a:t>教育部委託之學校就</a:t>
            </a:r>
            <a:r>
              <a:rPr sz="1800" u="sng" spc="-50" dirty="0">
                <a:uFill>
                  <a:solidFill>
                    <a:srgbClr val="000000"/>
                  </a:solidFill>
                </a:uFill>
                <a:latin typeface="華康棒棒體W5" panose="040F0509000000000000" pitchFamily="81" charset="-120"/>
                <a:ea typeface="華康棒棒體W5" panose="040F0509000000000000" pitchFamily="81" charset="-120"/>
                <a:cs typeface="Microsoft JhengHei"/>
              </a:rPr>
              <a:t>申</a:t>
            </a:r>
            <a:r>
              <a:rPr sz="1800" u="sng" spc="500" dirty="0">
                <a:uFill>
                  <a:solidFill>
                    <a:srgbClr val="000000"/>
                  </a:solidFill>
                </a:uFill>
                <a:latin typeface="華康棒棒體W5" panose="040F0509000000000000" pitchFamily="81" charset="-120"/>
                <a:ea typeface="華康棒棒體W5" panose="040F0509000000000000" pitchFamily="81" charset="-120"/>
                <a:cs typeface="Microsoft JhengHei"/>
              </a:rPr>
              <a:t> </a:t>
            </a:r>
            <a:r>
              <a:rPr sz="1800" u="sng" spc="60" dirty="0">
                <a:uFill>
                  <a:solidFill>
                    <a:srgbClr val="000000"/>
                  </a:solidFill>
                </a:uFill>
                <a:latin typeface="華康棒棒體W5" panose="040F0509000000000000" pitchFamily="81" charset="-120"/>
                <a:ea typeface="華康棒棒體W5" panose="040F0509000000000000" pitchFamily="81" charset="-120"/>
                <a:cs typeface="Microsoft JhengHei"/>
              </a:rPr>
              <a:t>請文件完備與否及執行計畫時有無違反本要點</a:t>
            </a:r>
            <a:r>
              <a:rPr sz="1800" u="sng" spc="85" dirty="0">
                <a:uFill>
                  <a:solidFill>
                    <a:srgbClr val="000000"/>
                  </a:solidFill>
                </a:uFill>
                <a:latin typeface="華康棒棒體W5" panose="040F0509000000000000" pitchFamily="81" charset="-120"/>
                <a:ea typeface="華康棒棒體W5" panose="040F0509000000000000" pitchFamily="81" charset="-120"/>
                <a:cs typeface="Microsoft JhengHei"/>
              </a:rPr>
              <a:t>規定</a:t>
            </a:r>
            <a:r>
              <a:rPr sz="1800" spc="80" dirty="0">
                <a:latin typeface="華康棒棒體W5" panose="040F0509000000000000" pitchFamily="81" charset="-120"/>
                <a:ea typeface="華康棒棒體W5" panose="040F0509000000000000" pitchFamily="81" charset="-120"/>
                <a:cs typeface="Microsoft JhengHei"/>
              </a:rPr>
              <a:t>進行初審，並</a:t>
            </a:r>
            <a:r>
              <a:rPr sz="1800" u="heavy" spc="70" dirty="0">
                <a:uFill>
                  <a:solidFill>
                    <a:srgbClr val="FF0000"/>
                  </a:solidFill>
                </a:uFill>
                <a:latin typeface="華康棒棒體W5" panose="040F0509000000000000" pitchFamily="81" charset="-120"/>
                <a:ea typeface="華康棒棒體W5" panose="040F0509000000000000" pitchFamily="81" charset="-120"/>
                <a:cs typeface="Microsoft JhengHei"/>
              </a:rPr>
              <a:t>評定</a:t>
            </a:r>
            <a:r>
              <a:rPr sz="1800" u="heavy" spc="-10" dirty="0">
                <a:uFill>
                  <a:solidFill>
                    <a:srgbClr val="FF0000"/>
                  </a:solidFill>
                </a:uFill>
                <a:latin typeface="華康棒棒體W5" panose="040F0509000000000000" pitchFamily="81" charset="-120"/>
                <a:ea typeface="華康棒棒體W5" panose="040F0509000000000000" pitchFamily="81" charset="-120"/>
                <a:cs typeface="Microsoft JhengHei"/>
              </a:rPr>
              <a:t>行政績效。</a:t>
            </a:r>
            <a:endParaRPr sz="1800" dirty="0">
              <a:latin typeface="華康棒棒體W5" panose="040F0509000000000000" pitchFamily="81" charset="-120"/>
              <a:ea typeface="華康棒棒體W5" panose="040F0509000000000000" pitchFamily="81" charset="-120"/>
              <a:cs typeface="Microsoft JhengHei"/>
            </a:endParaRPr>
          </a:p>
          <a:p>
            <a:pPr marL="299085" indent="-287020" algn="just">
              <a:lnSpc>
                <a:spcPct val="100000"/>
              </a:lnSpc>
              <a:spcBef>
                <a:spcPts val="885"/>
              </a:spcBef>
              <a:buFont typeface="Wingdings"/>
              <a:buChar char=""/>
              <a:tabLst>
                <a:tab pos="299720" algn="l"/>
              </a:tabLst>
            </a:pPr>
            <a:r>
              <a:rPr sz="1800" u="heavy" spc="6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申請文件未符合本要點</a:t>
            </a:r>
            <a:endParaRPr sz="1800" dirty="0">
              <a:latin typeface="華康棒棒體W5" panose="040F0509000000000000" pitchFamily="81" charset="-120"/>
              <a:ea typeface="華康棒棒體W5" panose="040F0509000000000000" pitchFamily="81" charset="-120"/>
              <a:cs typeface="Microsoft JhengHei"/>
            </a:endParaRPr>
          </a:p>
          <a:p>
            <a:pPr marL="299085">
              <a:lnSpc>
                <a:spcPct val="100000"/>
              </a:lnSpc>
              <a:spcBef>
                <a:spcPts val="700"/>
              </a:spcBef>
            </a:pPr>
            <a:r>
              <a:rPr sz="1800" u="heavy" spc="-1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規定，不予進行複審。</a:t>
            </a:r>
            <a:endParaRPr sz="1800" dirty="0">
              <a:latin typeface="華康棒棒體W5" panose="040F0509000000000000" pitchFamily="81" charset="-120"/>
              <a:ea typeface="華康棒棒體W5" panose="040F0509000000000000" pitchFamily="81" charset="-120"/>
              <a:cs typeface="Microsoft JhengHei"/>
            </a:endParaRPr>
          </a:p>
        </p:txBody>
      </p:sp>
      <p:sp>
        <p:nvSpPr>
          <p:cNvPr id="8" name="object 8"/>
          <p:cNvSpPr txBox="1"/>
          <p:nvPr/>
        </p:nvSpPr>
        <p:spPr>
          <a:xfrm>
            <a:off x="607263" y="2976753"/>
            <a:ext cx="406400" cy="939800"/>
          </a:xfrm>
          <a:prstGeom prst="rect">
            <a:avLst/>
          </a:prstGeom>
        </p:spPr>
        <p:txBody>
          <a:bodyPr vert="horz" wrap="square" lIns="0" tIns="12700" rIns="0" bIns="0" rtlCol="0">
            <a:spAutoFit/>
          </a:bodyPr>
          <a:lstStyle/>
          <a:p>
            <a:pPr marL="12700" marR="5080">
              <a:lnSpc>
                <a:spcPct val="100000"/>
              </a:lnSpc>
              <a:spcBef>
                <a:spcPts val="100"/>
              </a:spcBef>
            </a:pPr>
            <a:r>
              <a:rPr sz="3000" spc="-50" dirty="0">
                <a:latin typeface="華康棒棒體W5" panose="040F0509000000000000" pitchFamily="81" charset="-120"/>
                <a:ea typeface="華康棒棒體W5" panose="040F0509000000000000" pitchFamily="81" charset="-120"/>
                <a:cs typeface="Microsoft JhengHei"/>
              </a:rPr>
              <a:t>初審</a:t>
            </a:r>
            <a:endParaRPr sz="3000" dirty="0">
              <a:latin typeface="華康棒棒體W5" panose="040F0509000000000000" pitchFamily="81" charset="-120"/>
              <a:ea typeface="華康棒棒體W5" panose="040F0509000000000000" pitchFamily="81" charset="-120"/>
              <a:cs typeface="Microsoft JhengHei"/>
            </a:endParaRPr>
          </a:p>
        </p:txBody>
      </p:sp>
      <p:grpSp>
        <p:nvGrpSpPr>
          <p:cNvPr id="9" name="object 9"/>
          <p:cNvGrpSpPr/>
          <p:nvPr/>
        </p:nvGrpSpPr>
        <p:grpSpPr>
          <a:xfrm>
            <a:off x="4783835" y="1450847"/>
            <a:ext cx="4223385" cy="4661535"/>
            <a:chOff x="4783835" y="1450847"/>
            <a:chExt cx="4223385" cy="4661535"/>
          </a:xfrm>
        </p:grpSpPr>
        <p:sp>
          <p:nvSpPr>
            <p:cNvPr id="10" name="object 10"/>
            <p:cNvSpPr/>
            <p:nvPr/>
          </p:nvSpPr>
          <p:spPr>
            <a:xfrm>
              <a:off x="5871971" y="1459991"/>
              <a:ext cx="3119755" cy="4641850"/>
            </a:xfrm>
            <a:custGeom>
              <a:avLst/>
              <a:gdLst/>
              <a:ahLst/>
              <a:cxnLst/>
              <a:rect l="l" t="t" r="r" b="b"/>
              <a:pathLst>
                <a:path w="3119754" h="4641850">
                  <a:moveTo>
                    <a:pt x="3119628" y="0"/>
                  </a:moveTo>
                  <a:lnTo>
                    <a:pt x="0" y="0"/>
                  </a:lnTo>
                  <a:lnTo>
                    <a:pt x="0" y="4641723"/>
                  </a:lnTo>
                  <a:lnTo>
                    <a:pt x="3119628" y="4641723"/>
                  </a:lnTo>
                  <a:lnTo>
                    <a:pt x="3119628" y="0"/>
                  </a:lnTo>
                  <a:close/>
                </a:path>
              </a:pathLst>
            </a:custGeom>
            <a:solidFill>
              <a:srgbClr val="FFFFFF"/>
            </a:solidFill>
          </p:spPr>
          <p:txBody>
            <a:bodyPr wrap="square" lIns="0" tIns="0" rIns="0" bIns="0" rtlCol="0"/>
            <a:lstStyle/>
            <a:p>
              <a:endParaRPr/>
            </a:p>
          </p:txBody>
        </p:sp>
        <p:sp>
          <p:nvSpPr>
            <p:cNvPr id="11" name="object 11"/>
            <p:cNvSpPr/>
            <p:nvPr/>
          </p:nvSpPr>
          <p:spPr>
            <a:xfrm>
              <a:off x="4793741" y="1460753"/>
              <a:ext cx="4203065" cy="4641850"/>
            </a:xfrm>
            <a:custGeom>
              <a:avLst/>
              <a:gdLst/>
              <a:ahLst/>
              <a:cxnLst/>
              <a:rect l="l" t="t" r="r" b="b"/>
              <a:pathLst>
                <a:path w="4203065" h="4641850">
                  <a:moveTo>
                    <a:pt x="0" y="4641723"/>
                  </a:moveTo>
                  <a:lnTo>
                    <a:pt x="4203065" y="4641723"/>
                  </a:lnTo>
                  <a:lnTo>
                    <a:pt x="4203065" y="0"/>
                  </a:lnTo>
                  <a:lnTo>
                    <a:pt x="0" y="0"/>
                  </a:lnTo>
                  <a:lnTo>
                    <a:pt x="0" y="4641723"/>
                  </a:lnTo>
                  <a:close/>
                </a:path>
              </a:pathLst>
            </a:custGeom>
            <a:ln w="19812">
              <a:solidFill>
                <a:srgbClr val="5B9BD3"/>
              </a:solidFill>
            </a:ln>
          </p:spPr>
          <p:txBody>
            <a:bodyPr wrap="square" lIns="0" tIns="0" rIns="0" bIns="0" rtlCol="0"/>
            <a:lstStyle/>
            <a:p>
              <a:endParaRPr/>
            </a:p>
          </p:txBody>
        </p:sp>
        <p:sp>
          <p:nvSpPr>
            <p:cNvPr id="12" name="object 12"/>
            <p:cNvSpPr/>
            <p:nvPr/>
          </p:nvSpPr>
          <p:spPr>
            <a:xfrm>
              <a:off x="4786883" y="1458467"/>
              <a:ext cx="1085215" cy="4641850"/>
            </a:xfrm>
            <a:custGeom>
              <a:avLst/>
              <a:gdLst/>
              <a:ahLst/>
              <a:cxnLst/>
              <a:rect l="l" t="t" r="r" b="b"/>
              <a:pathLst>
                <a:path w="1085214" h="4641850">
                  <a:moveTo>
                    <a:pt x="1084961" y="0"/>
                  </a:moveTo>
                  <a:lnTo>
                    <a:pt x="0" y="0"/>
                  </a:lnTo>
                  <a:lnTo>
                    <a:pt x="0" y="4641723"/>
                  </a:lnTo>
                  <a:lnTo>
                    <a:pt x="1084961" y="4641723"/>
                  </a:lnTo>
                  <a:lnTo>
                    <a:pt x="1084961" y="0"/>
                  </a:lnTo>
                  <a:close/>
                </a:path>
              </a:pathLst>
            </a:custGeom>
            <a:solidFill>
              <a:srgbClr val="FBD4B5">
                <a:alpha val="72155"/>
              </a:srgbClr>
            </a:solidFill>
          </p:spPr>
          <p:txBody>
            <a:bodyPr wrap="square" lIns="0" tIns="0" rIns="0" bIns="0" rtlCol="0"/>
            <a:lstStyle/>
            <a:p>
              <a:endParaRPr/>
            </a:p>
          </p:txBody>
        </p:sp>
      </p:grpSp>
      <p:grpSp>
        <p:nvGrpSpPr>
          <p:cNvPr id="13" name="object 13"/>
          <p:cNvGrpSpPr/>
          <p:nvPr/>
        </p:nvGrpSpPr>
        <p:grpSpPr>
          <a:xfrm>
            <a:off x="4325111" y="5318759"/>
            <a:ext cx="640080" cy="335280"/>
            <a:chOff x="4325111" y="5318759"/>
            <a:chExt cx="640080" cy="335280"/>
          </a:xfrm>
        </p:grpSpPr>
        <p:sp>
          <p:nvSpPr>
            <p:cNvPr id="14" name="object 14"/>
            <p:cNvSpPr/>
            <p:nvPr/>
          </p:nvSpPr>
          <p:spPr>
            <a:xfrm>
              <a:off x="4631435" y="5318759"/>
              <a:ext cx="334010" cy="335280"/>
            </a:xfrm>
            <a:custGeom>
              <a:avLst/>
              <a:gdLst/>
              <a:ahLst/>
              <a:cxnLst/>
              <a:rect l="l" t="t" r="r" b="b"/>
              <a:pathLst>
                <a:path w="334010" h="335279">
                  <a:moveTo>
                    <a:pt x="166750" y="0"/>
                  </a:moveTo>
                  <a:lnTo>
                    <a:pt x="122427" y="5968"/>
                  </a:lnTo>
                  <a:lnTo>
                    <a:pt x="82550" y="22859"/>
                  </a:lnTo>
                  <a:lnTo>
                    <a:pt x="48767" y="49148"/>
                  </a:lnTo>
                  <a:lnTo>
                    <a:pt x="22733" y="83057"/>
                  </a:lnTo>
                  <a:lnTo>
                    <a:pt x="5968" y="123062"/>
                  </a:lnTo>
                  <a:lnTo>
                    <a:pt x="0" y="167639"/>
                  </a:lnTo>
                  <a:lnTo>
                    <a:pt x="5968" y="212216"/>
                  </a:lnTo>
                  <a:lnTo>
                    <a:pt x="22733" y="252221"/>
                  </a:lnTo>
                  <a:lnTo>
                    <a:pt x="48767" y="286181"/>
                  </a:lnTo>
                  <a:lnTo>
                    <a:pt x="82550" y="312394"/>
                  </a:lnTo>
                  <a:lnTo>
                    <a:pt x="122427" y="329285"/>
                  </a:lnTo>
                  <a:lnTo>
                    <a:pt x="166750" y="335279"/>
                  </a:lnTo>
                  <a:lnTo>
                    <a:pt x="211074" y="329285"/>
                  </a:lnTo>
                  <a:lnTo>
                    <a:pt x="250951" y="312394"/>
                  </a:lnTo>
                  <a:lnTo>
                    <a:pt x="284734" y="286181"/>
                  </a:lnTo>
                  <a:lnTo>
                    <a:pt x="310768" y="252221"/>
                  </a:lnTo>
                  <a:lnTo>
                    <a:pt x="327533" y="212216"/>
                  </a:lnTo>
                  <a:lnTo>
                    <a:pt x="333501" y="167639"/>
                  </a:lnTo>
                  <a:lnTo>
                    <a:pt x="327533" y="123062"/>
                  </a:lnTo>
                  <a:lnTo>
                    <a:pt x="310768" y="83057"/>
                  </a:lnTo>
                  <a:lnTo>
                    <a:pt x="284734" y="49148"/>
                  </a:lnTo>
                  <a:lnTo>
                    <a:pt x="250951" y="22859"/>
                  </a:lnTo>
                  <a:lnTo>
                    <a:pt x="211074" y="5968"/>
                  </a:lnTo>
                  <a:lnTo>
                    <a:pt x="166750" y="0"/>
                  </a:lnTo>
                  <a:close/>
                </a:path>
              </a:pathLst>
            </a:custGeom>
            <a:solidFill>
              <a:srgbClr val="5B9BD3"/>
            </a:solidFill>
          </p:spPr>
          <p:txBody>
            <a:bodyPr wrap="square" lIns="0" tIns="0" rIns="0" bIns="0" rtlCol="0"/>
            <a:lstStyle/>
            <a:p>
              <a:endParaRPr/>
            </a:p>
          </p:txBody>
        </p:sp>
        <p:sp>
          <p:nvSpPr>
            <p:cNvPr id="15" name="object 15"/>
            <p:cNvSpPr/>
            <p:nvPr/>
          </p:nvSpPr>
          <p:spPr>
            <a:xfrm>
              <a:off x="4325111" y="5385815"/>
              <a:ext cx="321310" cy="201295"/>
            </a:xfrm>
            <a:custGeom>
              <a:avLst/>
              <a:gdLst/>
              <a:ahLst/>
              <a:cxnLst/>
              <a:rect l="l" t="t" r="r" b="b"/>
              <a:pathLst>
                <a:path w="321310" h="201295">
                  <a:moveTo>
                    <a:pt x="220725" y="0"/>
                  </a:moveTo>
                  <a:lnTo>
                    <a:pt x="220725" y="75946"/>
                  </a:lnTo>
                  <a:lnTo>
                    <a:pt x="0" y="75946"/>
                  </a:lnTo>
                  <a:lnTo>
                    <a:pt x="0" y="125095"/>
                  </a:lnTo>
                  <a:lnTo>
                    <a:pt x="220725" y="125095"/>
                  </a:lnTo>
                  <a:lnTo>
                    <a:pt x="220725" y="201041"/>
                  </a:lnTo>
                  <a:lnTo>
                    <a:pt x="321183" y="100457"/>
                  </a:lnTo>
                  <a:lnTo>
                    <a:pt x="220725" y="0"/>
                  </a:lnTo>
                  <a:close/>
                </a:path>
              </a:pathLst>
            </a:custGeom>
            <a:solidFill>
              <a:srgbClr val="A3A3A3"/>
            </a:solidFill>
          </p:spPr>
          <p:txBody>
            <a:bodyPr wrap="square" lIns="0" tIns="0" rIns="0" bIns="0" rtlCol="0"/>
            <a:lstStyle/>
            <a:p>
              <a:endParaRPr/>
            </a:p>
          </p:txBody>
        </p:sp>
      </p:grpSp>
      <p:sp>
        <p:nvSpPr>
          <p:cNvPr id="16" name="object 16"/>
          <p:cNvSpPr txBox="1"/>
          <p:nvPr/>
        </p:nvSpPr>
        <p:spPr>
          <a:xfrm>
            <a:off x="5073777" y="2976753"/>
            <a:ext cx="406400" cy="939800"/>
          </a:xfrm>
          <a:prstGeom prst="rect">
            <a:avLst/>
          </a:prstGeom>
        </p:spPr>
        <p:txBody>
          <a:bodyPr vert="horz" wrap="square" lIns="0" tIns="12700" rIns="0" bIns="0" rtlCol="0">
            <a:spAutoFit/>
          </a:bodyPr>
          <a:lstStyle/>
          <a:p>
            <a:pPr marL="12700" marR="5080">
              <a:lnSpc>
                <a:spcPct val="100000"/>
              </a:lnSpc>
              <a:spcBef>
                <a:spcPts val="100"/>
              </a:spcBef>
            </a:pPr>
            <a:r>
              <a:rPr sz="3000" spc="-50" dirty="0">
                <a:latin typeface="華康棒棒體W5" panose="040F0509000000000000" pitchFamily="81" charset="-120"/>
                <a:ea typeface="華康棒棒體W5" panose="040F0509000000000000" pitchFamily="81" charset="-120"/>
                <a:cs typeface="Microsoft JhengHei"/>
              </a:rPr>
              <a:t>複審</a:t>
            </a:r>
            <a:endParaRPr sz="3000" dirty="0">
              <a:latin typeface="華康棒棒體W5" panose="040F0509000000000000" pitchFamily="81" charset="-120"/>
              <a:ea typeface="華康棒棒體W5" panose="040F0509000000000000" pitchFamily="81" charset="-120"/>
              <a:cs typeface="Microsoft JhengHei"/>
            </a:endParaRPr>
          </a:p>
        </p:txBody>
      </p:sp>
      <p:sp>
        <p:nvSpPr>
          <p:cNvPr id="17" name="object 17"/>
          <p:cNvSpPr txBox="1"/>
          <p:nvPr/>
        </p:nvSpPr>
        <p:spPr>
          <a:xfrm>
            <a:off x="5871717" y="1969557"/>
            <a:ext cx="2778760" cy="1098891"/>
          </a:xfrm>
          <a:prstGeom prst="rect">
            <a:avLst/>
          </a:prstGeom>
        </p:spPr>
        <p:txBody>
          <a:bodyPr vert="horz" wrap="square" lIns="0" tIns="18415" rIns="0" bIns="0" rtlCol="0">
            <a:spAutoFit/>
          </a:bodyPr>
          <a:lstStyle/>
          <a:p>
            <a:pPr marL="299085" marR="5080" indent="-287020" algn="just">
              <a:lnSpc>
                <a:spcPct val="130000"/>
              </a:lnSpc>
              <a:spcBef>
                <a:spcPts val="145"/>
              </a:spcBef>
              <a:buFont typeface="Wingdings"/>
              <a:buChar char=""/>
              <a:tabLst>
                <a:tab pos="299720" algn="l"/>
              </a:tabLst>
            </a:pPr>
            <a:r>
              <a:rPr sz="1800" spc="140" dirty="0">
                <a:latin typeface="華康棒棒體W5" panose="040F0509000000000000" pitchFamily="81" charset="-120"/>
                <a:ea typeface="華康棒棒體W5" panose="040F0509000000000000" pitchFamily="81" charset="-120"/>
                <a:cs typeface="Microsoft JhengHei"/>
              </a:rPr>
              <a:t>教育部按</a:t>
            </a:r>
            <a:r>
              <a:rPr sz="1800" u="sng" spc="155"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一般大學</a:t>
            </a:r>
            <a:r>
              <a:rPr sz="1800" spc="120" dirty="0">
                <a:latin typeface="華康棒棒體W5" panose="040F0509000000000000" pitchFamily="81" charset="-120"/>
                <a:ea typeface="華康棒棒體W5" panose="040F0509000000000000" pitchFamily="81" charset="-120"/>
                <a:cs typeface="Microsoft JhengHei"/>
              </a:rPr>
              <a:t>及</a:t>
            </a:r>
            <a:r>
              <a:rPr sz="1800" u="sng" spc="-5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技</a:t>
            </a:r>
            <a:r>
              <a:rPr sz="1800" u="sng" spc="15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 </a:t>
            </a:r>
            <a:r>
              <a:rPr sz="1800" u="sng" spc="145" dirty="0" err="1">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專校院</a:t>
            </a:r>
            <a:r>
              <a:rPr sz="1800" spc="120" dirty="0" err="1">
                <a:latin typeface="華康棒棒體W5" panose="040F0509000000000000" pitchFamily="81" charset="-120"/>
                <a:ea typeface="華康棒棒體W5" panose="040F0509000000000000" pitchFamily="81" charset="-120"/>
                <a:cs typeface="Microsoft JhengHei"/>
              </a:rPr>
              <a:t>分組，邀請評審</a:t>
            </a:r>
            <a:r>
              <a:rPr sz="1800" dirty="0" err="1">
                <a:latin typeface="華康棒棒體W5" panose="040F0509000000000000" pitchFamily="81" charset="-120"/>
                <a:ea typeface="華康棒棒體W5" panose="040F0509000000000000" pitchFamily="81" charset="-120"/>
                <a:cs typeface="Microsoft JhengHei"/>
              </a:rPr>
              <a:t>委員進</a:t>
            </a:r>
            <a:r>
              <a:rPr lang="zh-TW" altLang="en-US" sz="1800" dirty="0">
                <a:latin typeface="華康棒棒體W5" panose="040F0509000000000000" pitchFamily="81" charset="-120"/>
                <a:ea typeface="華康棒棒體W5" panose="040F0509000000000000" pitchFamily="81" charset="-120"/>
                <a:cs typeface="Microsoft JhengHei"/>
              </a:rPr>
              <a:t>行</a:t>
            </a:r>
            <a:r>
              <a:rPr sz="1800" u="sng" dirty="0" err="1">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線上</a:t>
            </a:r>
            <a:r>
              <a:rPr sz="1800" spc="30" dirty="0" err="1">
                <a:latin typeface="華康棒棒體W5" panose="040F0509000000000000" pitchFamily="81" charset="-120"/>
                <a:ea typeface="華康棒棒體W5" panose="040F0509000000000000" pitchFamily="81" charset="-120"/>
                <a:cs typeface="Microsoft JhengHei"/>
              </a:rPr>
              <a:t>審查</a:t>
            </a:r>
            <a:r>
              <a:rPr sz="1800" spc="30" dirty="0">
                <a:latin typeface="華康棒棒體W5" panose="040F0509000000000000" pitchFamily="81" charset="-120"/>
                <a:ea typeface="華康棒棒體W5" panose="040F0509000000000000" pitchFamily="81" charset="-120"/>
                <a:cs typeface="Microsoft JhengHei"/>
              </a:rPr>
              <a:t>。</a:t>
            </a:r>
            <a:endParaRPr sz="1800" dirty="0">
              <a:latin typeface="華康棒棒體W5" panose="040F0509000000000000" pitchFamily="81" charset="-120"/>
              <a:ea typeface="華康棒棒體W5" panose="040F0509000000000000" pitchFamily="81" charset="-120"/>
              <a:cs typeface="Microsoft JhengHei"/>
            </a:endParaRPr>
          </a:p>
        </p:txBody>
      </p:sp>
      <p:sp>
        <p:nvSpPr>
          <p:cNvPr id="18" name="object 18"/>
          <p:cNvSpPr txBox="1"/>
          <p:nvPr/>
        </p:nvSpPr>
        <p:spPr>
          <a:xfrm>
            <a:off x="5871717" y="3484245"/>
            <a:ext cx="2771140" cy="1397635"/>
          </a:xfrm>
          <a:prstGeom prst="rect">
            <a:avLst/>
          </a:prstGeom>
        </p:spPr>
        <p:txBody>
          <a:bodyPr vert="horz" wrap="square" lIns="0" tIns="12700" rIns="0" bIns="0" rtlCol="0">
            <a:spAutoFit/>
          </a:bodyPr>
          <a:lstStyle/>
          <a:p>
            <a:pPr marL="297180" marR="5080" indent="-285115" algn="just">
              <a:lnSpc>
                <a:spcPct val="100000"/>
              </a:lnSpc>
              <a:spcBef>
                <a:spcPts val="100"/>
              </a:spcBef>
              <a:buFont typeface="Wingdings"/>
              <a:buChar char=""/>
              <a:tabLst>
                <a:tab pos="299720" algn="l"/>
              </a:tabLst>
            </a:pPr>
            <a:r>
              <a:rPr sz="1800" u="sng" spc="100" dirty="0">
                <a:uFill>
                  <a:solidFill>
                    <a:srgbClr val="FF0000"/>
                  </a:solidFill>
                </a:uFill>
                <a:latin typeface="華康棒棒體W5" panose="040F0509000000000000" pitchFamily="81" charset="-120"/>
                <a:ea typeface="華康棒棒體W5" panose="040F0509000000000000" pitchFamily="81" charset="-120"/>
                <a:cs typeface="Microsoft JhengHei"/>
              </a:rPr>
              <a:t>學海築夢及新南向學海</a:t>
            </a:r>
            <a:r>
              <a:rPr sz="1800" u="sng" spc="140" dirty="0">
                <a:uFill>
                  <a:solidFill>
                    <a:srgbClr val="FF0000"/>
                  </a:solidFill>
                </a:uFill>
                <a:latin typeface="華康棒棒體W5" panose="040F0509000000000000" pitchFamily="81" charset="-120"/>
                <a:ea typeface="華康棒棒體W5" panose="040F0509000000000000" pitchFamily="81" charset="-120"/>
                <a:cs typeface="Microsoft JhengHei"/>
              </a:rPr>
              <a:t> </a:t>
            </a:r>
            <a:r>
              <a:rPr sz="1800" u="sng" spc="140" dirty="0" err="1">
                <a:uFill>
                  <a:solidFill>
                    <a:srgbClr val="FF0000"/>
                  </a:solidFill>
                </a:uFill>
                <a:latin typeface="華康棒棒體W5" panose="040F0509000000000000" pitchFamily="81" charset="-120"/>
                <a:ea typeface="華康棒棒體W5" panose="040F0509000000000000" pitchFamily="81" charset="-120"/>
                <a:cs typeface="Microsoft JhengHei"/>
              </a:rPr>
              <a:t>築夢依</a:t>
            </a:r>
            <a:r>
              <a:rPr sz="1800" u="sng" spc="105" dirty="0" err="1">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行政績效</a:t>
            </a:r>
            <a:r>
              <a:rPr sz="1800" u="sng" spc="150" dirty="0" err="1">
                <a:uFill>
                  <a:solidFill>
                    <a:srgbClr val="FF0000"/>
                  </a:solidFill>
                </a:uFill>
                <a:latin typeface="華康棒棒體W5" panose="040F0509000000000000" pitchFamily="81" charset="-120"/>
                <a:ea typeface="華康棒棒體W5" panose="040F0509000000000000" pitchFamily="81" charset="-120"/>
                <a:cs typeface="Microsoft JhengHei"/>
              </a:rPr>
              <a:t>及</a:t>
            </a:r>
            <a:r>
              <a:rPr sz="1800" u="sng" spc="125" dirty="0" err="1">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審查</a:t>
            </a:r>
            <a:r>
              <a:rPr sz="1800" u="sng" spc="155" dirty="0" err="1">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項目</a:t>
            </a:r>
            <a:r>
              <a:rPr sz="1800" u="sng" spc="100" dirty="0" err="1">
                <a:uFill>
                  <a:solidFill>
                    <a:srgbClr val="FF0000"/>
                  </a:solidFill>
                </a:uFill>
                <a:latin typeface="華康棒棒體W5" panose="040F0509000000000000" pitchFamily="81" charset="-120"/>
                <a:ea typeface="華康棒棒體W5" panose="040F0509000000000000" pitchFamily="81" charset="-120"/>
                <a:cs typeface="Microsoft JhengHei"/>
              </a:rPr>
              <a:t>配分二項成績加總</a:t>
            </a:r>
            <a:r>
              <a:rPr sz="1800" u="sng" spc="85" dirty="0" err="1">
                <a:uFill>
                  <a:solidFill>
                    <a:srgbClr val="FF0000"/>
                  </a:solidFill>
                </a:uFill>
                <a:latin typeface="華康棒棒體W5" panose="040F0509000000000000" pitchFamily="81" charset="-120"/>
                <a:ea typeface="華康棒棒體W5" panose="040F0509000000000000" pitchFamily="81" charset="-120"/>
                <a:cs typeface="Microsoft JhengHei"/>
              </a:rPr>
              <a:t>後，核定補助對象及補</a:t>
            </a:r>
            <a:r>
              <a:rPr sz="1800" u="sng" spc="95" dirty="0" err="1">
                <a:uFill>
                  <a:solidFill>
                    <a:srgbClr val="FF0000"/>
                  </a:solidFill>
                </a:uFill>
                <a:latin typeface="華康棒棒體W5" panose="040F0509000000000000" pitchFamily="81" charset="-120"/>
                <a:ea typeface="華康棒棒體W5" panose="040F0509000000000000" pitchFamily="81" charset="-120"/>
                <a:cs typeface="Microsoft JhengHei"/>
              </a:rPr>
              <a:t>助額</a:t>
            </a:r>
            <a:r>
              <a:rPr lang="zh-TW" altLang="en-US" sz="1800" u="sng" spc="95" dirty="0">
                <a:uFill>
                  <a:solidFill>
                    <a:srgbClr val="FF0000"/>
                  </a:solidFill>
                </a:uFill>
                <a:latin typeface="華康棒棒體W5" panose="040F0509000000000000" pitchFamily="81" charset="-120"/>
                <a:ea typeface="華康棒棒體W5" panose="040F0509000000000000" pitchFamily="81" charset="-120"/>
                <a:cs typeface="Microsoft JhengHei"/>
              </a:rPr>
              <a:t>度</a:t>
            </a:r>
            <a:r>
              <a:rPr sz="1800" u="sng" spc="95" dirty="0">
                <a:uFill>
                  <a:solidFill>
                    <a:srgbClr val="FF0000"/>
                  </a:solidFill>
                </a:uFill>
                <a:latin typeface="華康棒棒體W5" panose="040F0509000000000000" pitchFamily="81" charset="-120"/>
                <a:ea typeface="華康棒棒體W5" panose="040F0509000000000000" pitchFamily="81" charset="-120"/>
                <a:cs typeface="Microsoft JhengHei"/>
              </a:rPr>
              <a:t>。</a:t>
            </a:r>
            <a:endParaRPr sz="1800" dirty="0">
              <a:latin typeface="華康棒棒體W5" panose="040F0509000000000000" pitchFamily="81" charset="-120"/>
              <a:ea typeface="華康棒棒體W5" panose="040F0509000000000000" pitchFamily="81" charset="-120"/>
              <a:cs typeface="Microsoft JhengHei"/>
            </a:endParaRPr>
          </a:p>
        </p:txBody>
      </p:sp>
      <p:grpSp>
        <p:nvGrpSpPr>
          <p:cNvPr id="19" name="object 19"/>
          <p:cNvGrpSpPr/>
          <p:nvPr/>
        </p:nvGrpSpPr>
        <p:grpSpPr>
          <a:xfrm>
            <a:off x="452627" y="228600"/>
            <a:ext cx="739140" cy="668020"/>
            <a:chOff x="452627" y="228600"/>
            <a:chExt cx="739140" cy="668020"/>
          </a:xfrm>
        </p:grpSpPr>
        <p:sp>
          <p:nvSpPr>
            <p:cNvPr id="20" name="object 20"/>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21" name="object 21"/>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30859C"/>
            </a:solidFill>
          </p:spPr>
          <p:txBody>
            <a:bodyPr wrap="square" lIns="0" tIns="0" rIns="0" bIns="0" rtlCol="0"/>
            <a:lstStyle/>
            <a:p>
              <a:endParaRPr/>
            </a:p>
          </p:txBody>
        </p:sp>
        <p:sp>
          <p:nvSpPr>
            <p:cNvPr id="22" name="object 22"/>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23" name="object 23"/>
          <p:cNvSpPr txBox="1">
            <a:spLocks noGrp="1"/>
          </p:cNvSpPr>
          <p:nvPr>
            <p:ph type="title"/>
          </p:nvPr>
        </p:nvSpPr>
        <p:spPr>
          <a:xfrm>
            <a:off x="647801" y="215341"/>
            <a:ext cx="2712085" cy="635000"/>
          </a:xfrm>
          <a:prstGeom prst="rect">
            <a:avLst/>
          </a:prstGeom>
        </p:spPr>
        <p:txBody>
          <a:bodyPr vert="horz" wrap="square" lIns="0" tIns="12065" rIns="0" bIns="0" rtlCol="0">
            <a:spAutoFit/>
          </a:bodyPr>
          <a:lstStyle/>
          <a:p>
            <a:pPr marL="12700">
              <a:lnSpc>
                <a:spcPct val="100000"/>
              </a:lnSpc>
              <a:spcBef>
                <a:spcPts val="95"/>
              </a:spcBef>
              <a:tabLst>
                <a:tab pos="668020" algn="l"/>
              </a:tabLst>
            </a:pPr>
            <a:r>
              <a:rPr sz="4800" b="0" spc="-37" baseline="-1736" dirty="0">
                <a:solidFill>
                  <a:srgbClr val="FFFFFF"/>
                </a:solidFill>
                <a:latin typeface="Impact"/>
                <a:cs typeface="Impact"/>
              </a:rPr>
              <a:t>01</a:t>
            </a:r>
            <a:r>
              <a:rPr sz="4800" b="0" baseline="-1736"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審查</a:t>
            </a:r>
            <a:r>
              <a:rPr sz="4000" spc="-40" dirty="0">
                <a:solidFill>
                  <a:srgbClr val="001F5F"/>
                </a:solidFill>
                <a:latin typeface="華康棒棒體W5" panose="040F0509000000000000" pitchFamily="81" charset="-120"/>
                <a:ea typeface="華康棒棒體W5" panose="040F0509000000000000" pitchFamily="81" charset="-120"/>
              </a:rPr>
              <a:t>程</a:t>
            </a:r>
            <a:r>
              <a:rPr sz="4000" spc="-50" dirty="0">
                <a:solidFill>
                  <a:srgbClr val="001F5F"/>
                </a:solidFill>
                <a:latin typeface="華康棒棒體W5" panose="040F0509000000000000" pitchFamily="81" charset="-120"/>
                <a:ea typeface="華康棒棒體W5" panose="040F0509000000000000" pitchFamily="81" charset="-120"/>
              </a:rPr>
              <a:t>序</a:t>
            </a:r>
            <a:endParaRPr sz="4000" dirty="0">
              <a:latin typeface="華康棒棒體W5" panose="040F0509000000000000" pitchFamily="81" charset="-120"/>
              <a:ea typeface="華康棒棒體W5" panose="040F0509000000000000" pitchFamily="81" charset="-120"/>
              <a:cs typeface="Impac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778251" y="3321475"/>
            <a:ext cx="1367155" cy="751840"/>
          </a:xfrm>
          <a:prstGeom prst="rect">
            <a:avLst/>
          </a:prstGeom>
        </p:spPr>
        <p:txBody>
          <a:bodyPr vert="horz" wrap="square" lIns="0" tIns="0" rIns="0" bIns="0" rtlCol="0">
            <a:spAutoFit/>
          </a:bodyPr>
          <a:lstStyle/>
          <a:p>
            <a:pPr>
              <a:lnSpc>
                <a:spcPts val="1100"/>
              </a:lnSpc>
              <a:tabLst>
                <a:tab pos="227965" algn="l"/>
              </a:tabLst>
            </a:pPr>
            <a:r>
              <a:rPr sz="1000" spc="-50" dirty="0">
                <a:latin typeface="Arial"/>
                <a:cs typeface="Arial"/>
              </a:rPr>
              <a:t>•</a:t>
            </a:r>
            <a:r>
              <a:rPr sz="1000" dirty="0">
                <a:latin typeface="Arial"/>
                <a:cs typeface="Arial"/>
              </a:rPr>
              <a:t>	</a:t>
            </a:r>
            <a:r>
              <a:rPr sz="1000" spc="-10" dirty="0">
                <a:latin typeface="PMingLiU"/>
                <a:cs typeface="PMingLiU"/>
              </a:rPr>
              <a:t>執行計畫時撥</a:t>
            </a:r>
            <a:r>
              <a:rPr sz="1000" spc="-50" dirty="0">
                <a:latin typeface="PMingLiU"/>
                <a:cs typeface="PMingLiU"/>
              </a:rPr>
              <a:t>款</a:t>
            </a:r>
            <a:endParaRPr sz="1000">
              <a:latin typeface="PMingLiU"/>
              <a:cs typeface="PMingLiU"/>
            </a:endParaRPr>
          </a:p>
          <a:p>
            <a:pPr>
              <a:lnSpc>
                <a:spcPct val="100000"/>
              </a:lnSpc>
              <a:tabLst>
                <a:tab pos="227965" algn="l"/>
              </a:tabLst>
            </a:pPr>
            <a:r>
              <a:rPr sz="1000" spc="-50" dirty="0">
                <a:latin typeface="Arial"/>
                <a:cs typeface="Arial"/>
              </a:rPr>
              <a:t>•</a:t>
            </a:r>
            <a:r>
              <a:rPr sz="1000" dirty="0">
                <a:latin typeface="Arial"/>
                <a:cs typeface="Arial"/>
              </a:rPr>
              <a:t>	</a:t>
            </a:r>
            <a:r>
              <a:rPr sz="1000" spc="-10" dirty="0">
                <a:latin typeface="PMingLiU"/>
                <a:cs typeface="PMingLiU"/>
              </a:rPr>
              <a:t>核結時效性與正確</a:t>
            </a:r>
            <a:r>
              <a:rPr sz="1000" spc="-50" dirty="0">
                <a:latin typeface="PMingLiU"/>
                <a:cs typeface="PMingLiU"/>
              </a:rPr>
              <a:t>性</a:t>
            </a:r>
            <a:endParaRPr sz="1000">
              <a:latin typeface="PMingLiU"/>
              <a:cs typeface="PMingLiU"/>
            </a:endParaRPr>
          </a:p>
          <a:p>
            <a:pPr>
              <a:lnSpc>
                <a:spcPct val="100000"/>
              </a:lnSpc>
              <a:tabLst>
                <a:tab pos="227965" algn="l"/>
              </a:tabLst>
            </a:pPr>
            <a:r>
              <a:rPr sz="1000" spc="-50" dirty="0">
                <a:latin typeface="Arial"/>
                <a:cs typeface="Arial"/>
              </a:rPr>
              <a:t>•</a:t>
            </a:r>
            <a:r>
              <a:rPr sz="1000" dirty="0">
                <a:latin typeface="Arial"/>
                <a:cs typeface="Arial"/>
              </a:rPr>
              <a:t>	</a:t>
            </a:r>
            <a:r>
              <a:rPr sz="1000" spc="-15" dirty="0">
                <a:latin typeface="PMingLiU"/>
                <a:cs typeface="PMingLiU"/>
              </a:rPr>
              <a:t>有無違反本要點規</a:t>
            </a:r>
            <a:r>
              <a:rPr sz="1000" spc="-50" dirty="0">
                <a:latin typeface="PMingLiU"/>
                <a:cs typeface="PMingLiU"/>
              </a:rPr>
              <a:t>定</a:t>
            </a:r>
            <a:endParaRPr sz="1000">
              <a:latin typeface="PMingLiU"/>
              <a:cs typeface="PMingLiU"/>
            </a:endParaRPr>
          </a:p>
          <a:p>
            <a:pPr>
              <a:lnSpc>
                <a:spcPct val="100000"/>
              </a:lnSpc>
              <a:tabLst>
                <a:tab pos="227965" algn="l"/>
              </a:tabLst>
            </a:pPr>
            <a:r>
              <a:rPr sz="1000" spc="-50" dirty="0">
                <a:latin typeface="Arial"/>
                <a:cs typeface="Arial"/>
              </a:rPr>
              <a:t>•</a:t>
            </a:r>
            <a:r>
              <a:rPr sz="1000" dirty="0">
                <a:latin typeface="Arial"/>
                <a:cs typeface="Arial"/>
              </a:rPr>
              <a:t>	</a:t>
            </a:r>
            <a:r>
              <a:rPr sz="1000" spc="-10" dirty="0">
                <a:latin typeface="PMingLiU"/>
                <a:cs typeface="PMingLiU"/>
              </a:rPr>
              <a:t>出國前上傳資訊效</a:t>
            </a:r>
            <a:r>
              <a:rPr sz="1000" spc="-50" dirty="0">
                <a:latin typeface="PMingLiU"/>
                <a:cs typeface="PMingLiU"/>
              </a:rPr>
              <a:t>率</a:t>
            </a:r>
            <a:endParaRPr sz="1000">
              <a:latin typeface="PMingLiU"/>
              <a:cs typeface="PMingLiU"/>
            </a:endParaRPr>
          </a:p>
          <a:p>
            <a:pPr>
              <a:lnSpc>
                <a:spcPct val="100000"/>
              </a:lnSpc>
              <a:tabLst>
                <a:tab pos="227965" algn="l"/>
              </a:tabLst>
            </a:pPr>
            <a:r>
              <a:rPr sz="1000" spc="-50" dirty="0">
                <a:latin typeface="Arial"/>
                <a:cs typeface="Arial"/>
              </a:rPr>
              <a:t>•</a:t>
            </a:r>
            <a:r>
              <a:rPr sz="1000" dirty="0">
                <a:latin typeface="Arial"/>
                <a:cs typeface="Arial"/>
              </a:rPr>
              <a:t>	</a:t>
            </a:r>
            <a:r>
              <a:rPr sz="1000" spc="-10" dirty="0">
                <a:latin typeface="PMingLiU"/>
                <a:cs typeface="PMingLiU"/>
              </a:rPr>
              <a:t>經費執行情</a:t>
            </a:r>
            <a:r>
              <a:rPr sz="1000" spc="-50" dirty="0">
                <a:latin typeface="PMingLiU"/>
                <a:cs typeface="PMingLiU"/>
              </a:rPr>
              <a:t>形</a:t>
            </a:r>
            <a:endParaRPr sz="1000">
              <a:latin typeface="PMingLiU"/>
              <a:cs typeface="PMingLiU"/>
            </a:endParaRPr>
          </a:p>
        </p:txBody>
      </p:sp>
      <p:grpSp>
        <p:nvGrpSpPr>
          <p:cNvPr id="3" name="object 3"/>
          <p:cNvGrpSpPr/>
          <p:nvPr/>
        </p:nvGrpSpPr>
        <p:grpSpPr>
          <a:xfrm>
            <a:off x="382270" y="885437"/>
            <a:ext cx="8467725" cy="5920740"/>
            <a:chOff x="382270" y="885437"/>
            <a:chExt cx="8467725" cy="5920740"/>
          </a:xfrm>
        </p:grpSpPr>
        <p:sp>
          <p:nvSpPr>
            <p:cNvPr id="4" name="object 4"/>
            <p:cNvSpPr/>
            <p:nvPr/>
          </p:nvSpPr>
          <p:spPr>
            <a:xfrm>
              <a:off x="1562100" y="885437"/>
              <a:ext cx="7049770" cy="5920740"/>
            </a:xfrm>
            <a:custGeom>
              <a:avLst/>
              <a:gdLst/>
              <a:ahLst/>
              <a:cxnLst/>
              <a:rect l="l" t="t" r="r" b="b"/>
              <a:pathLst>
                <a:path w="7049770" h="5920740">
                  <a:moveTo>
                    <a:pt x="7049516" y="0"/>
                  </a:moveTo>
                  <a:lnTo>
                    <a:pt x="0" y="0"/>
                  </a:lnTo>
                  <a:lnTo>
                    <a:pt x="0" y="5920613"/>
                  </a:lnTo>
                  <a:lnTo>
                    <a:pt x="7049516" y="5920613"/>
                  </a:lnTo>
                  <a:lnTo>
                    <a:pt x="7049516" y="0"/>
                  </a:lnTo>
                  <a:close/>
                </a:path>
              </a:pathLst>
            </a:custGeom>
            <a:solidFill>
              <a:srgbClr val="FFFFFF"/>
            </a:solidFill>
          </p:spPr>
          <p:txBody>
            <a:bodyPr wrap="square" lIns="0" tIns="0" rIns="0" bIns="0" rtlCol="0"/>
            <a:lstStyle/>
            <a:p>
              <a:endParaRPr/>
            </a:p>
          </p:txBody>
        </p:sp>
        <p:sp>
          <p:nvSpPr>
            <p:cNvPr id="5" name="object 5"/>
            <p:cNvSpPr/>
            <p:nvPr/>
          </p:nvSpPr>
          <p:spPr>
            <a:xfrm>
              <a:off x="392430" y="982217"/>
              <a:ext cx="8447405" cy="5457825"/>
            </a:xfrm>
            <a:custGeom>
              <a:avLst/>
              <a:gdLst/>
              <a:ahLst/>
              <a:cxnLst/>
              <a:rect l="l" t="t" r="r" b="b"/>
              <a:pathLst>
                <a:path w="8447405" h="5457825">
                  <a:moveTo>
                    <a:pt x="0" y="5457317"/>
                  </a:moveTo>
                  <a:lnTo>
                    <a:pt x="8447405" y="5457317"/>
                  </a:lnTo>
                  <a:lnTo>
                    <a:pt x="8447405" y="0"/>
                  </a:lnTo>
                  <a:lnTo>
                    <a:pt x="0" y="0"/>
                  </a:lnTo>
                  <a:lnTo>
                    <a:pt x="0" y="5457317"/>
                  </a:lnTo>
                  <a:close/>
                </a:path>
              </a:pathLst>
            </a:custGeom>
            <a:ln w="19812">
              <a:solidFill>
                <a:srgbClr val="A3A3A3"/>
              </a:solidFill>
            </a:ln>
          </p:spPr>
          <p:txBody>
            <a:bodyPr wrap="square" lIns="0" tIns="0" rIns="0" bIns="0" rtlCol="0"/>
            <a:lstStyle/>
            <a:p>
              <a:endParaRPr/>
            </a:p>
          </p:txBody>
        </p:sp>
        <p:sp>
          <p:nvSpPr>
            <p:cNvPr id="6" name="object 6"/>
            <p:cNvSpPr/>
            <p:nvPr/>
          </p:nvSpPr>
          <p:spPr>
            <a:xfrm>
              <a:off x="449580" y="981455"/>
              <a:ext cx="742315" cy="5457825"/>
            </a:xfrm>
            <a:custGeom>
              <a:avLst/>
              <a:gdLst/>
              <a:ahLst/>
              <a:cxnLst/>
              <a:rect l="l" t="t" r="r" b="b"/>
              <a:pathLst>
                <a:path w="742315" h="5457825">
                  <a:moveTo>
                    <a:pt x="742188" y="0"/>
                  </a:moveTo>
                  <a:lnTo>
                    <a:pt x="0" y="0"/>
                  </a:lnTo>
                  <a:lnTo>
                    <a:pt x="0" y="5457317"/>
                  </a:lnTo>
                  <a:lnTo>
                    <a:pt x="742188" y="5457317"/>
                  </a:lnTo>
                  <a:lnTo>
                    <a:pt x="742188" y="0"/>
                  </a:lnTo>
                  <a:close/>
                </a:path>
              </a:pathLst>
            </a:custGeom>
            <a:solidFill>
              <a:srgbClr val="B7DEE8">
                <a:alpha val="87841"/>
              </a:srgbClr>
            </a:solidFill>
          </p:spPr>
          <p:txBody>
            <a:bodyPr wrap="square" lIns="0" tIns="0" rIns="0" bIns="0" rtlCol="0"/>
            <a:lstStyle/>
            <a:p>
              <a:endParaRPr/>
            </a:p>
          </p:txBody>
        </p:sp>
      </p:grpSp>
      <p:sp>
        <p:nvSpPr>
          <p:cNvPr id="7" name="object 7"/>
          <p:cNvSpPr txBox="1"/>
          <p:nvPr/>
        </p:nvSpPr>
        <p:spPr>
          <a:xfrm>
            <a:off x="609091" y="2961258"/>
            <a:ext cx="381000" cy="1732280"/>
          </a:xfrm>
          <a:prstGeom prst="rect">
            <a:avLst/>
          </a:prstGeom>
        </p:spPr>
        <p:txBody>
          <a:bodyPr vert="horz" wrap="square" lIns="0" tIns="12065" rIns="0" bIns="0" rtlCol="0">
            <a:spAutoFit/>
          </a:bodyPr>
          <a:lstStyle/>
          <a:p>
            <a:pPr marL="12700" marR="5080" algn="just">
              <a:lnSpc>
                <a:spcPct val="100000"/>
              </a:lnSpc>
              <a:spcBef>
                <a:spcPts val="95"/>
              </a:spcBef>
            </a:pPr>
            <a:r>
              <a:rPr sz="2800" b="1" spc="-50" dirty="0">
                <a:latin typeface="華康棒棒體W5" panose="040F0509000000000000" pitchFamily="81" charset="-120"/>
                <a:ea typeface="華康棒棒體W5" panose="040F0509000000000000" pitchFamily="81" charset="-120"/>
                <a:cs typeface="Microsoft JhengHei"/>
              </a:rPr>
              <a:t>學海築夢</a:t>
            </a:r>
            <a:endParaRPr sz="2800" dirty="0">
              <a:latin typeface="華康棒棒體W5" panose="040F0509000000000000" pitchFamily="81" charset="-120"/>
              <a:ea typeface="華康棒棒體W5" panose="040F0509000000000000" pitchFamily="81" charset="-120"/>
              <a:cs typeface="Microsoft JhengHei"/>
            </a:endParaRPr>
          </a:p>
        </p:txBody>
      </p:sp>
      <p:sp>
        <p:nvSpPr>
          <p:cNvPr id="8" name="object 8"/>
          <p:cNvSpPr txBox="1"/>
          <p:nvPr/>
        </p:nvSpPr>
        <p:spPr>
          <a:xfrm>
            <a:off x="1447546" y="1076071"/>
            <a:ext cx="7157720" cy="3952364"/>
          </a:xfrm>
          <a:prstGeom prst="rect">
            <a:avLst/>
          </a:prstGeom>
        </p:spPr>
        <p:txBody>
          <a:bodyPr vert="horz" wrap="square" lIns="0" tIns="12700" rIns="0" bIns="0" rtlCol="0">
            <a:spAutoFit/>
          </a:bodyPr>
          <a:lstStyle/>
          <a:p>
            <a:pPr marL="299085" marR="5080" indent="-287020">
              <a:lnSpc>
                <a:spcPct val="100000"/>
              </a:lnSpc>
              <a:spcBef>
                <a:spcPts val="100"/>
              </a:spcBef>
              <a:buFont typeface="Wingdings"/>
              <a:buChar char=""/>
              <a:tabLst>
                <a:tab pos="299720" algn="l"/>
              </a:tabLst>
            </a:pPr>
            <a:r>
              <a:rPr sz="1800" b="1" spc="60" dirty="0">
                <a:latin typeface="華康棒棒體W5" panose="040F0509000000000000" pitchFamily="81" charset="-120"/>
                <a:ea typeface="華康棒棒體W5" panose="040F0509000000000000" pitchFamily="81" charset="-120"/>
                <a:cs typeface="Microsoft JhengHei"/>
              </a:rPr>
              <a:t>行政績效(</a:t>
            </a:r>
            <a:r>
              <a:rPr sz="1800" b="1" spc="75" dirty="0">
                <a:latin typeface="華康棒棒體W5" panose="040F0509000000000000" pitchFamily="81" charset="-120"/>
                <a:ea typeface="華康棒棒體W5" panose="040F0509000000000000" pitchFamily="81" charset="-120"/>
                <a:cs typeface="Microsoft JhengHei"/>
              </a:rPr>
              <a:t>10</a:t>
            </a:r>
            <a:r>
              <a:rPr sz="1800" b="1" spc="70" dirty="0">
                <a:latin typeface="華康棒棒體W5" panose="040F0509000000000000" pitchFamily="81" charset="-120"/>
                <a:ea typeface="華康棒棒體W5" panose="040F0509000000000000" pitchFamily="81" charset="-120"/>
                <a:cs typeface="Microsoft JhengHei"/>
              </a:rPr>
              <a:t>分)：</a:t>
            </a:r>
            <a:r>
              <a:rPr sz="1800" spc="25" dirty="0">
                <a:latin typeface="華康棒棒體W5" panose="040F0509000000000000" pitchFamily="81" charset="-120"/>
                <a:ea typeface="華康棒棒體W5" panose="040F0509000000000000" pitchFamily="81" charset="-120"/>
                <a:cs typeface="Microsoft JhengHei"/>
              </a:rPr>
              <a:t>包括執行計畫時撥款、核結時效性與正確性、有</a:t>
            </a:r>
            <a:r>
              <a:rPr sz="1800" spc="-5" dirty="0">
                <a:latin typeface="華康棒棒體W5" panose="040F0509000000000000" pitchFamily="81" charset="-120"/>
                <a:ea typeface="華康棒棒體W5" panose="040F0509000000000000" pitchFamily="81" charset="-120"/>
                <a:cs typeface="Microsoft JhengHei"/>
              </a:rPr>
              <a:t>無違反本要點規定、出國前上傳資訊效率及經費執行情形。</a:t>
            </a:r>
            <a:endParaRPr sz="1800" dirty="0">
              <a:latin typeface="華康棒棒體W5" panose="040F0509000000000000" pitchFamily="81" charset="-120"/>
              <a:ea typeface="華康棒棒體W5" panose="040F0509000000000000" pitchFamily="81" charset="-120"/>
              <a:cs typeface="Microsoft JhengHei"/>
            </a:endParaRPr>
          </a:p>
          <a:p>
            <a:pPr marL="299085" indent="-287020">
              <a:lnSpc>
                <a:spcPct val="100000"/>
              </a:lnSpc>
              <a:spcBef>
                <a:spcPts val="1200"/>
              </a:spcBef>
              <a:buFont typeface="Wingdings"/>
              <a:buChar char=""/>
              <a:tabLst>
                <a:tab pos="299720" algn="l"/>
              </a:tabLst>
            </a:pPr>
            <a:r>
              <a:rPr sz="1800" b="1" spc="-10" dirty="0">
                <a:latin typeface="華康棒棒體W5" panose="040F0509000000000000" pitchFamily="81" charset="-120"/>
                <a:ea typeface="華康棒棒體W5" panose="040F0509000000000000" pitchFamily="81" charset="-120"/>
                <a:cs typeface="Microsoft JhengHei"/>
              </a:rPr>
              <a:t>審查項目配分(</a:t>
            </a:r>
            <a:r>
              <a:rPr sz="1800" b="1" dirty="0">
                <a:latin typeface="華康棒棒體W5" panose="040F0509000000000000" pitchFamily="81" charset="-120"/>
                <a:ea typeface="華康棒棒體W5" panose="040F0509000000000000" pitchFamily="81" charset="-120"/>
                <a:cs typeface="Microsoft JhengHei"/>
              </a:rPr>
              <a:t>90</a:t>
            </a:r>
            <a:r>
              <a:rPr sz="1800" b="1" spc="-5" dirty="0">
                <a:latin typeface="華康棒棒體W5" panose="040F0509000000000000" pitchFamily="81" charset="-120"/>
                <a:ea typeface="華康棒棒體W5" panose="040F0509000000000000" pitchFamily="81" charset="-120"/>
                <a:cs typeface="Microsoft JhengHei"/>
              </a:rPr>
              <a:t>分)：</a:t>
            </a:r>
            <a:r>
              <a:rPr sz="1800" spc="-20" dirty="0">
                <a:latin typeface="華康棒棒體W5" panose="040F0509000000000000" pitchFamily="81" charset="-120"/>
                <a:ea typeface="華康棒棒體W5" panose="040F0509000000000000" pitchFamily="81" charset="-120"/>
                <a:cs typeface="Microsoft JhengHei"/>
              </a:rPr>
              <a:t>包括下列各項：</a:t>
            </a:r>
            <a:endParaRPr sz="18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1200"/>
              </a:spcBef>
              <a:tabLst>
                <a:tab pos="354965" algn="l"/>
              </a:tabLst>
            </a:pPr>
            <a:r>
              <a:rPr sz="1800" b="1" spc="-25" dirty="0">
                <a:solidFill>
                  <a:srgbClr val="FF0000"/>
                </a:solidFill>
                <a:latin typeface="華康棒棒體W5" panose="040F0509000000000000" pitchFamily="81" charset="-120"/>
                <a:ea typeface="華康棒棒體W5" panose="040F0509000000000000" pitchFamily="81" charset="-120"/>
                <a:cs typeface="Microsoft JhengHei"/>
              </a:rPr>
              <a:t>1.</a:t>
            </a:r>
            <a:r>
              <a:rPr sz="1800" b="1" dirty="0">
                <a:solidFill>
                  <a:srgbClr val="FF0000"/>
                </a:solidFill>
                <a:latin typeface="華康棒棒體W5" panose="040F0509000000000000" pitchFamily="81" charset="-120"/>
                <a:ea typeface="華康棒棒體W5" panose="040F0509000000000000" pitchFamily="81" charset="-120"/>
                <a:cs typeface="Microsoft JhengHei"/>
              </a:rPr>
              <a:t>	薦送學校(60</a:t>
            </a:r>
            <a:r>
              <a:rPr sz="1800" b="1" spc="-20" dirty="0">
                <a:solidFill>
                  <a:srgbClr val="FF0000"/>
                </a:solidFill>
                <a:latin typeface="華康棒棒體W5" panose="040F0509000000000000" pitchFamily="81" charset="-120"/>
                <a:ea typeface="華康棒棒體W5" panose="040F0509000000000000" pitchFamily="81" charset="-120"/>
                <a:cs typeface="Microsoft JhengHei"/>
              </a:rPr>
              <a:t>分)：</a:t>
            </a:r>
            <a:endParaRPr sz="1800" dirty="0">
              <a:latin typeface="華康棒棒體W5" panose="040F0509000000000000" pitchFamily="81" charset="-120"/>
              <a:ea typeface="華康棒棒體W5" panose="040F0509000000000000" pitchFamily="81" charset="-120"/>
              <a:cs typeface="Microsoft JhengHei"/>
            </a:endParaRPr>
          </a:p>
          <a:p>
            <a:pPr marL="355600" indent="-342900">
              <a:spcBef>
                <a:spcPts val="1200"/>
              </a:spcBef>
              <a:buFont typeface="Wingdings" panose="05000000000000000000" pitchFamily="2" charset="2"/>
              <a:buAutoNum type="circleNumWdWhitePlain"/>
              <a:tabLst>
                <a:tab pos="354965" algn="l"/>
              </a:tabLst>
            </a:pPr>
            <a:r>
              <a:rPr sz="1800" spc="-10" dirty="0" err="1">
                <a:latin typeface="華康棒棒體W5" panose="040F0509000000000000" pitchFamily="81" charset="-120"/>
                <a:ea typeface="華康棒棒體W5" panose="040F0509000000000000" pitchFamily="81" charset="-120"/>
                <a:cs typeface="Microsoft JhengHei"/>
              </a:rPr>
              <a:t>校內審查機制</a:t>
            </a:r>
            <a:r>
              <a:rPr sz="1800" spc="-10" dirty="0">
                <a:latin typeface="華康棒棒體W5" panose="040F0509000000000000" pitchFamily="81" charset="-120"/>
                <a:ea typeface="華康棒棒體W5" panose="040F0509000000000000" pitchFamily="81" charset="-120"/>
                <a:cs typeface="Microsoft JhengHei"/>
              </a:rPr>
              <a:t>(</a:t>
            </a:r>
            <a:r>
              <a:rPr sz="1800" spc="-10" dirty="0" err="1">
                <a:latin typeface="華康棒棒體W5" panose="040F0509000000000000" pitchFamily="81" charset="-120"/>
                <a:ea typeface="華康棒棒體W5" panose="040F0509000000000000" pitchFamily="81" charset="-120"/>
                <a:cs typeface="Microsoft JhengHei"/>
              </a:rPr>
              <a:t>包括校內計畫案、選送學生甄選基準、計畫主持人甄</a:t>
            </a:r>
            <a:r>
              <a:rPr lang="zh-TW" altLang="en-US" dirty="0">
                <a:latin typeface="華康棒棒體W5" panose="040F0509000000000000" pitchFamily="81" charset="-120"/>
                <a:ea typeface="華康棒棒體W5" panose="040F0509000000000000" pitchFamily="81" charset="-120"/>
                <a:cs typeface="Microsoft JhengHei"/>
              </a:rPr>
              <a:t>選學生作業方式等相關資</a:t>
            </a:r>
            <a:r>
              <a:rPr lang="zh-TW" altLang="en-US" u="sng" spc="-5" dirty="0">
                <a:uFill>
                  <a:solidFill>
                    <a:srgbClr val="FF0000"/>
                  </a:solidFill>
                </a:uFill>
                <a:latin typeface="華康棒棒體W5" panose="040F0509000000000000" pitchFamily="81" charset="-120"/>
                <a:ea typeface="華康棒棒體W5" panose="040F0509000000000000" pitchFamily="81" charset="-120"/>
                <a:cs typeface="Microsoft JhengHei"/>
              </a:rPr>
              <a:t>訊之揭露、分配各計畫案經費之準則、本</a:t>
            </a:r>
            <a:r>
              <a:rPr lang="zh-TW" altLang="en-US" dirty="0">
                <a:latin typeface="華康棒棒體W5" panose="040F0509000000000000" pitchFamily="81" charset="-120"/>
                <a:ea typeface="華康棒棒體W5" panose="040F0509000000000000" pitchFamily="81" charset="-120"/>
                <a:cs typeface="Microsoft JhengHei"/>
              </a:rPr>
              <a:t>年度</a:t>
            </a:r>
            <a:r>
              <a:rPr lang="zh-TW" altLang="en-US" u="sng" spc="-5" dirty="0">
                <a:uFill>
                  <a:solidFill>
                    <a:srgbClr val="000000"/>
                  </a:solidFill>
                </a:uFill>
                <a:latin typeface="華康棒棒體W5" panose="040F0509000000000000" pitchFamily="81" charset="-120"/>
                <a:ea typeface="華康棒棒體W5" panose="040F0509000000000000" pitchFamily="81" charset="-120"/>
                <a:cs typeface="Microsoft JhengHei"/>
              </a:rPr>
              <a:t>選送原住民學生及新住民</a:t>
            </a:r>
            <a:r>
              <a:rPr lang="en-US" altLang="zh-TW" u="sng" spc="-5" dirty="0">
                <a:uFill>
                  <a:solidFill>
                    <a:srgbClr val="000000"/>
                  </a:solidFill>
                </a:uFill>
                <a:latin typeface="華康棒棒體W5" panose="040F0509000000000000" pitchFamily="81" charset="-120"/>
                <a:ea typeface="華康棒棒體W5" panose="040F0509000000000000" pitchFamily="81" charset="-120"/>
                <a:cs typeface="Microsoft JhengHei"/>
              </a:rPr>
              <a:t>(</a:t>
            </a:r>
            <a:r>
              <a:rPr lang="zh-TW" altLang="en-US" u="sng" spc="-5" dirty="0">
                <a:uFill>
                  <a:solidFill>
                    <a:srgbClr val="000000"/>
                  </a:solidFill>
                </a:uFill>
                <a:latin typeface="華康棒棒體W5" panose="040F0509000000000000" pitchFamily="81" charset="-120"/>
                <a:ea typeface="華康棒棒體W5" panose="040F0509000000000000" pitchFamily="81" charset="-120"/>
                <a:cs typeface="Microsoft JhengHei"/>
              </a:rPr>
              <a:t>臺灣地區人民之配偶為外國人、無國籍人、大陸地區人民及香港、澳門居民</a:t>
            </a:r>
            <a:r>
              <a:rPr lang="en-US" altLang="zh-TW" u="sng" spc="-5" dirty="0">
                <a:uFill>
                  <a:solidFill>
                    <a:srgbClr val="000000"/>
                  </a:solidFill>
                </a:uFill>
                <a:latin typeface="華康棒棒體W5" panose="040F0509000000000000" pitchFamily="81" charset="-120"/>
                <a:ea typeface="華康棒棒體W5" panose="040F0509000000000000" pitchFamily="81" charset="-120"/>
                <a:cs typeface="Microsoft JhengHei"/>
              </a:rPr>
              <a:t>)</a:t>
            </a:r>
            <a:r>
              <a:rPr lang="zh-TW" altLang="en-US" u="sng" spc="-5" dirty="0">
                <a:uFill>
                  <a:solidFill>
                    <a:srgbClr val="000000"/>
                  </a:solidFill>
                </a:uFill>
                <a:latin typeface="華康棒棒體W5" panose="040F0509000000000000" pitchFamily="81" charset="-120"/>
                <a:ea typeface="華康棒棒體W5" panose="040F0509000000000000" pitchFamily="81" charset="-120"/>
                <a:cs typeface="Microsoft JhengHei"/>
              </a:rPr>
              <a:t>子女人數</a:t>
            </a:r>
            <a:r>
              <a:rPr lang="en-US" altLang="zh-TW" u="sng" spc="-5" dirty="0">
                <a:uFill>
                  <a:solidFill>
                    <a:srgbClr val="000000"/>
                  </a:solidFill>
                </a:uFill>
                <a:latin typeface="華康棒棒體W5" panose="040F0509000000000000" pitchFamily="81" charset="-120"/>
                <a:ea typeface="華康棒棒體W5" panose="040F0509000000000000" pitchFamily="81" charset="-120"/>
                <a:cs typeface="Microsoft JhengHei"/>
              </a:rPr>
              <a:t>) </a:t>
            </a:r>
            <a:r>
              <a:rPr lang="zh-TW" altLang="en-US" u="sng" spc="-5" dirty="0">
                <a:uFill>
                  <a:solidFill>
                    <a:srgbClr val="000000"/>
                  </a:solidFill>
                </a:uFill>
                <a:latin typeface="華康棒棒體W5" panose="040F0509000000000000" pitchFamily="81" charset="-120"/>
                <a:ea typeface="華康棒棒體W5" panose="040F0509000000000000" pitchFamily="81" charset="-120"/>
                <a:cs typeface="Microsoft JhengHei"/>
              </a:rPr>
              <a:t>；遴選他校學生參與，須提出相關甄選基準及甄 選學生作業方式。</a:t>
            </a:r>
          </a:p>
          <a:p>
            <a:pPr marL="355600" lvl="0" indent="-342900">
              <a:spcBef>
                <a:spcPts val="1200"/>
              </a:spcBef>
              <a:buFont typeface="Wingdings" panose="05000000000000000000" pitchFamily="2" charset="2"/>
              <a:buAutoNum type="circleNumWdWhitePlain"/>
            </a:pPr>
            <a:r>
              <a:rPr lang="zh-TW" altLang="en-US" spc="-5" dirty="0">
                <a:solidFill>
                  <a:prstClr val="black"/>
                </a:solidFill>
                <a:latin typeface="華康棒棒體W5" panose="040F0509000000000000" pitchFamily="81" charset="-120"/>
                <a:ea typeface="華康棒棒體W5" panose="040F0509000000000000" pitchFamily="81" charset="-120"/>
                <a:cs typeface="Microsoft JhengHei"/>
              </a:rPr>
              <a:t>補助計畫整體配套措施</a:t>
            </a:r>
            <a:r>
              <a:rPr lang="en-US" altLang="zh-TW" spc="-5" dirty="0">
                <a:solidFill>
                  <a:prstClr val="black"/>
                </a:solidFill>
                <a:latin typeface="華康棒棒體W5" panose="040F0509000000000000" pitchFamily="81" charset="-120"/>
                <a:ea typeface="華康棒棒體W5" panose="040F0509000000000000" pitchFamily="81" charset="-120"/>
                <a:cs typeface="Microsoft JhengHei"/>
              </a:rPr>
              <a:t>(</a:t>
            </a:r>
            <a:r>
              <a:rPr lang="zh-TW" altLang="en-US" spc="-5" dirty="0">
                <a:solidFill>
                  <a:prstClr val="black"/>
                </a:solidFill>
                <a:latin typeface="華康棒棒體W5" panose="040F0509000000000000" pitchFamily="81" charset="-120"/>
                <a:ea typeface="華康棒棒體W5" panose="040F0509000000000000" pitchFamily="81" charset="-120"/>
                <a:cs typeface="Microsoft JhengHei"/>
              </a:rPr>
              <a:t>包括建立與國外實習機構之實習合  作機制、</a:t>
            </a:r>
            <a:r>
              <a:rPr lang="zh-TW" altLang="en-US" spc="-10" dirty="0">
                <a:solidFill>
                  <a:prstClr val="black"/>
                </a:solidFill>
                <a:latin typeface="華康棒棒體W5" panose="040F0509000000000000" pitchFamily="81" charset="-120"/>
                <a:ea typeface="華康棒棒體W5" panose="040F0509000000000000" pitchFamily="81" charset="-120"/>
                <a:cs typeface="Microsoft JhengHei"/>
              </a:rPr>
              <a:t>計畫主持人安排學生赴國外實習輔導機制、前一年度補助經費支用</a:t>
            </a:r>
            <a:r>
              <a:rPr lang="zh-TW" altLang="en-US" spc="-5" dirty="0">
                <a:solidFill>
                  <a:prstClr val="black"/>
                </a:solidFill>
                <a:latin typeface="華康棒棒體W5" panose="040F0509000000000000" pitchFamily="81" charset="-120"/>
                <a:ea typeface="華康棒棒體W5" panose="040F0509000000000000" pitchFamily="81" charset="-120"/>
                <a:cs typeface="Microsoft JhengHei"/>
              </a:rPr>
              <a:t>原則及支用情形</a:t>
            </a:r>
            <a:r>
              <a:rPr lang="en-US" altLang="zh-TW" spc="-5" dirty="0">
                <a:solidFill>
                  <a:prstClr val="black"/>
                </a:solidFill>
                <a:latin typeface="華康棒棒體W5" panose="040F0509000000000000" pitchFamily="81" charset="-120"/>
                <a:ea typeface="華康棒棒體W5" panose="040F0509000000000000" pitchFamily="81" charset="-120"/>
                <a:cs typeface="Microsoft JhengHei"/>
              </a:rPr>
              <a:t>) </a:t>
            </a:r>
            <a:r>
              <a:rPr lang="zh-TW" altLang="en-US" spc="-5" dirty="0">
                <a:solidFill>
                  <a:prstClr val="black"/>
                </a:solidFill>
                <a:latin typeface="華康棒棒體W5" panose="040F0509000000000000" pitchFamily="81" charset="-120"/>
                <a:ea typeface="華康棒棒體W5" panose="040F0509000000000000" pitchFamily="81" charset="-120"/>
                <a:cs typeface="Microsoft JhengHei"/>
              </a:rPr>
              <a:t>。</a:t>
            </a:r>
            <a:endParaRPr lang="zh-TW" altLang="en-US" u="sng" spc="-5" dirty="0">
              <a:uFill>
                <a:solidFill>
                  <a:srgbClr val="000000"/>
                </a:solidFill>
              </a:uFill>
              <a:latin typeface="華康棒棒體W5" panose="040F0509000000000000" pitchFamily="81" charset="-120"/>
              <a:ea typeface="華康棒棒體W5" panose="040F0509000000000000" pitchFamily="81" charset="-120"/>
              <a:cs typeface="Microsoft JhengHei"/>
            </a:endParaRPr>
          </a:p>
        </p:txBody>
      </p:sp>
      <p:sp>
        <p:nvSpPr>
          <p:cNvPr id="9" name="object 9"/>
          <p:cNvSpPr txBox="1"/>
          <p:nvPr/>
        </p:nvSpPr>
        <p:spPr>
          <a:xfrm>
            <a:off x="1790445" y="2905125"/>
            <a:ext cx="6773545" cy="289823"/>
          </a:xfrm>
          <a:prstGeom prst="rect">
            <a:avLst/>
          </a:prstGeom>
        </p:spPr>
        <p:txBody>
          <a:bodyPr vert="horz" wrap="square" lIns="0" tIns="12700" rIns="0" bIns="0" rtlCol="0">
            <a:spAutoFit/>
          </a:bodyPr>
          <a:lstStyle/>
          <a:p>
            <a:pPr marL="12700" marR="5080">
              <a:lnSpc>
                <a:spcPct val="100000"/>
              </a:lnSpc>
              <a:spcBef>
                <a:spcPts val="100"/>
              </a:spcBef>
            </a:pPr>
            <a:endParaRPr sz="1800" dirty="0">
              <a:latin typeface="Microsoft JhengHei"/>
              <a:cs typeface="Microsoft JhengHei"/>
            </a:endParaRPr>
          </a:p>
        </p:txBody>
      </p:sp>
      <p:sp>
        <p:nvSpPr>
          <p:cNvPr id="10" name="object 10"/>
          <p:cNvSpPr txBox="1"/>
          <p:nvPr/>
        </p:nvSpPr>
        <p:spPr>
          <a:xfrm>
            <a:off x="1410080" y="4148454"/>
            <a:ext cx="7206615" cy="289823"/>
          </a:xfrm>
          <a:prstGeom prst="rect">
            <a:avLst/>
          </a:prstGeom>
        </p:spPr>
        <p:txBody>
          <a:bodyPr vert="horz" wrap="square" lIns="0" tIns="12700" rIns="0" bIns="0" rtlCol="0">
            <a:spAutoFit/>
          </a:bodyPr>
          <a:lstStyle/>
          <a:p>
            <a:pPr marL="12700">
              <a:lnSpc>
                <a:spcPct val="100000"/>
              </a:lnSpc>
              <a:spcBef>
                <a:spcPts val="100"/>
              </a:spcBef>
              <a:tabLst>
                <a:tab pos="354965" algn="l"/>
              </a:tabLst>
            </a:pPr>
            <a:endParaRPr sz="1800" dirty="0">
              <a:latin typeface="Microsoft JhengHei"/>
              <a:cs typeface="Microsoft JhengHei"/>
            </a:endParaRPr>
          </a:p>
        </p:txBody>
      </p:sp>
      <p:sp>
        <p:nvSpPr>
          <p:cNvPr id="11" name="object 11"/>
          <p:cNvSpPr txBox="1"/>
          <p:nvPr/>
        </p:nvSpPr>
        <p:spPr>
          <a:xfrm>
            <a:off x="1752980" y="4422775"/>
            <a:ext cx="6758305" cy="289823"/>
          </a:xfrm>
          <a:prstGeom prst="rect">
            <a:avLst/>
          </a:prstGeom>
        </p:spPr>
        <p:txBody>
          <a:bodyPr vert="horz" wrap="square" lIns="0" tIns="12700" rIns="0" bIns="0" rtlCol="0">
            <a:spAutoFit/>
          </a:bodyPr>
          <a:lstStyle/>
          <a:p>
            <a:pPr marL="12700">
              <a:lnSpc>
                <a:spcPct val="100000"/>
              </a:lnSpc>
              <a:spcBef>
                <a:spcPts val="100"/>
              </a:spcBef>
            </a:pPr>
            <a:endParaRPr sz="1800" dirty="0">
              <a:latin typeface="Microsoft JhengHei"/>
              <a:cs typeface="Microsoft JhengHei"/>
            </a:endParaRPr>
          </a:p>
        </p:txBody>
      </p:sp>
      <p:grpSp>
        <p:nvGrpSpPr>
          <p:cNvPr id="12" name="object 12"/>
          <p:cNvGrpSpPr/>
          <p:nvPr/>
        </p:nvGrpSpPr>
        <p:grpSpPr>
          <a:xfrm>
            <a:off x="452627" y="228600"/>
            <a:ext cx="739140" cy="668020"/>
            <a:chOff x="452627" y="228600"/>
            <a:chExt cx="739140" cy="668020"/>
          </a:xfrm>
        </p:grpSpPr>
        <p:sp>
          <p:nvSpPr>
            <p:cNvPr id="13" name="object 13"/>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14" name="object 14"/>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30859C"/>
            </a:solidFill>
          </p:spPr>
          <p:txBody>
            <a:bodyPr wrap="square" lIns="0" tIns="0" rIns="0" bIns="0" rtlCol="0"/>
            <a:lstStyle/>
            <a:p>
              <a:endParaRPr/>
            </a:p>
          </p:txBody>
        </p:sp>
        <p:sp>
          <p:nvSpPr>
            <p:cNvPr id="15" name="object 15"/>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6" name="object 16"/>
          <p:cNvSpPr txBox="1">
            <a:spLocks noGrp="1"/>
          </p:cNvSpPr>
          <p:nvPr>
            <p:ph type="title"/>
          </p:nvPr>
        </p:nvSpPr>
        <p:spPr>
          <a:xfrm>
            <a:off x="647801" y="215341"/>
            <a:ext cx="5960110" cy="635000"/>
          </a:xfrm>
          <a:prstGeom prst="rect">
            <a:avLst/>
          </a:prstGeom>
        </p:spPr>
        <p:txBody>
          <a:bodyPr vert="horz" wrap="square" lIns="0" tIns="12065" rIns="0" bIns="0" rtlCol="0">
            <a:spAutoFit/>
          </a:bodyPr>
          <a:lstStyle/>
          <a:p>
            <a:pPr marL="12700">
              <a:lnSpc>
                <a:spcPct val="100000"/>
              </a:lnSpc>
              <a:spcBef>
                <a:spcPts val="95"/>
              </a:spcBef>
              <a:tabLst>
                <a:tab pos="668020" algn="l"/>
              </a:tabLst>
            </a:pPr>
            <a:r>
              <a:rPr sz="4800" b="0" spc="-37" baseline="-1736" dirty="0">
                <a:solidFill>
                  <a:srgbClr val="FFFFFF"/>
                </a:solidFill>
                <a:latin typeface="Impact"/>
                <a:cs typeface="Impact"/>
              </a:rPr>
              <a:t>01</a:t>
            </a:r>
            <a:r>
              <a:rPr sz="4800" b="0" baseline="-1736"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審查標準－學海築</a:t>
            </a:r>
            <a:r>
              <a:rPr sz="4000" spc="-40" dirty="0">
                <a:solidFill>
                  <a:srgbClr val="001F5F"/>
                </a:solidFill>
                <a:latin typeface="華康棒棒體W5" panose="040F0509000000000000" pitchFamily="81" charset="-120"/>
                <a:ea typeface="華康棒棒體W5" panose="040F0509000000000000" pitchFamily="81" charset="-120"/>
              </a:rPr>
              <a:t>夢</a:t>
            </a:r>
            <a:r>
              <a:rPr sz="2400" spc="-10" dirty="0">
                <a:solidFill>
                  <a:srgbClr val="001F5F"/>
                </a:solidFill>
                <a:latin typeface="華康棒棒體W5" panose="040F0509000000000000" pitchFamily="81" charset="-120"/>
                <a:ea typeface="華康棒棒體W5" panose="040F0509000000000000" pitchFamily="81" charset="-120"/>
              </a:rPr>
              <a:t>(1/2)</a:t>
            </a:r>
            <a:endParaRPr sz="2400" dirty="0">
              <a:latin typeface="華康棒棒體W5" panose="040F0509000000000000" pitchFamily="81" charset="-120"/>
              <a:ea typeface="華康棒棒體W5" panose="040F0509000000000000" pitchFamily="81" charset="-120"/>
              <a:cs typeface="Impact"/>
            </a:endParaRPr>
          </a:p>
        </p:txBody>
      </p:sp>
      <p:sp>
        <p:nvSpPr>
          <p:cNvPr id="17" name="object 17"/>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114300">
              <a:lnSpc>
                <a:spcPts val="1410"/>
              </a:lnSpc>
            </a:pPr>
            <a:fld id="{81D60167-4931-47E6-BA6A-407CBD079E47}" type="slidenum">
              <a:rPr dirty="0"/>
              <a:t>5</a:t>
            </a:fld>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82524" y="972308"/>
            <a:ext cx="8467725" cy="5844540"/>
            <a:chOff x="382524" y="972308"/>
            <a:chExt cx="8467725" cy="5844540"/>
          </a:xfrm>
        </p:grpSpPr>
        <p:sp>
          <p:nvSpPr>
            <p:cNvPr id="3" name="object 3"/>
            <p:cNvSpPr/>
            <p:nvPr/>
          </p:nvSpPr>
          <p:spPr>
            <a:xfrm>
              <a:off x="392430" y="982214"/>
              <a:ext cx="8447405" cy="5824855"/>
            </a:xfrm>
            <a:custGeom>
              <a:avLst/>
              <a:gdLst/>
              <a:ahLst/>
              <a:cxnLst/>
              <a:rect l="l" t="t" r="r" b="b"/>
              <a:pathLst>
                <a:path w="8447405" h="5824855">
                  <a:moveTo>
                    <a:pt x="0" y="5824601"/>
                  </a:moveTo>
                  <a:lnTo>
                    <a:pt x="8447405" y="5824601"/>
                  </a:lnTo>
                  <a:lnTo>
                    <a:pt x="8447405" y="0"/>
                  </a:lnTo>
                  <a:lnTo>
                    <a:pt x="0" y="0"/>
                  </a:lnTo>
                  <a:lnTo>
                    <a:pt x="0" y="5824601"/>
                  </a:lnTo>
                  <a:close/>
                </a:path>
              </a:pathLst>
            </a:custGeom>
            <a:ln w="19812">
              <a:solidFill>
                <a:srgbClr val="A3A3A3"/>
              </a:solidFill>
            </a:ln>
          </p:spPr>
          <p:txBody>
            <a:bodyPr wrap="square" lIns="0" tIns="0" rIns="0" bIns="0" rtlCol="0"/>
            <a:lstStyle/>
            <a:p>
              <a:endParaRPr/>
            </a:p>
          </p:txBody>
        </p:sp>
        <p:sp>
          <p:nvSpPr>
            <p:cNvPr id="4" name="object 4"/>
            <p:cNvSpPr/>
            <p:nvPr/>
          </p:nvSpPr>
          <p:spPr>
            <a:xfrm>
              <a:off x="449580" y="981452"/>
              <a:ext cx="742315" cy="5824855"/>
            </a:xfrm>
            <a:custGeom>
              <a:avLst/>
              <a:gdLst/>
              <a:ahLst/>
              <a:cxnLst/>
              <a:rect l="l" t="t" r="r" b="b"/>
              <a:pathLst>
                <a:path w="742315" h="5824855">
                  <a:moveTo>
                    <a:pt x="742188" y="0"/>
                  </a:moveTo>
                  <a:lnTo>
                    <a:pt x="0" y="0"/>
                  </a:lnTo>
                  <a:lnTo>
                    <a:pt x="0" y="5824601"/>
                  </a:lnTo>
                  <a:lnTo>
                    <a:pt x="742188" y="5824601"/>
                  </a:lnTo>
                  <a:lnTo>
                    <a:pt x="742188" y="0"/>
                  </a:lnTo>
                  <a:close/>
                </a:path>
              </a:pathLst>
            </a:custGeom>
            <a:solidFill>
              <a:srgbClr val="B7DEE8">
                <a:alpha val="87841"/>
              </a:srgbClr>
            </a:solidFill>
          </p:spPr>
          <p:txBody>
            <a:bodyPr wrap="square" lIns="0" tIns="0" rIns="0" bIns="0" rtlCol="0"/>
            <a:lstStyle/>
            <a:p>
              <a:endParaRPr/>
            </a:p>
          </p:txBody>
        </p:sp>
      </p:grpSp>
      <p:sp>
        <p:nvSpPr>
          <p:cNvPr id="5" name="object 5"/>
          <p:cNvSpPr txBox="1"/>
          <p:nvPr/>
        </p:nvSpPr>
        <p:spPr>
          <a:xfrm>
            <a:off x="609091" y="2961258"/>
            <a:ext cx="381000" cy="1732280"/>
          </a:xfrm>
          <a:prstGeom prst="rect">
            <a:avLst/>
          </a:prstGeom>
        </p:spPr>
        <p:txBody>
          <a:bodyPr vert="horz" wrap="square" lIns="0" tIns="12065" rIns="0" bIns="0" rtlCol="0">
            <a:spAutoFit/>
          </a:bodyPr>
          <a:lstStyle/>
          <a:p>
            <a:pPr marL="12700" marR="5080" algn="just">
              <a:lnSpc>
                <a:spcPct val="100000"/>
              </a:lnSpc>
              <a:spcBef>
                <a:spcPts val="95"/>
              </a:spcBef>
            </a:pPr>
            <a:r>
              <a:rPr sz="2800" b="1" spc="-50" dirty="0">
                <a:latin typeface="華康棒棒體W5" panose="040F0509000000000000" pitchFamily="81" charset="-120"/>
                <a:ea typeface="華康棒棒體W5" panose="040F0509000000000000" pitchFamily="81" charset="-120"/>
                <a:cs typeface="Microsoft JhengHei"/>
              </a:rPr>
              <a:t>學海築夢</a:t>
            </a:r>
            <a:endParaRPr sz="2800" dirty="0">
              <a:latin typeface="華康棒棒體W5" panose="040F0509000000000000" pitchFamily="81" charset="-120"/>
              <a:ea typeface="華康棒棒體W5" panose="040F0509000000000000" pitchFamily="81" charset="-120"/>
              <a:cs typeface="Microsoft JhengHei"/>
            </a:endParaRPr>
          </a:p>
        </p:txBody>
      </p:sp>
      <p:sp>
        <p:nvSpPr>
          <p:cNvPr id="6" name="object 6"/>
          <p:cNvSpPr txBox="1"/>
          <p:nvPr/>
        </p:nvSpPr>
        <p:spPr>
          <a:xfrm>
            <a:off x="1376235" y="1156425"/>
            <a:ext cx="7364730" cy="5368136"/>
          </a:xfrm>
          <a:prstGeom prst="rect">
            <a:avLst/>
          </a:prstGeom>
        </p:spPr>
        <p:txBody>
          <a:bodyPr vert="horz" wrap="square" lIns="0" tIns="12700" rIns="0" bIns="0" rtlCol="0">
            <a:spAutoFit/>
          </a:bodyPr>
          <a:lstStyle/>
          <a:p>
            <a:pPr marL="355600" marR="151130" indent="-342900" algn="just">
              <a:lnSpc>
                <a:spcPct val="100000"/>
              </a:lnSpc>
              <a:spcBef>
                <a:spcPts val="100"/>
              </a:spcBef>
              <a:buFont typeface="Wingdings" panose="05000000000000000000" pitchFamily="2" charset="2"/>
              <a:buAutoNum type="circleNumWdWhitePlain" startAt="3"/>
            </a:pPr>
            <a:r>
              <a:rPr sz="1800" b="1" u="sng" spc="9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近</a:t>
            </a:r>
            <a:r>
              <a:rPr lang="en-US" altLang="zh-TW" sz="1800" b="1" u="sng" spc="9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3</a:t>
            </a:r>
            <a:r>
              <a:rPr sz="1800" b="1" u="sng" spc="90" dirty="0">
                <a:solidFill>
                  <a:srgbClr val="FF0000"/>
                </a:solidFill>
                <a:uFill>
                  <a:solidFill>
                    <a:srgbClr val="FF0000"/>
                  </a:solidFill>
                </a:uFill>
                <a:latin typeface="華康棒棒體W5" panose="040F0509000000000000" pitchFamily="81" charset="-120"/>
                <a:ea typeface="華康棒棒體W5" panose="040F0509000000000000" pitchFamily="81" charset="-120"/>
                <a:cs typeface="Microsoft JhengHei"/>
              </a:rPr>
              <a:t>年內薦送學校執行成效</a:t>
            </a:r>
            <a:r>
              <a:rPr sz="1800" u="sng" spc="85" dirty="0">
                <a:uFill>
                  <a:solidFill>
                    <a:srgbClr val="FF0000"/>
                  </a:solidFill>
                </a:uFill>
                <a:latin typeface="華康棒棒體W5" panose="040F0509000000000000" pitchFamily="81" charset="-120"/>
                <a:ea typeface="華康棒棒體W5" panose="040F0509000000000000" pitchFamily="81" charset="-120"/>
                <a:cs typeface="Microsoft JhengHei"/>
              </a:rPr>
              <a:t>，包括選送原住民學生及新住民(臺灣</a:t>
            </a:r>
            <a:r>
              <a:rPr sz="1800" u="sng" spc="95" dirty="0">
                <a:uFill>
                  <a:solidFill>
                    <a:srgbClr val="FF0000"/>
                  </a:solidFill>
                </a:uFill>
                <a:latin typeface="華康棒棒體W5" panose="040F0509000000000000" pitchFamily="81" charset="-120"/>
                <a:ea typeface="華康棒棒體W5" panose="040F0509000000000000" pitchFamily="81" charset="-120"/>
                <a:cs typeface="Microsoft JhengHei"/>
              </a:rPr>
              <a:t> </a:t>
            </a:r>
            <a:r>
              <a:rPr sz="1800" u="sng" spc="30" dirty="0">
                <a:uFill>
                  <a:solidFill>
                    <a:srgbClr val="FF0000"/>
                  </a:solidFill>
                </a:uFill>
                <a:latin typeface="華康棒棒體W5" panose="040F0509000000000000" pitchFamily="81" charset="-120"/>
                <a:ea typeface="華康棒棒體W5" panose="040F0509000000000000" pitchFamily="81" charset="-120"/>
                <a:cs typeface="Microsoft JhengHei"/>
              </a:rPr>
              <a:t>地區人民之配偶為外國人、無國籍人、大陸地區人民及香港、澳門</a:t>
            </a:r>
            <a:r>
              <a:rPr sz="1800" u="sng" spc="90" dirty="0">
                <a:uFill>
                  <a:solidFill>
                    <a:srgbClr val="FF0000"/>
                  </a:solidFill>
                </a:uFill>
                <a:latin typeface="華康棒棒體W5" panose="040F0509000000000000" pitchFamily="81" charset="-120"/>
                <a:ea typeface="華康棒棒體W5" panose="040F0509000000000000" pitchFamily="81" charset="-120"/>
                <a:cs typeface="Microsoft JhengHei"/>
              </a:rPr>
              <a:t>居民)子女人數</a:t>
            </a:r>
            <a:r>
              <a:rPr sz="1800" spc="80" dirty="0">
                <a:latin typeface="華康棒棒體W5" panose="040F0509000000000000" pitchFamily="81" charset="-120"/>
                <a:ea typeface="華康棒棒體W5" panose="040F0509000000000000" pitchFamily="81" charset="-120"/>
                <a:cs typeface="Microsoft JhengHei"/>
              </a:rPr>
              <a:t>、國內學校與國外實習機構後續連結效益、對學生</a:t>
            </a:r>
            <a:r>
              <a:rPr sz="1800" dirty="0">
                <a:latin typeface="華康棒棒體W5" panose="040F0509000000000000" pitchFamily="81" charset="-120"/>
                <a:ea typeface="華康棒棒體W5" panose="040F0509000000000000" pitchFamily="81" charset="-120"/>
                <a:cs typeface="Microsoft JhengHei"/>
              </a:rPr>
              <a:t>未來發展性等實際成效、</a:t>
            </a:r>
            <a:r>
              <a:rPr sz="1800" b="1" spc="-5" dirty="0">
                <a:solidFill>
                  <a:srgbClr val="FF0000"/>
                </a:solidFill>
                <a:latin typeface="華康棒棒體W5" panose="040F0509000000000000" pitchFamily="81" charset="-120"/>
                <a:ea typeface="華康棒棒體W5" panose="040F0509000000000000" pitchFamily="81" charset="-120"/>
                <a:cs typeface="Microsoft JhengHei"/>
              </a:rPr>
              <a:t>變更各計畫所提預定實習人數或機構次數</a:t>
            </a:r>
            <a:r>
              <a:rPr sz="1800" b="1" spc="35" dirty="0">
                <a:solidFill>
                  <a:srgbClr val="FF0000"/>
                </a:solidFill>
                <a:latin typeface="華康棒棒體W5" panose="040F0509000000000000" pitchFamily="81" charset="-120"/>
                <a:ea typeface="華康棒棒體W5" panose="040F0509000000000000" pitchFamily="81" charset="-120"/>
                <a:cs typeface="Microsoft JhengHei"/>
              </a:rPr>
              <a:t>、原申請書填報之實習機構與實際實習機構之差異等</a:t>
            </a:r>
            <a:r>
              <a:rPr sz="1800" spc="25" dirty="0">
                <a:latin typeface="華康棒棒體W5" panose="040F0509000000000000" pitchFamily="81" charset="-120"/>
                <a:ea typeface="華康棒棒體W5" panose="040F0509000000000000" pitchFamily="81" charset="-120"/>
                <a:cs typeface="Microsoft JhengHei"/>
              </a:rPr>
              <a:t>；近</a:t>
            </a:r>
            <a:r>
              <a:rPr lang="en-US" altLang="zh-TW" sz="1800" spc="25" dirty="0">
                <a:latin typeface="華康棒棒體W5" panose="040F0509000000000000" pitchFamily="81" charset="-120"/>
                <a:ea typeface="華康棒棒體W5" panose="040F0509000000000000" pitchFamily="81" charset="-120"/>
                <a:cs typeface="Microsoft JhengHei"/>
              </a:rPr>
              <a:t>3</a:t>
            </a:r>
            <a:r>
              <a:rPr sz="1800" spc="25" dirty="0">
                <a:latin typeface="華康棒棒體W5" panose="040F0509000000000000" pitchFamily="81" charset="-120"/>
                <a:ea typeface="華康棒棒體W5" panose="040F0509000000000000" pitchFamily="81" charset="-120"/>
                <a:cs typeface="Microsoft JhengHei"/>
              </a:rPr>
              <a:t>年內均</a:t>
            </a:r>
            <a:r>
              <a:rPr sz="1800" spc="30" dirty="0">
                <a:latin typeface="華康棒棒體W5" panose="040F0509000000000000" pitchFamily="81" charset="-120"/>
                <a:ea typeface="華康棒棒體W5" panose="040F0509000000000000" pitchFamily="81" charset="-120"/>
                <a:cs typeface="Microsoft JhengHei"/>
              </a:rPr>
              <a:t>未獲補助之學校，其本項配分平均分配於前兩項，</a:t>
            </a:r>
            <a:r>
              <a:rPr sz="1800" u="sng" spc="30" dirty="0">
                <a:uFill>
                  <a:solidFill>
                    <a:srgbClr val="000000"/>
                  </a:solidFill>
                </a:uFill>
                <a:latin typeface="華康棒棒體W5" panose="040F0509000000000000" pitchFamily="81" charset="-120"/>
                <a:ea typeface="華康棒棒體W5" panose="040F0509000000000000" pitchFamily="81" charset="-120"/>
                <a:cs typeface="Microsoft JhengHei"/>
              </a:rPr>
              <a:t>選送原住民學生</a:t>
            </a:r>
            <a:r>
              <a:rPr sz="1800" u="sng" spc="-5" dirty="0">
                <a:uFill>
                  <a:solidFill>
                    <a:srgbClr val="000000"/>
                  </a:solidFill>
                </a:uFill>
                <a:latin typeface="華康棒棒體W5" panose="040F0509000000000000" pitchFamily="81" charset="-120"/>
                <a:ea typeface="華康棒棒體W5" panose="040F0509000000000000" pitchFamily="81" charset="-120"/>
                <a:cs typeface="Microsoft JhengHei"/>
              </a:rPr>
              <a:t>及新住民子女人數成效，則以本年度選送人數評核。</a:t>
            </a:r>
            <a:endParaRPr sz="18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1989"/>
              </a:spcBef>
              <a:tabLst>
                <a:tab pos="354965" algn="l"/>
              </a:tabLst>
            </a:pPr>
            <a:r>
              <a:rPr sz="1800" spc="-25" dirty="0">
                <a:latin typeface="華康棒棒體W5" panose="040F0509000000000000" pitchFamily="81" charset="-120"/>
                <a:ea typeface="華康棒棒體W5" panose="040F0509000000000000" pitchFamily="81" charset="-120"/>
                <a:cs typeface="Microsoft JhengHei"/>
              </a:rPr>
              <a:t>2.</a:t>
            </a:r>
            <a:r>
              <a:rPr sz="1800" dirty="0">
                <a:latin typeface="華康棒棒體W5" panose="040F0509000000000000" pitchFamily="81" charset="-120"/>
                <a:ea typeface="華康棒棒體W5" panose="040F0509000000000000" pitchFamily="81" charset="-120"/>
                <a:cs typeface="Microsoft JhengHei"/>
              </a:rPr>
              <a:t>	</a:t>
            </a:r>
            <a:r>
              <a:rPr sz="1800" b="1" spc="-10" dirty="0">
                <a:latin typeface="華康棒棒體W5" panose="040F0509000000000000" pitchFamily="81" charset="-120"/>
                <a:ea typeface="華康棒棒體W5" panose="040F0509000000000000" pitchFamily="81" charset="-120"/>
                <a:cs typeface="Microsoft JhengHei"/>
              </a:rPr>
              <a:t>各子計畫案(</a:t>
            </a:r>
            <a:r>
              <a:rPr sz="1800" b="1" dirty="0">
                <a:latin typeface="華康棒棒體W5" panose="040F0509000000000000" pitchFamily="81" charset="-120"/>
                <a:ea typeface="華康棒棒體W5" panose="040F0509000000000000" pitchFamily="81" charset="-120"/>
                <a:cs typeface="Microsoft JhengHei"/>
              </a:rPr>
              <a:t>30</a:t>
            </a:r>
            <a:r>
              <a:rPr sz="1800" b="1" spc="-25" dirty="0">
                <a:latin typeface="華康棒棒體W5" panose="040F0509000000000000" pitchFamily="81" charset="-120"/>
                <a:ea typeface="華康棒棒體W5" panose="040F0509000000000000" pitchFamily="81" charset="-120"/>
                <a:cs typeface="Microsoft JhengHei"/>
              </a:rPr>
              <a:t>分)：</a:t>
            </a:r>
            <a:endParaRPr sz="1800" dirty="0">
              <a:latin typeface="華康棒棒體W5" panose="040F0509000000000000" pitchFamily="81" charset="-120"/>
              <a:ea typeface="華康棒棒體W5" panose="040F0509000000000000" pitchFamily="81" charset="-120"/>
              <a:cs typeface="Microsoft JhengHei"/>
            </a:endParaRPr>
          </a:p>
          <a:p>
            <a:pPr marL="355600" marR="5080" indent="-342900" algn="just">
              <a:lnSpc>
                <a:spcPct val="100000"/>
              </a:lnSpc>
              <a:spcBef>
                <a:spcPts val="1300"/>
              </a:spcBef>
              <a:buFont typeface="Wingdings" panose="05000000000000000000" pitchFamily="2" charset="2"/>
              <a:buAutoNum type="circleNumWdWhitePlain"/>
            </a:pPr>
            <a:r>
              <a:rPr spc="55" dirty="0" err="1">
                <a:latin typeface="華康棒棒體W5" panose="040F0509000000000000" pitchFamily="81" charset="-120"/>
                <a:ea typeface="華康棒棒體W5" panose="040F0509000000000000" pitchFamily="81" charset="-120"/>
                <a:cs typeface="Microsoft JhengHei"/>
              </a:rPr>
              <a:t>學海築夢各子計畫構想頁</a:t>
            </a:r>
            <a:r>
              <a:rPr spc="55" dirty="0">
                <a:latin typeface="華康棒棒體W5" panose="040F0509000000000000" pitchFamily="81" charset="-120"/>
                <a:ea typeface="華康棒棒體W5" panose="040F0509000000000000" pitchFamily="81" charset="-120"/>
                <a:cs typeface="Microsoft JhengHei"/>
              </a:rPr>
              <a:t>(每</a:t>
            </a:r>
            <a:r>
              <a:rPr spc="95" dirty="0">
                <a:latin typeface="華康棒棒體W5" panose="040F0509000000000000" pitchFamily="81" charset="-120"/>
                <a:ea typeface="華康棒棒體W5" panose="040F0509000000000000" pitchFamily="81" charset="-120"/>
                <a:cs typeface="Microsoft JhengHei"/>
              </a:rPr>
              <a:t>1</a:t>
            </a:r>
            <a:r>
              <a:rPr spc="45" dirty="0">
                <a:latin typeface="華康棒棒體W5" panose="040F0509000000000000" pitchFamily="81" charset="-120"/>
                <a:ea typeface="華康棒棒體W5" panose="040F0509000000000000" pitchFamily="81" charset="-120"/>
                <a:cs typeface="Microsoft JhengHei"/>
              </a:rPr>
              <a:t>申請案需附</a:t>
            </a:r>
            <a:r>
              <a:rPr dirty="0">
                <a:latin typeface="華康棒棒體W5" panose="040F0509000000000000" pitchFamily="81" charset="-120"/>
                <a:ea typeface="華康棒棒體W5" panose="040F0509000000000000" pitchFamily="81" charset="-120"/>
                <a:cs typeface="Microsoft JhengHei"/>
              </a:rPr>
              <a:t>1,500</a:t>
            </a:r>
            <a:r>
              <a:rPr spc="20" dirty="0">
                <a:latin typeface="華康棒棒體W5" panose="040F0509000000000000" pitchFamily="81" charset="-120"/>
                <a:ea typeface="華康棒棒體W5" panose="040F0509000000000000" pitchFamily="81" charset="-120"/>
                <a:cs typeface="Microsoft JhengHei"/>
              </a:rPr>
              <a:t>字至</a:t>
            </a:r>
            <a:r>
              <a:rPr spc="55" dirty="0">
                <a:latin typeface="華康棒棒體W5" panose="040F0509000000000000" pitchFamily="81" charset="-120"/>
                <a:ea typeface="華康棒棒體W5" panose="040F0509000000000000" pitchFamily="81" charset="-120"/>
                <a:cs typeface="Microsoft JhengHei"/>
              </a:rPr>
              <a:t>2,000</a:t>
            </a:r>
            <a:r>
              <a:rPr spc="10" dirty="0">
                <a:latin typeface="華康棒棒體W5" panose="040F0509000000000000" pitchFamily="81" charset="-120"/>
                <a:ea typeface="華康棒棒體W5" panose="040F0509000000000000" pitchFamily="81" charset="-120"/>
                <a:cs typeface="Microsoft JhengHei"/>
              </a:rPr>
              <a:t>字摘要，</a:t>
            </a:r>
            <a:r>
              <a:rPr dirty="0">
                <a:latin typeface="華康棒棒體W5" panose="040F0509000000000000" pitchFamily="81" charset="-120"/>
                <a:ea typeface="華康棒棒體W5" panose="040F0509000000000000" pitchFamily="81" charset="-120"/>
                <a:cs typeface="Microsoft JhengHei"/>
              </a:rPr>
              <a:t>包括赴國外實習機構簡介、效益、向本部申請經費、</a:t>
            </a:r>
            <a:r>
              <a:rPr spc="-10" dirty="0">
                <a:latin typeface="華康棒棒體W5" panose="040F0509000000000000" pitchFamily="81" charset="-120"/>
                <a:ea typeface="華康棒棒體W5" panose="040F0509000000000000" pitchFamily="81" charset="-120"/>
                <a:cs typeface="Microsoft JhengHei"/>
              </a:rPr>
              <a:t>薦送學校提出配合經費及預計選送學生人數)。</a:t>
            </a:r>
            <a:r>
              <a:rPr lang="zh-TW" altLang="en-US" spc="-10" dirty="0">
                <a:latin typeface="華康棒棒體W5" panose="040F0509000000000000" pitchFamily="81" charset="-120"/>
                <a:ea typeface="華康棒棒體W5" panose="040F0509000000000000" pitchFamily="81" charset="-120"/>
                <a:cs typeface="Microsoft JhengHei"/>
              </a:rPr>
              <a:t>	</a:t>
            </a:r>
            <a:endParaRPr lang="en-US" altLang="zh-TW" spc="-10" dirty="0">
              <a:latin typeface="華康棒棒體W5" panose="040F0509000000000000" pitchFamily="81" charset="-120"/>
              <a:ea typeface="華康棒棒體W5" panose="040F0509000000000000" pitchFamily="81" charset="-120"/>
              <a:cs typeface="Microsoft JhengHei"/>
            </a:endParaRPr>
          </a:p>
          <a:p>
            <a:pPr marL="355600" marR="5080" indent="-342900" algn="just">
              <a:lnSpc>
                <a:spcPct val="100000"/>
              </a:lnSpc>
              <a:spcBef>
                <a:spcPts val="1300"/>
              </a:spcBef>
              <a:buFont typeface="Wingdings" panose="05000000000000000000" pitchFamily="2" charset="2"/>
              <a:buAutoNum type="circleNumWdWhitePlain"/>
            </a:pPr>
            <a:r>
              <a:rPr lang="zh-TW" altLang="en-US" spc="-10" dirty="0">
                <a:latin typeface="華康棒棒體W5" panose="040F0509000000000000" pitchFamily="81" charset="-120"/>
                <a:ea typeface="華康棒棒體W5" panose="040F0509000000000000" pitchFamily="81" charset="-120"/>
                <a:cs typeface="Microsoft JhengHei"/>
              </a:rPr>
              <a:t>有效之國外實習機構同意薦送學校選送學生赴該機構實習同意書或合作契約書影本及薦送學校聲明書。</a:t>
            </a:r>
            <a:r>
              <a:rPr lang="en-US" altLang="zh-TW" spc="-10" dirty="0">
                <a:latin typeface="華康棒棒體W5" panose="040F0509000000000000" pitchFamily="81" charset="-120"/>
                <a:ea typeface="華康棒棒體W5" panose="040F0509000000000000" pitchFamily="81" charset="-120"/>
                <a:cs typeface="Microsoft JhengHei"/>
              </a:rPr>
              <a:t>(</a:t>
            </a:r>
            <a:r>
              <a:rPr lang="zh-TW" altLang="en-US" spc="-10" dirty="0">
                <a:latin typeface="華康棒棒體W5" panose="040F0509000000000000" pitchFamily="81" charset="-120"/>
                <a:ea typeface="華康棒棒體W5" panose="040F0509000000000000" pitchFamily="81" charset="-120"/>
                <a:cs typeface="Microsoft JhengHei"/>
              </a:rPr>
              <a:t>如為非英文之外文，應併附中譯文</a:t>
            </a:r>
            <a:r>
              <a:rPr lang="en-US" altLang="zh-TW" spc="-10" dirty="0">
                <a:latin typeface="華康棒棒體W5" panose="040F0509000000000000" pitchFamily="81" charset="-120"/>
                <a:ea typeface="華康棒棒體W5" panose="040F0509000000000000" pitchFamily="81" charset="-120"/>
                <a:cs typeface="Microsoft JhengHei"/>
              </a:rPr>
              <a:t>)</a:t>
            </a:r>
          </a:p>
          <a:p>
            <a:pPr marL="355600" marR="5080" indent="-342900" algn="just">
              <a:lnSpc>
                <a:spcPct val="100000"/>
              </a:lnSpc>
              <a:spcBef>
                <a:spcPts val="1300"/>
              </a:spcBef>
              <a:buFont typeface="Wingdings" panose="05000000000000000000" pitchFamily="2" charset="2"/>
              <a:buAutoNum type="circleNumWdWhitePlain"/>
            </a:pPr>
            <a:r>
              <a:rPr lang="zh-TW" altLang="en-US" spc="-10" dirty="0">
                <a:latin typeface="華康棒棒體W5" panose="040F0509000000000000" pitchFamily="81" charset="-120"/>
                <a:ea typeface="華康棒棒體W5" panose="040F0509000000000000" pitchFamily="81" charset="-120"/>
                <a:cs typeface="Microsoft JhengHei"/>
              </a:rPr>
              <a:t>實習機構考評輔導學生方式、提供待遇、計畫主持人以及該機構合作時間。</a:t>
            </a:r>
          </a:p>
          <a:p>
            <a:pPr marL="355600" marR="5080" indent="-342900" algn="just">
              <a:lnSpc>
                <a:spcPct val="100000"/>
              </a:lnSpc>
              <a:spcBef>
                <a:spcPts val="1300"/>
              </a:spcBef>
            </a:pPr>
            <a:endParaRPr sz="1800" dirty="0">
              <a:latin typeface="華康棒棒體W5" panose="040F0509000000000000" pitchFamily="81" charset="-120"/>
              <a:ea typeface="華康棒棒體W5" panose="040F0509000000000000" pitchFamily="81" charset="-120"/>
              <a:cs typeface="Microsoft JhengHei"/>
            </a:endParaRPr>
          </a:p>
        </p:txBody>
      </p:sp>
      <p:grpSp>
        <p:nvGrpSpPr>
          <p:cNvPr id="8" name="object 8"/>
          <p:cNvGrpSpPr/>
          <p:nvPr/>
        </p:nvGrpSpPr>
        <p:grpSpPr>
          <a:xfrm>
            <a:off x="452627" y="228600"/>
            <a:ext cx="739140" cy="668020"/>
            <a:chOff x="452627" y="228600"/>
            <a:chExt cx="739140" cy="668020"/>
          </a:xfrm>
        </p:grpSpPr>
        <p:sp>
          <p:nvSpPr>
            <p:cNvPr id="9" name="object 9"/>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10" name="object 10"/>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30859C"/>
            </a:solidFill>
          </p:spPr>
          <p:txBody>
            <a:bodyPr wrap="square" lIns="0" tIns="0" rIns="0" bIns="0" rtlCol="0"/>
            <a:lstStyle/>
            <a:p>
              <a:endParaRPr/>
            </a:p>
          </p:txBody>
        </p:sp>
        <p:sp>
          <p:nvSpPr>
            <p:cNvPr id="11" name="object 11"/>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2" name="object 12"/>
          <p:cNvSpPr txBox="1">
            <a:spLocks noGrp="1"/>
          </p:cNvSpPr>
          <p:nvPr>
            <p:ph type="title"/>
          </p:nvPr>
        </p:nvSpPr>
        <p:spPr>
          <a:xfrm>
            <a:off x="647801" y="215341"/>
            <a:ext cx="5960110" cy="635000"/>
          </a:xfrm>
          <a:prstGeom prst="rect">
            <a:avLst/>
          </a:prstGeom>
        </p:spPr>
        <p:txBody>
          <a:bodyPr vert="horz" wrap="square" lIns="0" tIns="12065" rIns="0" bIns="0" rtlCol="0">
            <a:spAutoFit/>
          </a:bodyPr>
          <a:lstStyle/>
          <a:p>
            <a:pPr marL="12700">
              <a:lnSpc>
                <a:spcPct val="100000"/>
              </a:lnSpc>
              <a:spcBef>
                <a:spcPts val="95"/>
              </a:spcBef>
              <a:tabLst>
                <a:tab pos="668020" algn="l"/>
              </a:tabLst>
            </a:pPr>
            <a:r>
              <a:rPr sz="4800" b="0" spc="-37" baseline="-1736" dirty="0">
                <a:solidFill>
                  <a:srgbClr val="FFFFFF"/>
                </a:solidFill>
                <a:latin typeface="Impact"/>
                <a:cs typeface="Impact"/>
              </a:rPr>
              <a:t>01</a:t>
            </a:r>
            <a:r>
              <a:rPr sz="4800" b="0" baseline="-1736"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審查標準－學海築</a:t>
            </a:r>
            <a:r>
              <a:rPr sz="4000" spc="-40" dirty="0">
                <a:solidFill>
                  <a:srgbClr val="001F5F"/>
                </a:solidFill>
                <a:latin typeface="華康棒棒體W5" panose="040F0509000000000000" pitchFamily="81" charset="-120"/>
                <a:ea typeface="華康棒棒體W5" panose="040F0509000000000000" pitchFamily="81" charset="-120"/>
              </a:rPr>
              <a:t>夢</a:t>
            </a:r>
            <a:r>
              <a:rPr sz="2400" spc="-10" dirty="0">
                <a:solidFill>
                  <a:srgbClr val="001F5F"/>
                </a:solidFill>
                <a:latin typeface="華康棒棒體W5" panose="040F0509000000000000" pitchFamily="81" charset="-120"/>
                <a:ea typeface="華康棒棒體W5" panose="040F0509000000000000" pitchFamily="81" charset="-120"/>
              </a:rPr>
              <a:t>(2/2)</a:t>
            </a:r>
            <a:endParaRPr sz="2400" dirty="0">
              <a:latin typeface="華康棒棒體W5" panose="040F0509000000000000" pitchFamily="81" charset="-120"/>
              <a:ea typeface="華康棒棒體W5" panose="040F0509000000000000" pitchFamily="81" charset="-120"/>
              <a:cs typeface="Impac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350520" y="1059218"/>
            <a:ext cx="8608060" cy="5234940"/>
            <a:chOff x="350520" y="1059218"/>
            <a:chExt cx="8608060" cy="5234940"/>
          </a:xfrm>
        </p:grpSpPr>
        <p:sp>
          <p:nvSpPr>
            <p:cNvPr id="3" name="object 3"/>
            <p:cNvSpPr/>
            <p:nvPr/>
          </p:nvSpPr>
          <p:spPr>
            <a:xfrm>
              <a:off x="360426" y="1069124"/>
              <a:ext cx="8587740" cy="5215255"/>
            </a:xfrm>
            <a:custGeom>
              <a:avLst/>
              <a:gdLst/>
              <a:ahLst/>
              <a:cxnLst/>
              <a:rect l="l" t="t" r="r" b="b"/>
              <a:pathLst>
                <a:path w="8587740" h="5215255">
                  <a:moveTo>
                    <a:pt x="0" y="5214874"/>
                  </a:moveTo>
                  <a:lnTo>
                    <a:pt x="8587740" y="5214874"/>
                  </a:lnTo>
                  <a:lnTo>
                    <a:pt x="8587740" y="0"/>
                  </a:lnTo>
                  <a:lnTo>
                    <a:pt x="0" y="0"/>
                  </a:lnTo>
                  <a:lnTo>
                    <a:pt x="0" y="5214874"/>
                  </a:lnTo>
                  <a:close/>
                </a:path>
              </a:pathLst>
            </a:custGeom>
            <a:ln w="19812">
              <a:solidFill>
                <a:srgbClr val="A3A3A3"/>
              </a:solidFill>
            </a:ln>
          </p:spPr>
          <p:txBody>
            <a:bodyPr wrap="square" lIns="0" tIns="0" rIns="0" bIns="0" rtlCol="0"/>
            <a:lstStyle/>
            <a:p>
              <a:endParaRPr/>
            </a:p>
          </p:txBody>
        </p:sp>
        <p:sp>
          <p:nvSpPr>
            <p:cNvPr id="4" name="object 4"/>
            <p:cNvSpPr/>
            <p:nvPr/>
          </p:nvSpPr>
          <p:spPr>
            <a:xfrm>
              <a:off x="478536" y="1068362"/>
              <a:ext cx="687705" cy="5215255"/>
            </a:xfrm>
            <a:custGeom>
              <a:avLst/>
              <a:gdLst/>
              <a:ahLst/>
              <a:cxnLst/>
              <a:rect l="l" t="t" r="r" b="b"/>
              <a:pathLst>
                <a:path w="687705" h="5215255">
                  <a:moveTo>
                    <a:pt x="687196" y="0"/>
                  </a:moveTo>
                  <a:lnTo>
                    <a:pt x="0" y="0"/>
                  </a:lnTo>
                  <a:lnTo>
                    <a:pt x="0" y="5214874"/>
                  </a:lnTo>
                  <a:lnTo>
                    <a:pt x="687196" y="5214874"/>
                  </a:lnTo>
                  <a:lnTo>
                    <a:pt x="687196" y="0"/>
                  </a:lnTo>
                  <a:close/>
                </a:path>
              </a:pathLst>
            </a:custGeom>
            <a:solidFill>
              <a:srgbClr val="F9C090">
                <a:alpha val="54116"/>
              </a:srgbClr>
            </a:solidFill>
          </p:spPr>
          <p:txBody>
            <a:bodyPr wrap="square" lIns="0" tIns="0" rIns="0" bIns="0" rtlCol="0"/>
            <a:lstStyle/>
            <a:p>
              <a:endParaRPr/>
            </a:p>
          </p:txBody>
        </p:sp>
      </p:grpSp>
      <p:sp>
        <p:nvSpPr>
          <p:cNvPr id="5" name="object 5"/>
          <p:cNvSpPr txBox="1"/>
          <p:nvPr/>
        </p:nvSpPr>
        <p:spPr>
          <a:xfrm>
            <a:off x="609091" y="1912111"/>
            <a:ext cx="381000" cy="3089275"/>
          </a:xfrm>
          <a:prstGeom prst="rect">
            <a:avLst/>
          </a:prstGeom>
        </p:spPr>
        <p:txBody>
          <a:bodyPr vert="horz" wrap="square" lIns="0" tIns="12065" rIns="0" bIns="0" rtlCol="0">
            <a:spAutoFit/>
          </a:bodyPr>
          <a:lstStyle/>
          <a:p>
            <a:pPr marL="12700">
              <a:lnSpc>
                <a:spcPct val="100000"/>
              </a:lnSpc>
              <a:spcBef>
                <a:spcPts val="95"/>
              </a:spcBef>
            </a:pPr>
            <a:r>
              <a:rPr sz="2800" b="1" spc="-5" dirty="0">
                <a:latin typeface="華康棒棒體W5" panose="040F0509000000000000" pitchFamily="81" charset="-120"/>
                <a:ea typeface="華康棒棒體W5" panose="040F0509000000000000" pitchFamily="81" charset="-120"/>
                <a:cs typeface="Microsoft JhengHei"/>
              </a:rPr>
              <a:t>新</a:t>
            </a:r>
            <a:endParaRPr sz="2800" dirty="0">
              <a:latin typeface="華康棒棒體W5" panose="040F0509000000000000" pitchFamily="81" charset="-120"/>
              <a:ea typeface="華康棒棒體W5" panose="040F0509000000000000" pitchFamily="81" charset="-120"/>
              <a:cs typeface="Microsoft JhengHei"/>
            </a:endParaRPr>
          </a:p>
          <a:p>
            <a:pPr marL="12700" marR="5080" algn="just">
              <a:lnSpc>
                <a:spcPct val="103000"/>
              </a:lnSpc>
              <a:spcBef>
                <a:spcPts val="5"/>
              </a:spcBef>
            </a:pPr>
            <a:r>
              <a:rPr sz="2800" b="1" spc="-50" dirty="0">
                <a:latin typeface="華康棒棒體W5" panose="040F0509000000000000" pitchFamily="81" charset="-120"/>
                <a:ea typeface="華康棒棒體W5" panose="040F0509000000000000" pitchFamily="81" charset="-120"/>
                <a:cs typeface="Microsoft JhengHei"/>
              </a:rPr>
              <a:t>南向學海築夢</a:t>
            </a:r>
            <a:endParaRPr sz="2800" dirty="0">
              <a:latin typeface="華康棒棒體W5" panose="040F0509000000000000" pitchFamily="81" charset="-120"/>
              <a:ea typeface="華康棒棒體W5" panose="040F0509000000000000" pitchFamily="81" charset="-120"/>
              <a:cs typeface="Microsoft JhengHei"/>
            </a:endParaRPr>
          </a:p>
        </p:txBody>
      </p:sp>
      <p:sp>
        <p:nvSpPr>
          <p:cNvPr id="6" name="object 6"/>
          <p:cNvSpPr txBox="1"/>
          <p:nvPr/>
        </p:nvSpPr>
        <p:spPr>
          <a:xfrm>
            <a:off x="1447546" y="1248917"/>
            <a:ext cx="7291705" cy="3975100"/>
          </a:xfrm>
          <a:prstGeom prst="rect">
            <a:avLst/>
          </a:prstGeom>
        </p:spPr>
        <p:txBody>
          <a:bodyPr vert="horz" wrap="square" lIns="0" tIns="12700" rIns="0" bIns="0" rtlCol="0">
            <a:spAutoFit/>
          </a:bodyPr>
          <a:lstStyle/>
          <a:p>
            <a:pPr marL="286385" marR="520700" indent="-287020" algn="ctr">
              <a:lnSpc>
                <a:spcPct val="100000"/>
              </a:lnSpc>
              <a:spcBef>
                <a:spcPts val="100"/>
              </a:spcBef>
              <a:buFont typeface="Wingdings"/>
              <a:buChar char=""/>
              <a:tabLst>
                <a:tab pos="287020" algn="l"/>
              </a:tabLst>
            </a:pPr>
            <a:r>
              <a:rPr sz="1800" b="1" spc="10" dirty="0">
                <a:latin typeface="華康棒棒體W5" panose="040F0509000000000000" pitchFamily="81" charset="-120"/>
                <a:ea typeface="華康棒棒體W5" panose="040F0509000000000000" pitchFamily="81" charset="-120"/>
                <a:cs typeface="Microsoft JhengHei"/>
              </a:rPr>
              <a:t>行政績效(</a:t>
            </a:r>
            <a:r>
              <a:rPr sz="1800" b="1" spc="55" dirty="0">
                <a:latin typeface="華康棒棒體W5" panose="040F0509000000000000" pitchFamily="81" charset="-120"/>
                <a:ea typeface="華康棒棒體W5" panose="040F0509000000000000" pitchFamily="81" charset="-120"/>
                <a:cs typeface="Microsoft JhengHei"/>
              </a:rPr>
              <a:t>10</a:t>
            </a:r>
            <a:r>
              <a:rPr sz="1800" b="1" dirty="0">
                <a:latin typeface="華康棒棒體W5" panose="040F0509000000000000" pitchFamily="81" charset="-120"/>
                <a:ea typeface="華康棒棒體W5" panose="040F0509000000000000" pitchFamily="81" charset="-120"/>
                <a:cs typeface="Microsoft JhengHei"/>
              </a:rPr>
              <a:t>分</a:t>
            </a:r>
            <a:r>
              <a:rPr sz="1800" spc="-5" dirty="0">
                <a:latin typeface="華康棒棒體W5" panose="040F0509000000000000" pitchFamily="81" charset="-120"/>
                <a:ea typeface="華康棒棒體W5" panose="040F0509000000000000" pitchFamily="81" charset="-120"/>
                <a:cs typeface="Microsoft JhengHei"/>
              </a:rPr>
              <a:t>)：包括執行計畫時撥款、核結時效性與正確性、</a:t>
            </a:r>
            <a:endParaRPr sz="1800" dirty="0">
              <a:latin typeface="華康棒棒體W5" panose="040F0509000000000000" pitchFamily="81" charset="-120"/>
              <a:ea typeface="華康棒棒體W5" panose="040F0509000000000000" pitchFamily="81" charset="-120"/>
              <a:cs typeface="Microsoft JhengHei"/>
            </a:endParaRPr>
          </a:p>
          <a:p>
            <a:pPr marR="516255" algn="ctr">
              <a:lnSpc>
                <a:spcPct val="100000"/>
              </a:lnSpc>
            </a:pPr>
            <a:r>
              <a:rPr sz="1800" spc="-20" dirty="0">
                <a:latin typeface="華康棒棒體W5" panose="040F0509000000000000" pitchFamily="81" charset="-120"/>
                <a:ea typeface="華康棒棒體W5" panose="040F0509000000000000" pitchFamily="81" charset="-120"/>
                <a:cs typeface="Microsoft JhengHei"/>
              </a:rPr>
              <a:t>有無違反本要點規定、出國前上傳資訊效率及經費執行情形。</a:t>
            </a:r>
            <a:endParaRPr sz="1800" dirty="0">
              <a:latin typeface="華康棒棒體W5" panose="040F0509000000000000" pitchFamily="81" charset="-120"/>
              <a:ea typeface="華康棒棒體W5" panose="040F0509000000000000" pitchFamily="81" charset="-120"/>
              <a:cs typeface="Microsoft JhengHei"/>
            </a:endParaRPr>
          </a:p>
          <a:p>
            <a:pPr marL="299085" indent="-287020">
              <a:lnSpc>
                <a:spcPct val="100000"/>
              </a:lnSpc>
              <a:spcBef>
                <a:spcPts val="1200"/>
              </a:spcBef>
              <a:buFont typeface="Wingdings"/>
              <a:buChar char=""/>
              <a:tabLst>
                <a:tab pos="299720" algn="l"/>
              </a:tabLst>
            </a:pPr>
            <a:r>
              <a:rPr sz="1800" b="1" dirty="0">
                <a:latin typeface="華康棒棒體W5" panose="040F0509000000000000" pitchFamily="81" charset="-120"/>
                <a:ea typeface="華康棒棒體W5" panose="040F0509000000000000" pitchFamily="81" charset="-120"/>
                <a:cs typeface="Microsoft JhengHei"/>
              </a:rPr>
              <a:t>審查項目配分(90分)：</a:t>
            </a:r>
            <a:r>
              <a:rPr sz="1800" spc="-10" dirty="0">
                <a:latin typeface="華康棒棒體W5" panose="040F0509000000000000" pitchFamily="81" charset="-120"/>
                <a:ea typeface="華康棒棒體W5" panose="040F0509000000000000" pitchFamily="81" charset="-120"/>
                <a:cs typeface="Microsoft JhengHei"/>
              </a:rPr>
              <a:t>包括下列各項：</a:t>
            </a:r>
            <a:endParaRPr sz="1800"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1200"/>
              </a:spcBef>
              <a:tabLst>
                <a:tab pos="413384" algn="l"/>
              </a:tabLst>
            </a:pPr>
            <a:r>
              <a:rPr sz="1800" spc="-25" dirty="0">
                <a:latin typeface="華康棒棒體W5" panose="040F0509000000000000" pitchFamily="81" charset="-120"/>
                <a:ea typeface="華康棒棒體W5" panose="040F0509000000000000" pitchFamily="81" charset="-120"/>
                <a:cs typeface="Microsoft JhengHei"/>
              </a:rPr>
              <a:t>1.</a:t>
            </a:r>
            <a:r>
              <a:rPr sz="1800" dirty="0">
                <a:latin typeface="華康棒棒體W5" panose="040F0509000000000000" pitchFamily="81" charset="-120"/>
                <a:ea typeface="華康棒棒體W5" panose="040F0509000000000000" pitchFamily="81" charset="-120"/>
                <a:cs typeface="Microsoft JhengHei"/>
              </a:rPr>
              <a:t>	</a:t>
            </a:r>
            <a:r>
              <a:rPr sz="1800" b="1" u="heavy" dirty="0">
                <a:uFill>
                  <a:solidFill>
                    <a:srgbClr val="FF0000"/>
                  </a:solidFill>
                </a:uFill>
                <a:latin typeface="華康棒棒體W5" panose="040F0509000000000000" pitchFamily="81" charset="-120"/>
                <a:ea typeface="華康棒棒體W5" panose="040F0509000000000000" pitchFamily="81" charset="-120"/>
                <a:cs typeface="Microsoft JhengHei"/>
              </a:rPr>
              <a:t>薦送學校(20</a:t>
            </a:r>
            <a:r>
              <a:rPr sz="1800" b="1" u="heavy" spc="-15" dirty="0">
                <a:uFill>
                  <a:solidFill>
                    <a:srgbClr val="FF0000"/>
                  </a:solidFill>
                </a:uFill>
                <a:latin typeface="華康棒棒體W5" panose="040F0509000000000000" pitchFamily="81" charset="-120"/>
                <a:ea typeface="華康棒棒體W5" panose="040F0509000000000000" pitchFamily="81" charset="-120"/>
                <a:cs typeface="Microsoft JhengHei"/>
              </a:rPr>
              <a:t>分)</a:t>
            </a:r>
            <a:r>
              <a:rPr sz="1800" b="1" spc="-25" dirty="0">
                <a:latin typeface="華康棒棒體W5" panose="040F0509000000000000" pitchFamily="81" charset="-120"/>
                <a:ea typeface="華康棒棒體W5" panose="040F0509000000000000" pitchFamily="81" charset="-120"/>
                <a:cs typeface="Microsoft JhengHei"/>
              </a:rPr>
              <a:t>：</a:t>
            </a:r>
            <a:endParaRPr sz="1800" dirty="0">
              <a:latin typeface="華康棒棒體W5" panose="040F0509000000000000" pitchFamily="81" charset="-120"/>
              <a:ea typeface="華康棒棒體W5" panose="040F0509000000000000" pitchFamily="81" charset="-120"/>
              <a:cs typeface="Microsoft JhengHei"/>
            </a:endParaRPr>
          </a:p>
          <a:p>
            <a:pPr>
              <a:lnSpc>
                <a:spcPct val="100000"/>
              </a:lnSpc>
              <a:spcBef>
                <a:spcPts val="55"/>
              </a:spcBef>
            </a:pPr>
            <a:endParaRPr sz="1150" dirty="0">
              <a:latin typeface="華康棒棒體W5" panose="040F0509000000000000" pitchFamily="81" charset="-120"/>
              <a:ea typeface="華康棒棒體W5" panose="040F0509000000000000" pitchFamily="81" charset="-120"/>
              <a:cs typeface="Microsoft JhengHei"/>
            </a:endParaRPr>
          </a:p>
          <a:p>
            <a:pPr marL="370840" marR="231775" indent="-342900" algn="just">
              <a:lnSpc>
                <a:spcPct val="100000"/>
              </a:lnSpc>
              <a:spcBef>
                <a:spcPts val="5"/>
              </a:spcBef>
              <a:buFont typeface="Wingdings" panose="05000000000000000000" pitchFamily="2" charset="2"/>
              <a:buAutoNum type="circleNumWdWhitePlain"/>
            </a:pPr>
            <a:r>
              <a:rPr sz="1800" spc="55" dirty="0" err="1">
                <a:latin typeface="華康棒棒體W5" panose="040F0509000000000000" pitchFamily="81" charset="-120"/>
                <a:ea typeface="華康棒棒體W5" panose="040F0509000000000000" pitchFamily="81" charset="-120"/>
                <a:cs typeface="Microsoft JhengHei"/>
              </a:rPr>
              <a:t>校內審查機制</a:t>
            </a:r>
            <a:r>
              <a:rPr sz="1800" u="sng" spc="10" dirty="0">
                <a:uFill>
                  <a:solidFill>
                    <a:srgbClr val="000000"/>
                  </a:solidFill>
                </a:uFill>
                <a:latin typeface="華康棒棒體W5" panose="040F0509000000000000" pitchFamily="81" charset="-120"/>
                <a:ea typeface="華康棒棒體W5" panose="040F0509000000000000" pitchFamily="81" charset="-120"/>
                <a:cs typeface="Microsoft JhengHei"/>
              </a:rPr>
              <a:t>(包括校內計畫案、選送學生甄選基準、計畫主持人</a:t>
            </a:r>
            <a:r>
              <a:rPr sz="1800" u="sng" spc="500" dirty="0">
                <a:uFill>
                  <a:solidFill>
                    <a:srgbClr val="000000"/>
                  </a:solidFill>
                </a:uFill>
                <a:latin typeface="華康棒棒體W5" panose="040F0509000000000000" pitchFamily="81" charset="-120"/>
                <a:ea typeface="華康棒棒體W5" panose="040F0509000000000000" pitchFamily="81" charset="-120"/>
                <a:cs typeface="Microsoft JhengHei"/>
              </a:rPr>
              <a:t> </a:t>
            </a:r>
            <a:r>
              <a:rPr sz="1800" u="sng" spc="70" dirty="0">
                <a:uFill>
                  <a:solidFill>
                    <a:srgbClr val="000000"/>
                  </a:solidFill>
                </a:uFill>
                <a:latin typeface="華康棒棒體W5" panose="040F0509000000000000" pitchFamily="81" charset="-120"/>
                <a:ea typeface="華康棒棒體W5" panose="040F0509000000000000" pitchFamily="81" charset="-120"/>
                <a:cs typeface="Microsoft JhengHei"/>
              </a:rPr>
              <a:t>甄選學生作業方式等相關資訊之揭露</a:t>
            </a:r>
            <a:r>
              <a:rPr sz="1800" spc="75" dirty="0">
                <a:latin typeface="華康棒棒體W5" panose="040F0509000000000000" pitchFamily="81" charset="-120"/>
                <a:ea typeface="華康棒棒體W5" panose="040F0509000000000000" pitchFamily="81" charset="-120"/>
                <a:cs typeface="Microsoft JhengHei"/>
              </a:rPr>
              <a:t>；本年選送原住民學生及新住民子女人</a:t>
            </a:r>
            <a:r>
              <a:rPr sz="1800" spc="70" dirty="0">
                <a:latin typeface="華康棒棒體W5" panose="040F0509000000000000" pitchFamily="81" charset="-120"/>
                <a:ea typeface="華康棒棒體W5" panose="040F0509000000000000" pitchFamily="81" charset="-120"/>
                <a:cs typeface="Microsoft JhengHei"/>
              </a:rPr>
              <a:t>（</a:t>
            </a:r>
            <a:r>
              <a:rPr sz="1800" spc="65" dirty="0">
                <a:latin typeface="華康棒棒體W5" panose="040F0509000000000000" pitchFamily="81" charset="-120"/>
                <a:ea typeface="華康棒棒體W5" panose="040F0509000000000000" pitchFamily="81" charset="-120"/>
                <a:cs typeface="Microsoft JhengHei"/>
              </a:rPr>
              <a:t>臺灣地區人民之配偶為外國人、無國籍人、大陸地</a:t>
            </a:r>
            <a:r>
              <a:rPr sz="1800" spc="70" dirty="0">
                <a:latin typeface="華康棒棒體W5" panose="040F0509000000000000" pitchFamily="81" charset="-120"/>
                <a:ea typeface="華康棒棒體W5" panose="040F0509000000000000" pitchFamily="81" charset="-120"/>
                <a:cs typeface="Microsoft JhengHei"/>
              </a:rPr>
              <a:t>區人民及香港、澳門居民）</a:t>
            </a:r>
            <a:r>
              <a:rPr sz="1800" spc="60" dirty="0">
                <a:latin typeface="華康棒棒體W5" panose="040F0509000000000000" pitchFamily="81" charset="-120"/>
                <a:ea typeface="華康棒棒體W5" panose="040F0509000000000000" pitchFamily="81" charset="-120"/>
                <a:cs typeface="Microsoft JhengHei"/>
              </a:rPr>
              <a:t>數；遴選他校學生參與，須提出相關甄選基準及甄選學生作業方式)。</a:t>
            </a:r>
            <a:endParaRPr sz="1800" dirty="0">
              <a:latin typeface="華康棒棒體W5" panose="040F0509000000000000" pitchFamily="81" charset="-120"/>
              <a:ea typeface="華康棒棒體W5" panose="040F0509000000000000" pitchFamily="81" charset="-120"/>
              <a:cs typeface="Microsoft JhengHei"/>
            </a:endParaRPr>
          </a:p>
          <a:p>
            <a:pPr marL="370840" marR="5080" indent="-342900">
              <a:lnSpc>
                <a:spcPct val="100000"/>
              </a:lnSpc>
              <a:spcBef>
                <a:spcPts val="605"/>
              </a:spcBef>
              <a:buFont typeface="Wingdings" panose="05000000000000000000" pitchFamily="2" charset="2"/>
              <a:buAutoNum type="circleNumWdWhitePlain"/>
              <a:tabLst>
                <a:tab pos="370205" algn="l"/>
              </a:tabLst>
            </a:pPr>
            <a:r>
              <a:rPr sz="1800" spc="15" dirty="0" err="1">
                <a:latin typeface="華康棒棒體W5" panose="040F0509000000000000" pitchFamily="81" charset="-120"/>
                <a:ea typeface="華康棒棒體W5" panose="040F0509000000000000" pitchFamily="81" charset="-120"/>
                <a:cs typeface="Microsoft JhengHei"/>
              </a:rPr>
              <a:t>補助計畫整體配套措施</a:t>
            </a:r>
            <a:r>
              <a:rPr sz="1800" spc="15" dirty="0">
                <a:latin typeface="華康棒棒體W5" panose="040F0509000000000000" pitchFamily="81" charset="-120"/>
                <a:ea typeface="華康棒棒體W5" panose="040F0509000000000000" pitchFamily="81" charset="-120"/>
                <a:cs typeface="Microsoft JhengHei"/>
              </a:rPr>
              <a:t>(包括建立與國外實習機構之實習合作機制、</a:t>
            </a:r>
            <a:r>
              <a:rPr sz="1800" spc="55" dirty="0">
                <a:latin typeface="華康棒棒體W5" panose="040F0509000000000000" pitchFamily="81" charset="-120"/>
                <a:ea typeface="華康棒棒體W5" panose="040F0509000000000000" pitchFamily="81" charset="-120"/>
                <a:cs typeface="Microsoft JhengHei"/>
              </a:rPr>
              <a:t>計畫主持人安排學生赴國外實習輔導機制、前</a:t>
            </a:r>
            <a:r>
              <a:rPr lang="en-US" altLang="zh-TW" sz="1800" spc="55" dirty="0">
                <a:latin typeface="華康棒棒體W5" panose="040F0509000000000000" pitchFamily="81" charset="-120"/>
                <a:ea typeface="華康棒棒體W5" panose="040F0509000000000000" pitchFamily="81" charset="-120"/>
                <a:cs typeface="Microsoft JhengHei"/>
              </a:rPr>
              <a:t>1</a:t>
            </a:r>
            <a:r>
              <a:rPr sz="1800" spc="55" dirty="0">
                <a:latin typeface="華康棒棒體W5" panose="040F0509000000000000" pitchFamily="81" charset="-120"/>
                <a:ea typeface="華康棒棒體W5" panose="040F0509000000000000" pitchFamily="81" charset="-120"/>
                <a:cs typeface="Microsoft JhengHei"/>
              </a:rPr>
              <a:t>年度補助經費支</a:t>
            </a:r>
            <a:r>
              <a:rPr sz="1800" spc="-50" dirty="0">
                <a:latin typeface="華康棒棒體W5" panose="040F0509000000000000" pitchFamily="81" charset="-120"/>
                <a:ea typeface="華康棒棒體W5" panose="040F0509000000000000" pitchFamily="81" charset="-120"/>
                <a:cs typeface="Microsoft JhengHei"/>
              </a:rPr>
              <a:t> </a:t>
            </a:r>
            <a:r>
              <a:rPr sz="1800" spc="-10" dirty="0">
                <a:latin typeface="華康棒棒體W5" panose="040F0509000000000000" pitchFamily="81" charset="-120"/>
                <a:ea typeface="華康棒棒體W5" panose="040F0509000000000000" pitchFamily="81" charset="-120"/>
                <a:cs typeface="Microsoft JhengHei"/>
              </a:rPr>
              <a:t>用原則及支用情形) 。</a:t>
            </a:r>
            <a:endParaRPr sz="1800" dirty="0">
              <a:latin typeface="華康棒棒體W5" panose="040F0509000000000000" pitchFamily="81" charset="-120"/>
              <a:ea typeface="華康棒棒體W5" panose="040F0509000000000000" pitchFamily="81" charset="-120"/>
              <a:cs typeface="Microsoft JhengHei"/>
            </a:endParaRPr>
          </a:p>
        </p:txBody>
      </p:sp>
      <p:grpSp>
        <p:nvGrpSpPr>
          <p:cNvPr id="7" name="object 7"/>
          <p:cNvGrpSpPr/>
          <p:nvPr/>
        </p:nvGrpSpPr>
        <p:grpSpPr>
          <a:xfrm>
            <a:off x="452627" y="228600"/>
            <a:ext cx="739140" cy="668020"/>
            <a:chOff x="452627" y="228600"/>
            <a:chExt cx="739140" cy="668020"/>
          </a:xfrm>
        </p:grpSpPr>
        <p:sp>
          <p:nvSpPr>
            <p:cNvPr id="8" name="object 8"/>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9" name="object 9"/>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30859C"/>
            </a:solidFill>
          </p:spPr>
          <p:txBody>
            <a:bodyPr wrap="square" lIns="0" tIns="0" rIns="0" bIns="0" rtlCol="0"/>
            <a:lstStyle/>
            <a:p>
              <a:endParaRPr/>
            </a:p>
          </p:txBody>
        </p:sp>
        <p:sp>
          <p:nvSpPr>
            <p:cNvPr id="10" name="object 10"/>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11" name="object 11"/>
          <p:cNvSpPr txBox="1">
            <a:spLocks noGrp="1"/>
          </p:cNvSpPr>
          <p:nvPr>
            <p:ph type="title"/>
          </p:nvPr>
        </p:nvSpPr>
        <p:spPr>
          <a:xfrm>
            <a:off x="647801" y="215341"/>
            <a:ext cx="7734199" cy="627736"/>
          </a:xfrm>
          <a:prstGeom prst="rect">
            <a:avLst/>
          </a:prstGeom>
        </p:spPr>
        <p:txBody>
          <a:bodyPr vert="horz" wrap="square" lIns="0" tIns="12065" rIns="0" bIns="0" rtlCol="0">
            <a:spAutoFit/>
          </a:bodyPr>
          <a:lstStyle/>
          <a:p>
            <a:pPr marL="12700">
              <a:lnSpc>
                <a:spcPct val="100000"/>
              </a:lnSpc>
              <a:spcBef>
                <a:spcPts val="95"/>
              </a:spcBef>
              <a:tabLst>
                <a:tab pos="668020" algn="l"/>
              </a:tabLst>
            </a:pPr>
            <a:r>
              <a:rPr sz="4800" b="0" spc="-37" baseline="-1736" dirty="0">
                <a:solidFill>
                  <a:srgbClr val="FFFFFF"/>
                </a:solidFill>
                <a:latin typeface="Impact"/>
                <a:cs typeface="Impact"/>
              </a:rPr>
              <a:t>01</a:t>
            </a:r>
            <a:r>
              <a:rPr sz="4800" b="0" baseline="-1736"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審查標準</a:t>
            </a:r>
            <a:r>
              <a:rPr sz="4000" spc="-25" dirty="0">
                <a:solidFill>
                  <a:srgbClr val="001F5F"/>
                </a:solidFill>
                <a:latin typeface="華康棒棒體W5" panose="040F0509000000000000" pitchFamily="81" charset="-120"/>
                <a:ea typeface="華康棒棒體W5" panose="040F0509000000000000" pitchFamily="81" charset="-120"/>
              </a:rPr>
              <a:t>-</a:t>
            </a:r>
            <a:r>
              <a:rPr sz="4000" spc="-45" dirty="0">
                <a:solidFill>
                  <a:srgbClr val="001F5F"/>
                </a:solidFill>
                <a:latin typeface="華康棒棒體W5" panose="040F0509000000000000" pitchFamily="81" charset="-120"/>
                <a:ea typeface="華康棒棒體W5" panose="040F0509000000000000" pitchFamily="81" charset="-120"/>
              </a:rPr>
              <a:t>新南向學海築</a:t>
            </a:r>
            <a:r>
              <a:rPr sz="4000" spc="-40" dirty="0">
                <a:solidFill>
                  <a:srgbClr val="001F5F"/>
                </a:solidFill>
                <a:latin typeface="華康棒棒體W5" panose="040F0509000000000000" pitchFamily="81" charset="-120"/>
                <a:ea typeface="華康棒棒體W5" panose="040F0509000000000000" pitchFamily="81" charset="-120"/>
              </a:rPr>
              <a:t>夢</a:t>
            </a:r>
            <a:r>
              <a:rPr sz="2400" spc="-10" dirty="0">
                <a:solidFill>
                  <a:srgbClr val="001F5F"/>
                </a:solidFill>
                <a:latin typeface="華康棒棒體W5" panose="040F0509000000000000" pitchFamily="81" charset="-120"/>
                <a:ea typeface="華康棒棒體W5" panose="040F0509000000000000" pitchFamily="81" charset="-120"/>
              </a:rPr>
              <a:t>(1/2)</a:t>
            </a:r>
            <a:endParaRPr sz="2400" dirty="0">
              <a:latin typeface="華康棒棒體W5" panose="040F0509000000000000" pitchFamily="81" charset="-120"/>
              <a:ea typeface="華康棒棒體W5" panose="040F0509000000000000" pitchFamily="81" charset="-120"/>
              <a:cs typeface="Impact"/>
            </a:endParaRPr>
          </a:p>
        </p:txBody>
      </p:sp>
      <p:sp>
        <p:nvSpPr>
          <p:cNvPr id="12" name="object 12"/>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7</a:t>
            </a:fld>
            <a:endParaRPr spc="-25"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78536" y="989088"/>
            <a:ext cx="687705" cy="5584190"/>
          </a:xfrm>
          <a:custGeom>
            <a:avLst/>
            <a:gdLst/>
            <a:ahLst/>
            <a:cxnLst/>
            <a:rect l="l" t="t" r="r" b="b"/>
            <a:pathLst>
              <a:path w="687705" h="5584190">
                <a:moveTo>
                  <a:pt x="687196" y="0"/>
                </a:moveTo>
                <a:lnTo>
                  <a:pt x="0" y="0"/>
                </a:lnTo>
                <a:lnTo>
                  <a:pt x="0" y="5583682"/>
                </a:lnTo>
                <a:lnTo>
                  <a:pt x="687196" y="5583682"/>
                </a:lnTo>
                <a:lnTo>
                  <a:pt x="687196" y="0"/>
                </a:lnTo>
                <a:close/>
              </a:path>
            </a:pathLst>
          </a:custGeom>
          <a:solidFill>
            <a:srgbClr val="F9C090">
              <a:alpha val="54116"/>
            </a:srgbClr>
          </a:solidFill>
        </p:spPr>
        <p:txBody>
          <a:bodyPr wrap="square" lIns="0" tIns="0" rIns="0" bIns="0" rtlCol="0"/>
          <a:lstStyle/>
          <a:p>
            <a:endParaRPr/>
          </a:p>
        </p:txBody>
      </p:sp>
      <p:sp>
        <p:nvSpPr>
          <p:cNvPr id="3" name="object 3"/>
          <p:cNvSpPr/>
          <p:nvPr/>
        </p:nvSpPr>
        <p:spPr>
          <a:xfrm>
            <a:off x="8478011" y="5027676"/>
            <a:ext cx="537845" cy="553085"/>
          </a:xfrm>
          <a:custGeom>
            <a:avLst/>
            <a:gdLst/>
            <a:ahLst/>
            <a:cxnLst/>
            <a:rect l="l" t="t" r="r" b="b"/>
            <a:pathLst>
              <a:path w="537845" h="553085">
                <a:moveTo>
                  <a:pt x="256794" y="0"/>
                </a:moveTo>
                <a:lnTo>
                  <a:pt x="0" y="210565"/>
                </a:lnTo>
                <a:lnTo>
                  <a:pt x="280797" y="552958"/>
                </a:lnTo>
                <a:lnTo>
                  <a:pt x="537718" y="342392"/>
                </a:lnTo>
                <a:lnTo>
                  <a:pt x="256794" y="0"/>
                </a:lnTo>
                <a:close/>
              </a:path>
            </a:pathLst>
          </a:custGeom>
          <a:solidFill>
            <a:srgbClr val="4470C4">
              <a:alpha val="50195"/>
            </a:srgbClr>
          </a:solidFill>
        </p:spPr>
        <p:txBody>
          <a:bodyPr wrap="square" lIns="0" tIns="0" rIns="0" bIns="0" rtlCol="0"/>
          <a:lstStyle/>
          <a:p>
            <a:endParaRPr/>
          </a:p>
        </p:txBody>
      </p:sp>
      <p:sp>
        <p:nvSpPr>
          <p:cNvPr id="4" name="object 4"/>
          <p:cNvSpPr txBox="1"/>
          <p:nvPr/>
        </p:nvSpPr>
        <p:spPr>
          <a:xfrm>
            <a:off x="2778251" y="3321475"/>
            <a:ext cx="1367155" cy="751840"/>
          </a:xfrm>
          <a:prstGeom prst="rect">
            <a:avLst/>
          </a:prstGeom>
        </p:spPr>
        <p:txBody>
          <a:bodyPr vert="horz" wrap="square" lIns="0" tIns="0" rIns="0" bIns="0" rtlCol="0">
            <a:spAutoFit/>
          </a:bodyPr>
          <a:lstStyle/>
          <a:p>
            <a:pPr>
              <a:lnSpc>
                <a:spcPts val="1100"/>
              </a:lnSpc>
              <a:tabLst>
                <a:tab pos="227965" algn="l"/>
              </a:tabLst>
            </a:pPr>
            <a:r>
              <a:rPr sz="1000" spc="-50" dirty="0">
                <a:latin typeface="Arial"/>
                <a:cs typeface="Arial"/>
              </a:rPr>
              <a:t>•</a:t>
            </a:r>
            <a:r>
              <a:rPr sz="1000" dirty="0">
                <a:latin typeface="Arial"/>
                <a:cs typeface="Arial"/>
              </a:rPr>
              <a:t>	</a:t>
            </a:r>
            <a:r>
              <a:rPr sz="1000" spc="-10" dirty="0">
                <a:latin typeface="PMingLiU"/>
                <a:cs typeface="PMingLiU"/>
              </a:rPr>
              <a:t>執行計畫時撥</a:t>
            </a:r>
            <a:r>
              <a:rPr sz="1000" spc="-50" dirty="0">
                <a:latin typeface="PMingLiU"/>
                <a:cs typeface="PMingLiU"/>
              </a:rPr>
              <a:t>款</a:t>
            </a:r>
            <a:endParaRPr sz="1000">
              <a:latin typeface="PMingLiU"/>
              <a:cs typeface="PMingLiU"/>
            </a:endParaRPr>
          </a:p>
          <a:p>
            <a:pPr>
              <a:lnSpc>
                <a:spcPct val="100000"/>
              </a:lnSpc>
              <a:tabLst>
                <a:tab pos="227965" algn="l"/>
              </a:tabLst>
            </a:pPr>
            <a:r>
              <a:rPr sz="1000" spc="-50" dirty="0">
                <a:latin typeface="Arial"/>
                <a:cs typeface="Arial"/>
              </a:rPr>
              <a:t>•</a:t>
            </a:r>
            <a:r>
              <a:rPr sz="1000" dirty="0">
                <a:latin typeface="Arial"/>
                <a:cs typeface="Arial"/>
              </a:rPr>
              <a:t>	</a:t>
            </a:r>
            <a:r>
              <a:rPr sz="1000" spc="-10" dirty="0">
                <a:latin typeface="PMingLiU"/>
                <a:cs typeface="PMingLiU"/>
              </a:rPr>
              <a:t>核結時效性與正確</a:t>
            </a:r>
            <a:r>
              <a:rPr sz="1000" spc="-50" dirty="0">
                <a:latin typeface="PMingLiU"/>
                <a:cs typeface="PMingLiU"/>
              </a:rPr>
              <a:t>性</a:t>
            </a:r>
            <a:endParaRPr sz="1000">
              <a:latin typeface="PMingLiU"/>
              <a:cs typeface="PMingLiU"/>
            </a:endParaRPr>
          </a:p>
          <a:p>
            <a:pPr>
              <a:lnSpc>
                <a:spcPct val="100000"/>
              </a:lnSpc>
              <a:tabLst>
                <a:tab pos="227965" algn="l"/>
              </a:tabLst>
            </a:pPr>
            <a:r>
              <a:rPr sz="1000" spc="-50" dirty="0">
                <a:latin typeface="Arial"/>
                <a:cs typeface="Arial"/>
              </a:rPr>
              <a:t>•</a:t>
            </a:r>
            <a:r>
              <a:rPr sz="1000" dirty="0">
                <a:latin typeface="Arial"/>
                <a:cs typeface="Arial"/>
              </a:rPr>
              <a:t>	</a:t>
            </a:r>
            <a:r>
              <a:rPr sz="1000" spc="-15" dirty="0">
                <a:latin typeface="PMingLiU"/>
                <a:cs typeface="PMingLiU"/>
              </a:rPr>
              <a:t>有無違反本要點規</a:t>
            </a:r>
            <a:r>
              <a:rPr sz="1000" spc="-50" dirty="0">
                <a:latin typeface="PMingLiU"/>
                <a:cs typeface="PMingLiU"/>
              </a:rPr>
              <a:t>定</a:t>
            </a:r>
            <a:endParaRPr sz="1000">
              <a:latin typeface="PMingLiU"/>
              <a:cs typeface="PMingLiU"/>
            </a:endParaRPr>
          </a:p>
          <a:p>
            <a:pPr>
              <a:lnSpc>
                <a:spcPct val="100000"/>
              </a:lnSpc>
              <a:tabLst>
                <a:tab pos="227965" algn="l"/>
              </a:tabLst>
            </a:pPr>
            <a:r>
              <a:rPr sz="1000" spc="-50" dirty="0">
                <a:latin typeface="Arial"/>
                <a:cs typeface="Arial"/>
              </a:rPr>
              <a:t>•</a:t>
            </a:r>
            <a:r>
              <a:rPr sz="1000" dirty="0">
                <a:latin typeface="Arial"/>
                <a:cs typeface="Arial"/>
              </a:rPr>
              <a:t>	</a:t>
            </a:r>
            <a:r>
              <a:rPr sz="1000" spc="-10" dirty="0">
                <a:latin typeface="PMingLiU"/>
                <a:cs typeface="PMingLiU"/>
              </a:rPr>
              <a:t>出國前上傳資訊效</a:t>
            </a:r>
            <a:r>
              <a:rPr sz="1000" spc="-50" dirty="0">
                <a:latin typeface="PMingLiU"/>
                <a:cs typeface="PMingLiU"/>
              </a:rPr>
              <a:t>率</a:t>
            </a:r>
            <a:endParaRPr sz="1000">
              <a:latin typeface="PMingLiU"/>
              <a:cs typeface="PMingLiU"/>
            </a:endParaRPr>
          </a:p>
          <a:p>
            <a:pPr>
              <a:lnSpc>
                <a:spcPct val="100000"/>
              </a:lnSpc>
              <a:tabLst>
                <a:tab pos="227965" algn="l"/>
              </a:tabLst>
            </a:pPr>
            <a:r>
              <a:rPr sz="1000" spc="-50" dirty="0">
                <a:latin typeface="Arial"/>
                <a:cs typeface="Arial"/>
              </a:rPr>
              <a:t>•</a:t>
            </a:r>
            <a:r>
              <a:rPr sz="1000" dirty="0">
                <a:latin typeface="Arial"/>
                <a:cs typeface="Arial"/>
              </a:rPr>
              <a:t>	</a:t>
            </a:r>
            <a:r>
              <a:rPr sz="1000" spc="-10" dirty="0">
                <a:latin typeface="PMingLiU"/>
                <a:cs typeface="PMingLiU"/>
              </a:rPr>
              <a:t>經費執行情</a:t>
            </a:r>
            <a:r>
              <a:rPr sz="1000" spc="-50" dirty="0">
                <a:latin typeface="PMingLiU"/>
                <a:cs typeface="PMingLiU"/>
              </a:rPr>
              <a:t>形</a:t>
            </a:r>
            <a:endParaRPr sz="1000">
              <a:latin typeface="PMingLiU"/>
              <a:cs typeface="PMingLiU"/>
            </a:endParaRPr>
          </a:p>
        </p:txBody>
      </p:sp>
      <p:grpSp>
        <p:nvGrpSpPr>
          <p:cNvPr id="5" name="object 5"/>
          <p:cNvGrpSpPr/>
          <p:nvPr/>
        </p:nvGrpSpPr>
        <p:grpSpPr>
          <a:xfrm>
            <a:off x="368554" y="914412"/>
            <a:ext cx="8608060" cy="5652770"/>
            <a:chOff x="368554" y="914412"/>
            <a:chExt cx="8608060" cy="5652770"/>
          </a:xfrm>
        </p:grpSpPr>
        <p:sp>
          <p:nvSpPr>
            <p:cNvPr id="6" name="object 6"/>
            <p:cNvSpPr/>
            <p:nvPr/>
          </p:nvSpPr>
          <p:spPr>
            <a:xfrm>
              <a:off x="1840992" y="914412"/>
              <a:ext cx="7106920" cy="5585460"/>
            </a:xfrm>
            <a:custGeom>
              <a:avLst/>
              <a:gdLst/>
              <a:ahLst/>
              <a:cxnLst/>
              <a:rect l="l" t="t" r="r" b="b"/>
              <a:pathLst>
                <a:path w="7106920" h="5585460">
                  <a:moveTo>
                    <a:pt x="7106411" y="0"/>
                  </a:moveTo>
                  <a:lnTo>
                    <a:pt x="0" y="0"/>
                  </a:lnTo>
                  <a:lnTo>
                    <a:pt x="0" y="5585206"/>
                  </a:lnTo>
                  <a:lnTo>
                    <a:pt x="7106411" y="5585206"/>
                  </a:lnTo>
                  <a:lnTo>
                    <a:pt x="7106411" y="0"/>
                  </a:lnTo>
                  <a:close/>
                </a:path>
              </a:pathLst>
            </a:custGeom>
            <a:solidFill>
              <a:srgbClr val="FFFFFF"/>
            </a:solidFill>
          </p:spPr>
          <p:txBody>
            <a:bodyPr wrap="square" lIns="0" tIns="0" rIns="0" bIns="0" rtlCol="0"/>
            <a:lstStyle/>
            <a:p>
              <a:endParaRPr/>
            </a:p>
          </p:txBody>
        </p:sp>
        <p:sp>
          <p:nvSpPr>
            <p:cNvPr id="7" name="object 7"/>
            <p:cNvSpPr/>
            <p:nvPr/>
          </p:nvSpPr>
          <p:spPr>
            <a:xfrm>
              <a:off x="378714" y="989850"/>
              <a:ext cx="8587740" cy="5567045"/>
            </a:xfrm>
            <a:custGeom>
              <a:avLst/>
              <a:gdLst/>
              <a:ahLst/>
              <a:cxnLst/>
              <a:rect l="l" t="t" r="r" b="b"/>
              <a:pathLst>
                <a:path w="8587740" h="5567045">
                  <a:moveTo>
                    <a:pt x="0" y="5566918"/>
                  </a:moveTo>
                  <a:lnTo>
                    <a:pt x="8587740" y="5566918"/>
                  </a:lnTo>
                  <a:lnTo>
                    <a:pt x="8587740" y="0"/>
                  </a:lnTo>
                  <a:lnTo>
                    <a:pt x="0" y="0"/>
                  </a:lnTo>
                  <a:lnTo>
                    <a:pt x="0" y="5566918"/>
                  </a:lnTo>
                  <a:close/>
                </a:path>
              </a:pathLst>
            </a:custGeom>
            <a:ln w="19812">
              <a:solidFill>
                <a:srgbClr val="A3A3A3"/>
              </a:solidFill>
            </a:ln>
          </p:spPr>
          <p:txBody>
            <a:bodyPr wrap="square" lIns="0" tIns="0" rIns="0" bIns="0" rtlCol="0"/>
            <a:lstStyle/>
            <a:p>
              <a:endParaRPr/>
            </a:p>
          </p:txBody>
        </p:sp>
      </p:grpSp>
      <p:sp>
        <p:nvSpPr>
          <p:cNvPr id="12" name="object 12"/>
          <p:cNvSpPr txBox="1"/>
          <p:nvPr/>
        </p:nvSpPr>
        <p:spPr>
          <a:xfrm>
            <a:off x="1392046" y="1169497"/>
            <a:ext cx="7085965" cy="5039841"/>
          </a:xfrm>
          <a:prstGeom prst="rect">
            <a:avLst/>
          </a:prstGeom>
        </p:spPr>
        <p:txBody>
          <a:bodyPr vert="horz" wrap="square" lIns="0" tIns="12700" rIns="0" bIns="0" rtlCol="0">
            <a:spAutoFit/>
          </a:bodyPr>
          <a:lstStyle/>
          <a:p>
            <a:pPr marL="355600" marR="5080" indent="-342900">
              <a:lnSpc>
                <a:spcPct val="100000"/>
              </a:lnSpc>
              <a:spcBef>
                <a:spcPts val="100"/>
              </a:spcBef>
              <a:buFont typeface="Wingdings" panose="05000000000000000000" pitchFamily="2" charset="2"/>
              <a:buAutoNum type="circleNumWdWhitePlain" startAt="3"/>
              <a:tabLst>
                <a:tab pos="354965" algn="l"/>
              </a:tabLst>
            </a:pPr>
            <a:r>
              <a:rPr sz="1800" b="1" spc="55" dirty="0">
                <a:latin typeface="華康棒棒體W5" panose="040F0509000000000000" pitchFamily="81" charset="-120"/>
                <a:ea typeface="華康棒棒體W5" panose="040F0509000000000000" pitchFamily="81" charset="-120"/>
                <a:cs typeface="Microsoft JhengHei"/>
              </a:rPr>
              <a:t>近</a:t>
            </a:r>
            <a:r>
              <a:rPr lang="en-US" altLang="zh-TW" sz="1800" b="1" spc="55" dirty="0">
                <a:latin typeface="華康棒棒體W5" panose="040F0509000000000000" pitchFamily="81" charset="-120"/>
                <a:ea typeface="華康棒棒體W5" panose="040F0509000000000000" pitchFamily="81" charset="-120"/>
                <a:cs typeface="Microsoft JhengHei"/>
              </a:rPr>
              <a:t>3</a:t>
            </a:r>
            <a:r>
              <a:rPr sz="1800" b="1" spc="55" dirty="0">
                <a:latin typeface="華康棒棒體W5" panose="040F0509000000000000" pitchFamily="81" charset="-120"/>
                <a:ea typeface="華康棒棒體W5" panose="040F0509000000000000" pitchFamily="81" charset="-120"/>
                <a:cs typeface="Microsoft JhengHei"/>
              </a:rPr>
              <a:t>年內薦送學校執行成效</a:t>
            </a:r>
            <a:r>
              <a:rPr sz="1800" spc="45" dirty="0">
                <a:latin typeface="華康棒棒體W5" panose="040F0509000000000000" pitchFamily="81" charset="-120"/>
                <a:ea typeface="華康棒棒體W5" panose="040F0509000000000000" pitchFamily="81" charset="-120"/>
                <a:cs typeface="Microsoft JhengHei"/>
              </a:rPr>
              <a:t>，包括選送原住民學生及新住民(</a:t>
            </a:r>
            <a:r>
              <a:rPr sz="1800" spc="45" dirty="0" err="1">
                <a:latin typeface="華康棒棒體W5" panose="040F0509000000000000" pitchFamily="81" charset="-120"/>
                <a:ea typeface="華康棒棒體W5" panose="040F0509000000000000" pitchFamily="81" charset="-120"/>
                <a:cs typeface="Microsoft JhengHei"/>
              </a:rPr>
              <a:t>臺</a:t>
            </a:r>
            <a:r>
              <a:rPr sz="1800" spc="75" dirty="0" err="1">
                <a:latin typeface="華康棒棒體W5" panose="040F0509000000000000" pitchFamily="81" charset="-120"/>
                <a:ea typeface="華康棒棒體W5" panose="040F0509000000000000" pitchFamily="81" charset="-120"/>
                <a:cs typeface="Microsoft JhengHei"/>
              </a:rPr>
              <a:t>灣地區人民之配偶為外國人、無國籍人、大陸地區人民及香港</a:t>
            </a:r>
            <a:r>
              <a:rPr sz="1800" spc="75" dirty="0">
                <a:latin typeface="華康棒棒體W5" panose="040F0509000000000000" pitchFamily="81" charset="-120"/>
                <a:ea typeface="華康棒棒體W5" panose="040F0509000000000000" pitchFamily="81" charset="-120"/>
                <a:cs typeface="Microsoft JhengHei"/>
              </a:rPr>
              <a:t>、</a:t>
            </a:r>
            <a:r>
              <a:rPr lang="zh-TW" altLang="en-US" spc="75" dirty="0">
                <a:latin typeface="華康棒棒體W5" panose="040F0509000000000000" pitchFamily="81" charset="-120"/>
                <a:ea typeface="華康棒棒體W5" panose="040F0509000000000000" pitchFamily="81" charset="-120"/>
                <a:cs typeface="Microsoft JhengHei"/>
              </a:rPr>
              <a:t>澳門居民</a:t>
            </a:r>
            <a:r>
              <a:rPr lang="en-US" altLang="zh-TW" spc="75" dirty="0">
                <a:latin typeface="華康棒棒體W5" panose="040F0509000000000000" pitchFamily="81" charset="-120"/>
                <a:ea typeface="華康棒棒體W5" panose="040F0509000000000000" pitchFamily="81" charset="-120"/>
                <a:cs typeface="Microsoft JhengHei"/>
              </a:rPr>
              <a:t>)</a:t>
            </a:r>
            <a:r>
              <a:rPr lang="zh-TW" altLang="en-US" spc="75" dirty="0">
                <a:latin typeface="華康棒棒體W5" panose="040F0509000000000000" pitchFamily="81" charset="-120"/>
                <a:ea typeface="華康棒棒體W5" panose="040F0509000000000000" pitchFamily="81" charset="-120"/>
                <a:cs typeface="Microsoft JhengHei"/>
              </a:rPr>
              <a:t>子女人數成效、國內學校與國外實習機構後續連結效益、對學生未來發展性等實際成效、核定補助計畫後，變更教育部核定最低選送人數或機構之次數、原申請書填報之實習機構與實際實習機構之差異等</a:t>
            </a:r>
            <a:r>
              <a:rPr lang="en-US" altLang="zh-TW" spc="75" dirty="0">
                <a:latin typeface="華康棒棒體W5" panose="040F0509000000000000" pitchFamily="81" charset="-120"/>
                <a:ea typeface="華康棒棒體W5" panose="040F0509000000000000" pitchFamily="81" charset="-120"/>
                <a:cs typeface="Microsoft JhengHei"/>
              </a:rPr>
              <a:t>)</a:t>
            </a:r>
            <a:r>
              <a:rPr lang="zh-TW" altLang="en-US" spc="75" dirty="0">
                <a:latin typeface="華康棒棒體W5" panose="040F0509000000000000" pitchFamily="81" charset="-120"/>
                <a:ea typeface="華康棒棒體W5" panose="040F0509000000000000" pitchFamily="81" charset="-120"/>
                <a:cs typeface="Microsoft JhengHei"/>
              </a:rPr>
              <a:t>；近</a:t>
            </a:r>
            <a:r>
              <a:rPr lang="en-US" altLang="zh-TW" spc="75" dirty="0">
                <a:latin typeface="華康棒棒體W5" panose="040F0509000000000000" pitchFamily="81" charset="-120"/>
                <a:ea typeface="華康棒棒體W5" panose="040F0509000000000000" pitchFamily="81" charset="-120"/>
                <a:cs typeface="Microsoft JhengHei"/>
              </a:rPr>
              <a:t>3</a:t>
            </a:r>
            <a:r>
              <a:rPr lang="zh-TW" altLang="en-US" spc="75" dirty="0">
                <a:latin typeface="華康棒棒體W5" panose="040F0509000000000000" pitchFamily="81" charset="-120"/>
                <a:ea typeface="華康棒棒體W5" panose="040F0509000000000000" pitchFamily="81" charset="-120"/>
                <a:cs typeface="Microsoft JhengHei"/>
              </a:rPr>
              <a:t>年內均未獲本部補助之學校，其本項配分平均分配於前兩項。</a:t>
            </a:r>
            <a:endParaRPr lang="en-US" altLang="zh-TW" spc="75" dirty="0">
              <a:latin typeface="華康棒棒體W5" panose="040F0509000000000000" pitchFamily="81" charset="-120"/>
              <a:ea typeface="華康棒棒體W5" panose="040F0509000000000000" pitchFamily="81" charset="-120"/>
              <a:cs typeface="Microsoft JhengHei"/>
            </a:endParaRPr>
          </a:p>
          <a:p>
            <a:pPr marL="12700">
              <a:lnSpc>
                <a:spcPct val="100000"/>
              </a:lnSpc>
              <a:spcBef>
                <a:spcPts val="780"/>
              </a:spcBef>
              <a:tabLst>
                <a:tab pos="354965" algn="l"/>
              </a:tabLst>
            </a:pPr>
            <a:r>
              <a:rPr lang="en-US" altLang="zh-TW" sz="2000" spc="-25" dirty="0">
                <a:solidFill>
                  <a:srgbClr val="FF0000"/>
                </a:solidFill>
                <a:latin typeface="華康棒棒體W5" panose="040F0509000000000000" pitchFamily="81" charset="-120"/>
                <a:ea typeface="華康棒棒體W5" panose="040F0509000000000000" pitchFamily="81" charset="-120"/>
                <a:cs typeface="Times New Roman"/>
              </a:rPr>
              <a:t>2.</a:t>
            </a:r>
            <a:r>
              <a:rPr lang="zh-TW" altLang="en-US" sz="2000" dirty="0">
                <a:solidFill>
                  <a:srgbClr val="FF0000"/>
                </a:solidFill>
                <a:latin typeface="華康棒棒體W5" panose="040F0509000000000000" pitchFamily="81" charset="-120"/>
                <a:ea typeface="華康棒棒體W5" panose="040F0509000000000000" pitchFamily="81" charset="-120"/>
                <a:cs typeface="Times New Roman"/>
              </a:rPr>
              <a:t>	</a:t>
            </a:r>
            <a:r>
              <a:rPr lang="zh-TW" altLang="en-US" sz="2000" b="1" dirty="0">
                <a:solidFill>
                  <a:srgbClr val="FF0000"/>
                </a:solidFill>
                <a:latin typeface="華康棒棒體W5" panose="040F0509000000000000" pitchFamily="81" charset="-120"/>
                <a:ea typeface="華康棒棒體W5" panose="040F0509000000000000" pitchFamily="81" charset="-120"/>
                <a:cs typeface="Microsoft JhengHei"/>
              </a:rPr>
              <a:t>各計畫案內容</a:t>
            </a:r>
            <a:r>
              <a:rPr lang="en-US" altLang="zh-TW" sz="2000" b="1" spc="45" dirty="0">
                <a:solidFill>
                  <a:srgbClr val="FF0000"/>
                </a:solidFill>
                <a:latin typeface="華康棒棒體W5" panose="040F0509000000000000" pitchFamily="81" charset="-120"/>
                <a:ea typeface="華康棒棒體W5" panose="040F0509000000000000" pitchFamily="81" charset="-120"/>
                <a:cs typeface="Times New Roman"/>
              </a:rPr>
              <a:t>(70</a:t>
            </a:r>
            <a:r>
              <a:rPr lang="zh-TW" altLang="en-US" sz="2000" b="1" dirty="0">
                <a:solidFill>
                  <a:srgbClr val="FF0000"/>
                </a:solidFill>
                <a:latin typeface="華康棒棒體W5" panose="040F0509000000000000" pitchFamily="81" charset="-120"/>
                <a:ea typeface="華康棒棒體W5" panose="040F0509000000000000" pitchFamily="81" charset="-120"/>
                <a:cs typeface="Microsoft JhengHei"/>
              </a:rPr>
              <a:t>分</a:t>
            </a:r>
            <a:r>
              <a:rPr lang="en-US" altLang="zh-TW" sz="2000" b="1" spc="-25" dirty="0">
                <a:solidFill>
                  <a:srgbClr val="FF0000"/>
                </a:solidFill>
                <a:latin typeface="華康棒棒體W5" panose="040F0509000000000000" pitchFamily="81" charset="-120"/>
                <a:ea typeface="華康棒棒體W5" panose="040F0509000000000000" pitchFamily="81" charset="-120"/>
                <a:cs typeface="Times New Roman"/>
              </a:rPr>
              <a:t>)</a:t>
            </a:r>
            <a:r>
              <a:rPr lang="zh-TW" altLang="en-US" sz="2000" b="1" spc="-25" dirty="0">
                <a:solidFill>
                  <a:srgbClr val="FF0000"/>
                </a:solidFill>
                <a:latin typeface="華康棒棒體W5" panose="040F0509000000000000" pitchFamily="81" charset="-120"/>
                <a:ea typeface="華康棒棒體W5" panose="040F0509000000000000" pitchFamily="81" charset="-120"/>
                <a:cs typeface="Microsoft JhengHei"/>
              </a:rPr>
              <a:t>：</a:t>
            </a:r>
            <a:endParaRPr lang="zh-TW" altLang="en-US" sz="2000" dirty="0">
              <a:latin typeface="華康棒棒體W5" panose="040F0509000000000000" pitchFamily="81" charset="-120"/>
              <a:ea typeface="華康棒棒體W5" panose="040F0509000000000000" pitchFamily="81" charset="-120"/>
              <a:cs typeface="Microsoft JhengHei"/>
            </a:endParaRPr>
          </a:p>
          <a:p>
            <a:pPr marL="355600" indent="-342900">
              <a:lnSpc>
                <a:spcPct val="100000"/>
              </a:lnSpc>
              <a:spcBef>
                <a:spcPts val="1200"/>
              </a:spcBef>
              <a:buFont typeface="Wingdings" panose="05000000000000000000" pitchFamily="2" charset="2"/>
              <a:buAutoNum type="circleNumWdWhitePlain"/>
            </a:pPr>
            <a:r>
              <a:rPr lang="zh-TW" altLang="en-US" spc="90" dirty="0">
                <a:latin typeface="華康棒棒體W5" panose="040F0509000000000000" pitchFamily="81" charset="-120"/>
                <a:ea typeface="華康棒棒體W5" panose="040F0509000000000000" pitchFamily="81" charset="-120"/>
                <a:cs typeface="Microsoft JhengHei"/>
              </a:rPr>
              <a:t>新南向學海築夢計畫構想頁</a:t>
            </a:r>
            <a:r>
              <a:rPr lang="en-US" altLang="zh-TW" spc="60" dirty="0">
                <a:latin typeface="華康棒棒體W5" panose="040F0509000000000000" pitchFamily="81" charset="-120"/>
                <a:ea typeface="華康棒棒體W5" panose="040F0509000000000000" pitchFamily="81" charset="-120"/>
                <a:cs typeface="Times New Roman"/>
              </a:rPr>
              <a:t>(</a:t>
            </a:r>
            <a:r>
              <a:rPr lang="zh-TW" altLang="en-US" spc="95" dirty="0">
                <a:latin typeface="華康棒棒體W5" panose="040F0509000000000000" pitchFamily="81" charset="-120"/>
                <a:ea typeface="華康棒棒體W5" panose="040F0509000000000000" pitchFamily="81" charset="-120"/>
                <a:cs typeface="Microsoft JhengHei"/>
              </a:rPr>
              <a:t>每</a:t>
            </a:r>
            <a:r>
              <a:rPr lang="zh-TW" altLang="en-US" spc="130" dirty="0">
                <a:latin typeface="華康棒棒體W5" panose="040F0509000000000000" pitchFamily="81" charset="-120"/>
                <a:ea typeface="華康棒棒體W5" panose="040F0509000000000000" pitchFamily="81" charset="-120"/>
                <a:cs typeface="Times New Roman"/>
              </a:rPr>
              <a:t>一</a:t>
            </a:r>
            <a:r>
              <a:rPr lang="zh-TW" altLang="en-US" spc="95" dirty="0">
                <a:latin typeface="華康棒棒體W5" panose="040F0509000000000000" pitchFamily="81" charset="-120"/>
                <a:ea typeface="華康棒棒體W5" panose="040F0509000000000000" pitchFamily="81" charset="-120"/>
                <a:cs typeface="Microsoft JhengHei"/>
              </a:rPr>
              <a:t>申請案需附</a:t>
            </a:r>
            <a:r>
              <a:rPr lang="en-US" altLang="zh-TW" dirty="0">
                <a:latin typeface="華康棒棒體W5" panose="040F0509000000000000" pitchFamily="81" charset="-120"/>
                <a:ea typeface="華康棒棒體W5" panose="040F0509000000000000" pitchFamily="81" charset="-120"/>
                <a:cs typeface="Times New Roman"/>
              </a:rPr>
              <a:t>1,500</a:t>
            </a:r>
            <a:r>
              <a:rPr lang="zh-TW" altLang="en-US" spc="-254" dirty="0">
                <a:latin typeface="華康棒棒體W5" panose="040F0509000000000000" pitchFamily="81" charset="-120"/>
                <a:ea typeface="華康棒棒體W5" panose="040F0509000000000000" pitchFamily="81" charset="-120"/>
                <a:cs typeface="Microsoft JhengHei"/>
              </a:rPr>
              <a:t>字至</a:t>
            </a:r>
            <a:r>
              <a:rPr lang="en-US" altLang="zh-TW" dirty="0">
                <a:latin typeface="華康棒棒體W5" panose="040F0509000000000000" pitchFamily="81" charset="-120"/>
                <a:ea typeface="華康棒棒體W5" panose="040F0509000000000000" pitchFamily="81" charset="-120"/>
                <a:cs typeface="Times New Roman"/>
              </a:rPr>
              <a:t>2,000</a:t>
            </a:r>
            <a:r>
              <a:rPr lang="zh-TW" altLang="en-US" spc="-20" dirty="0">
                <a:latin typeface="華康棒棒體W5" panose="040F0509000000000000" pitchFamily="81" charset="-120"/>
                <a:ea typeface="華康棒棒體W5" panose="040F0509000000000000" pitchFamily="81" charset="-120"/>
                <a:cs typeface="Microsoft JhengHei"/>
              </a:rPr>
              <a:t>字摘要</a:t>
            </a:r>
            <a:r>
              <a:rPr lang="zh-TW" altLang="en-US" spc="-5" dirty="0">
                <a:latin typeface="華康棒棒體W5" panose="040F0509000000000000" pitchFamily="81" charset="-120"/>
                <a:ea typeface="華康棒棒體W5" panose="040F0509000000000000" pitchFamily="81" charset="-120"/>
                <a:cs typeface="Microsoft JhengHei"/>
              </a:rPr>
              <a:t>包括赴新南向國家實習機構簡介、效益、向教育部申請經費、</a:t>
            </a:r>
            <a:r>
              <a:rPr lang="zh-TW" altLang="en-US" spc="-10" dirty="0">
                <a:latin typeface="華康棒棒體W5" panose="040F0509000000000000" pitchFamily="81" charset="-120"/>
                <a:ea typeface="華康棒棒體W5" panose="040F0509000000000000" pitchFamily="81" charset="-120"/>
                <a:cs typeface="Microsoft JhengHei"/>
              </a:rPr>
              <a:t>薦送學校提出配合經費及預計選送學生人數</a:t>
            </a:r>
            <a:r>
              <a:rPr lang="en-US" altLang="zh-TW" spc="-40" dirty="0">
                <a:latin typeface="華康棒棒體W5" panose="040F0509000000000000" pitchFamily="81" charset="-120"/>
                <a:ea typeface="華康棒棒體W5" panose="040F0509000000000000" pitchFamily="81" charset="-120"/>
                <a:cs typeface="Times New Roman"/>
              </a:rPr>
              <a:t>)</a:t>
            </a:r>
            <a:r>
              <a:rPr lang="zh-TW" altLang="en-US" spc="-50" dirty="0">
                <a:latin typeface="華康棒棒體W5" panose="040F0509000000000000" pitchFamily="81" charset="-120"/>
                <a:ea typeface="華康棒棒體W5" panose="040F0509000000000000" pitchFamily="81" charset="-120"/>
                <a:cs typeface="Microsoft JhengHei"/>
              </a:rPr>
              <a:t>。</a:t>
            </a:r>
          </a:p>
          <a:p>
            <a:pPr marL="355600" indent="-342900">
              <a:lnSpc>
                <a:spcPct val="100000"/>
              </a:lnSpc>
              <a:spcBef>
                <a:spcPts val="1200"/>
              </a:spcBef>
              <a:buFont typeface="Wingdings" panose="05000000000000000000" pitchFamily="2" charset="2"/>
              <a:buAutoNum type="circleNumWdWhitePlain"/>
              <a:tabLst>
                <a:tab pos="354965" algn="l"/>
              </a:tabLst>
            </a:pPr>
            <a:r>
              <a:rPr lang="zh-TW" altLang="en-US" b="1" spc="10" dirty="0">
                <a:solidFill>
                  <a:srgbClr val="FF0000"/>
                </a:solidFill>
                <a:latin typeface="華康棒棒體W5" panose="040F0509000000000000" pitchFamily="81" charset="-120"/>
                <a:ea typeface="華康棒棒體W5" panose="040F0509000000000000" pitchFamily="81" charset="-120"/>
                <a:cs typeface="Microsoft JhengHei"/>
              </a:rPr>
              <a:t>有效之國外實習機構同意薦送學校選送學生赴該機構實習同意書或合作契約書影本及薦送學校聲明書。 </a:t>
            </a:r>
            <a:r>
              <a:rPr lang="en-US" altLang="zh-TW" b="1" spc="10" dirty="0">
                <a:solidFill>
                  <a:srgbClr val="FF0000"/>
                </a:solidFill>
                <a:latin typeface="華康棒棒體W5" panose="040F0509000000000000" pitchFamily="81" charset="-120"/>
                <a:ea typeface="華康棒棒體W5" panose="040F0509000000000000" pitchFamily="81" charset="-120"/>
                <a:cs typeface="Microsoft JhengHei"/>
              </a:rPr>
              <a:t>(</a:t>
            </a:r>
            <a:r>
              <a:rPr lang="zh-TW" altLang="en-US" b="1" spc="10" dirty="0">
                <a:solidFill>
                  <a:srgbClr val="FF0000"/>
                </a:solidFill>
                <a:latin typeface="華康棒棒體W5" panose="040F0509000000000000" pitchFamily="81" charset="-120"/>
                <a:ea typeface="華康棒棒體W5" panose="040F0509000000000000" pitchFamily="81" charset="-120"/>
                <a:cs typeface="Microsoft JhengHei"/>
              </a:rPr>
              <a:t>如為非英文之外文，應併附中譯文。</a:t>
            </a:r>
            <a:r>
              <a:rPr lang="en-US" altLang="zh-TW" b="1" spc="10" dirty="0">
                <a:solidFill>
                  <a:srgbClr val="FF0000"/>
                </a:solidFill>
                <a:latin typeface="華康棒棒體W5" panose="040F0509000000000000" pitchFamily="81" charset="-120"/>
                <a:ea typeface="華康棒棒體W5" panose="040F0509000000000000" pitchFamily="81" charset="-120"/>
                <a:cs typeface="Microsoft JhengHei"/>
              </a:rPr>
              <a:t>)</a:t>
            </a:r>
          </a:p>
          <a:p>
            <a:pPr marL="355600" indent="-342900">
              <a:lnSpc>
                <a:spcPct val="100000"/>
              </a:lnSpc>
              <a:spcBef>
                <a:spcPts val="1200"/>
              </a:spcBef>
              <a:buFont typeface="Wingdings" panose="05000000000000000000" pitchFamily="2" charset="2"/>
              <a:buAutoNum type="circleNumWdWhitePlain"/>
              <a:tabLst>
                <a:tab pos="354965" algn="l"/>
              </a:tabLst>
            </a:pPr>
            <a:r>
              <a:rPr lang="zh-TW" altLang="en-US" b="1" spc="10" dirty="0">
                <a:solidFill>
                  <a:srgbClr val="FF0000"/>
                </a:solidFill>
                <a:latin typeface="華康棒棒體W5" panose="040F0509000000000000" pitchFamily="81" charset="-120"/>
                <a:ea typeface="華康棒棒體W5" panose="040F0509000000000000" pitchFamily="81" charset="-120"/>
                <a:cs typeface="Microsoft JhengHei"/>
              </a:rPr>
              <a:t>實習機構考評輔導學生方式、提供待遇、計畫主持人與該機構合作時間。</a:t>
            </a:r>
          </a:p>
        </p:txBody>
      </p:sp>
      <p:sp>
        <p:nvSpPr>
          <p:cNvPr id="13" name="object 13"/>
          <p:cNvSpPr txBox="1"/>
          <p:nvPr/>
        </p:nvSpPr>
        <p:spPr>
          <a:xfrm>
            <a:off x="2242566" y="1620392"/>
            <a:ext cx="6522084" cy="289823"/>
          </a:xfrm>
          <a:prstGeom prst="rect">
            <a:avLst/>
          </a:prstGeom>
        </p:spPr>
        <p:txBody>
          <a:bodyPr vert="horz" wrap="square" lIns="0" tIns="12700" rIns="0" bIns="0" rtlCol="0">
            <a:spAutoFit/>
          </a:bodyPr>
          <a:lstStyle/>
          <a:p>
            <a:pPr marL="12700">
              <a:lnSpc>
                <a:spcPct val="100000"/>
              </a:lnSpc>
              <a:spcBef>
                <a:spcPts val="100"/>
              </a:spcBef>
            </a:pPr>
            <a:endParaRPr sz="1800" dirty="0">
              <a:latin typeface="Microsoft JhengHei"/>
              <a:cs typeface="Microsoft JhengHei"/>
            </a:endParaRPr>
          </a:p>
        </p:txBody>
      </p:sp>
      <p:sp>
        <p:nvSpPr>
          <p:cNvPr id="14" name="object 14"/>
          <p:cNvSpPr txBox="1"/>
          <p:nvPr/>
        </p:nvSpPr>
        <p:spPr>
          <a:xfrm>
            <a:off x="2242566" y="2169414"/>
            <a:ext cx="6507480" cy="299720"/>
          </a:xfrm>
          <a:prstGeom prst="rect">
            <a:avLst/>
          </a:prstGeom>
        </p:spPr>
        <p:txBody>
          <a:bodyPr vert="horz" wrap="square" lIns="0" tIns="12700" rIns="0" bIns="0" rtlCol="0">
            <a:spAutoFit/>
          </a:bodyPr>
          <a:lstStyle/>
          <a:p>
            <a:pPr marL="12700">
              <a:lnSpc>
                <a:spcPct val="100000"/>
              </a:lnSpc>
              <a:spcBef>
                <a:spcPts val="100"/>
              </a:spcBef>
            </a:pPr>
            <a:endParaRPr sz="1800" dirty="0">
              <a:latin typeface="Microsoft JhengHei"/>
              <a:cs typeface="Microsoft JhengHei"/>
            </a:endParaRPr>
          </a:p>
        </p:txBody>
      </p:sp>
      <p:sp>
        <p:nvSpPr>
          <p:cNvPr id="15" name="object 15"/>
          <p:cNvSpPr txBox="1"/>
          <p:nvPr/>
        </p:nvSpPr>
        <p:spPr>
          <a:xfrm>
            <a:off x="2242566" y="2443734"/>
            <a:ext cx="6743065" cy="299720"/>
          </a:xfrm>
          <a:prstGeom prst="rect">
            <a:avLst/>
          </a:prstGeom>
        </p:spPr>
        <p:txBody>
          <a:bodyPr vert="horz" wrap="square" lIns="0" tIns="12700" rIns="0" bIns="0" rtlCol="0">
            <a:spAutoFit/>
          </a:bodyPr>
          <a:lstStyle/>
          <a:p>
            <a:pPr marL="12700">
              <a:lnSpc>
                <a:spcPct val="100000"/>
              </a:lnSpc>
              <a:spcBef>
                <a:spcPts val="100"/>
              </a:spcBef>
            </a:pPr>
            <a:endParaRPr sz="1800" dirty="0">
              <a:latin typeface="Microsoft JhengHei"/>
              <a:cs typeface="Microsoft JhengHei"/>
            </a:endParaRPr>
          </a:p>
        </p:txBody>
      </p:sp>
      <p:sp>
        <p:nvSpPr>
          <p:cNvPr id="16" name="object 16"/>
          <p:cNvSpPr txBox="1"/>
          <p:nvPr/>
        </p:nvSpPr>
        <p:spPr>
          <a:xfrm>
            <a:off x="2242566" y="2718053"/>
            <a:ext cx="3286125" cy="299720"/>
          </a:xfrm>
          <a:prstGeom prst="rect">
            <a:avLst/>
          </a:prstGeom>
        </p:spPr>
        <p:txBody>
          <a:bodyPr vert="horz" wrap="square" lIns="0" tIns="12700" rIns="0" bIns="0" rtlCol="0">
            <a:spAutoFit/>
          </a:bodyPr>
          <a:lstStyle/>
          <a:p>
            <a:pPr marL="12700">
              <a:lnSpc>
                <a:spcPct val="100000"/>
              </a:lnSpc>
              <a:spcBef>
                <a:spcPts val="100"/>
              </a:spcBef>
            </a:pPr>
            <a:endParaRPr sz="1800" dirty="0">
              <a:latin typeface="Microsoft JhengHei"/>
              <a:cs typeface="Microsoft JhengHei"/>
            </a:endParaRPr>
          </a:p>
        </p:txBody>
      </p:sp>
      <p:sp>
        <p:nvSpPr>
          <p:cNvPr id="17" name="object 17"/>
          <p:cNvSpPr txBox="1"/>
          <p:nvPr/>
        </p:nvSpPr>
        <p:spPr>
          <a:xfrm>
            <a:off x="609091" y="1912111"/>
            <a:ext cx="381000" cy="3089275"/>
          </a:xfrm>
          <a:prstGeom prst="rect">
            <a:avLst/>
          </a:prstGeom>
        </p:spPr>
        <p:txBody>
          <a:bodyPr vert="horz" wrap="square" lIns="0" tIns="12065" rIns="0" bIns="0" rtlCol="0">
            <a:spAutoFit/>
          </a:bodyPr>
          <a:lstStyle/>
          <a:p>
            <a:pPr marL="12700">
              <a:lnSpc>
                <a:spcPct val="100000"/>
              </a:lnSpc>
              <a:spcBef>
                <a:spcPts val="95"/>
              </a:spcBef>
            </a:pPr>
            <a:r>
              <a:rPr sz="2800" b="1" spc="-5" dirty="0">
                <a:latin typeface="華康棒棒體W5" panose="040F0509000000000000" pitchFamily="81" charset="-120"/>
                <a:ea typeface="華康棒棒體W5" panose="040F0509000000000000" pitchFamily="81" charset="-120"/>
                <a:cs typeface="Microsoft JhengHei"/>
              </a:rPr>
              <a:t>新</a:t>
            </a:r>
            <a:endParaRPr sz="2800" dirty="0">
              <a:latin typeface="華康棒棒體W5" panose="040F0509000000000000" pitchFamily="81" charset="-120"/>
              <a:ea typeface="華康棒棒體W5" panose="040F0509000000000000" pitchFamily="81" charset="-120"/>
              <a:cs typeface="Microsoft JhengHei"/>
            </a:endParaRPr>
          </a:p>
          <a:p>
            <a:pPr marL="12700" marR="5080" algn="just">
              <a:lnSpc>
                <a:spcPct val="103000"/>
              </a:lnSpc>
              <a:spcBef>
                <a:spcPts val="5"/>
              </a:spcBef>
            </a:pPr>
            <a:r>
              <a:rPr sz="2800" b="1" spc="-50" dirty="0">
                <a:latin typeface="華康棒棒體W5" panose="040F0509000000000000" pitchFamily="81" charset="-120"/>
                <a:ea typeface="華康棒棒體W5" panose="040F0509000000000000" pitchFamily="81" charset="-120"/>
                <a:cs typeface="Microsoft JhengHei"/>
              </a:rPr>
              <a:t>南向學海築夢</a:t>
            </a:r>
            <a:endParaRPr sz="2800" dirty="0">
              <a:latin typeface="華康棒棒體W5" panose="040F0509000000000000" pitchFamily="81" charset="-120"/>
              <a:ea typeface="華康棒棒體W5" panose="040F0509000000000000" pitchFamily="81" charset="-120"/>
              <a:cs typeface="Microsoft JhengHei"/>
            </a:endParaRPr>
          </a:p>
        </p:txBody>
      </p:sp>
      <p:grpSp>
        <p:nvGrpSpPr>
          <p:cNvPr id="18" name="object 18"/>
          <p:cNvGrpSpPr/>
          <p:nvPr/>
        </p:nvGrpSpPr>
        <p:grpSpPr>
          <a:xfrm>
            <a:off x="452627" y="228600"/>
            <a:ext cx="739140" cy="668020"/>
            <a:chOff x="452627" y="228600"/>
            <a:chExt cx="739140" cy="668020"/>
          </a:xfrm>
        </p:grpSpPr>
        <p:sp>
          <p:nvSpPr>
            <p:cNvPr id="19" name="object 19"/>
            <p:cNvSpPr/>
            <p:nvPr/>
          </p:nvSpPr>
          <p:spPr>
            <a:xfrm>
              <a:off x="537971" y="228600"/>
              <a:ext cx="654050" cy="668020"/>
            </a:xfrm>
            <a:custGeom>
              <a:avLst/>
              <a:gdLst/>
              <a:ahLst/>
              <a:cxnLst/>
              <a:rect l="l" t="t" r="r" b="b"/>
              <a:pathLst>
                <a:path w="654050" h="668019">
                  <a:moveTo>
                    <a:pt x="559168" y="0"/>
                  </a:moveTo>
                  <a:lnTo>
                    <a:pt x="0" y="0"/>
                  </a:lnTo>
                  <a:lnTo>
                    <a:pt x="0" y="667512"/>
                  </a:lnTo>
                  <a:lnTo>
                    <a:pt x="559168" y="667512"/>
                  </a:lnTo>
                  <a:lnTo>
                    <a:pt x="596638" y="661382"/>
                  </a:lnTo>
                  <a:lnTo>
                    <a:pt x="626646" y="644477"/>
                  </a:lnTo>
                  <a:lnTo>
                    <a:pt x="646572" y="619023"/>
                  </a:lnTo>
                  <a:lnTo>
                    <a:pt x="653796" y="587248"/>
                  </a:lnTo>
                  <a:lnTo>
                    <a:pt x="653796" y="80264"/>
                  </a:lnTo>
                  <a:lnTo>
                    <a:pt x="646572" y="49238"/>
                  </a:lnTo>
                  <a:lnTo>
                    <a:pt x="626646" y="23701"/>
                  </a:lnTo>
                  <a:lnTo>
                    <a:pt x="596638" y="6379"/>
                  </a:lnTo>
                  <a:lnTo>
                    <a:pt x="559168" y="0"/>
                  </a:lnTo>
                  <a:close/>
                </a:path>
              </a:pathLst>
            </a:custGeom>
            <a:solidFill>
              <a:srgbClr val="CCCCCC"/>
            </a:solidFill>
          </p:spPr>
          <p:txBody>
            <a:bodyPr wrap="square" lIns="0" tIns="0" rIns="0" bIns="0" rtlCol="0"/>
            <a:lstStyle/>
            <a:p>
              <a:endParaRPr/>
            </a:p>
          </p:txBody>
        </p:sp>
        <p:sp>
          <p:nvSpPr>
            <p:cNvPr id="20" name="object 20"/>
            <p:cNvSpPr/>
            <p:nvPr/>
          </p:nvSpPr>
          <p:spPr>
            <a:xfrm>
              <a:off x="519683" y="228600"/>
              <a:ext cx="652780" cy="668020"/>
            </a:xfrm>
            <a:custGeom>
              <a:avLst/>
              <a:gdLst/>
              <a:ahLst/>
              <a:cxnLst/>
              <a:rect l="l" t="t" r="r" b="b"/>
              <a:pathLst>
                <a:path w="652780" h="668019">
                  <a:moveTo>
                    <a:pt x="557860" y="0"/>
                  </a:moveTo>
                  <a:lnTo>
                    <a:pt x="0" y="0"/>
                  </a:lnTo>
                  <a:lnTo>
                    <a:pt x="0" y="667512"/>
                  </a:lnTo>
                  <a:lnTo>
                    <a:pt x="557860" y="667512"/>
                  </a:lnTo>
                  <a:lnTo>
                    <a:pt x="594337" y="661382"/>
                  </a:lnTo>
                  <a:lnTo>
                    <a:pt x="624378" y="644477"/>
                  </a:lnTo>
                  <a:lnTo>
                    <a:pt x="644762" y="619023"/>
                  </a:lnTo>
                  <a:lnTo>
                    <a:pt x="652272" y="587248"/>
                  </a:lnTo>
                  <a:lnTo>
                    <a:pt x="652272" y="80264"/>
                  </a:lnTo>
                  <a:lnTo>
                    <a:pt x="644762" y="49238"/>
                  </a:lnTo>
                  <a:lnTo>
                    <a:pt x="624378" y="23701"/>
                  </a:lnTo>
                  <a:lnTo>
                    <a:pt x="594337" y="6379"/>
                  </a:lnTo>
                  <a:lnTo>
                    <a:pt x="557860" y="0"/>
                  </a:lnTo>
                  <a:close/>
                </a:path>
              </a:pathLst>
            </a:custGeom>
            <a:solidFill>
              <a:srgbClr val="30859C"/>
            </a:solidFill>
          </p:spPr>
          <p:txBody>
            <a:bodyPr wrap="square" lIns="0" tIns="0" rIns="0" bIns="0" rtlCol="0"/>
            <a:lstStyle/>
            <a:p>
              <a:endParaRPr/>
            </a:p>
          </p:txBody>
        </p:sp>
        <p:sp>
          <p:nvSpPr>
            <p:cNvPr id="21" name="object 21"/>
            <p:cNvSpPr/>
            <p:nvPr/>
          </p:nvSpPr>
          <p:spPr>
            <a:xfrm>
              <a:off x="452628" y="249935"/>
              <a:ext cx="119380" cy="626745"/>
            </a:xfrm>
            <a:custGeom>
              <a:avLst/>
              <a:gdLst/>
              <a:ahLst/>
              <a:cxnLst/>
              <a:rect l="l" t="t" r="r" b="b"/>
              <a:pathLst>
                <a:path w="119379" h="626744">
                  <a:moveTo>
                    <a:pt x="118872" y="602996"/>
                  </a:moveTo>
                  <a:lnTo>
                    <a:pt x="110223" y="595884"/>
                  </a:lnTo>
                  <a:lnTo>
                    <a:pt x="6489" y="595884"/>
                  </a:lnTo>
                  <a:lnTo>
                    <a:pt x="0" y="602996"/>
                  </a:lnTo>
                  <a:lnTo>
                    <a:pt x="0" y="619252"/>
                  </a:lnTo>
                  <a:lnTo>
                    <a:pt x="6489" y="626364"/>
                  </a:lnTo>
                  <a:lnTo>
                    <a:pt x="110223" y="626364"/>
                  </a:lnTo>
                  <a:lnTo>
                    <a:pt x="118872" y="619252"/>
                  </a:lnTo>
                  <a:lnTo>
                    <a:pt x="118872" y="612013"/>
                  </a:lnTo>
                  <a:lnTo>
                    <a:pt x="118872" y="602996"/>
                  </a:lnTo>
                  <a:close/>
                </a:path>
                <a:path w="119379" h="626744">
                  <a:moveTo>
                    <a:pt x="118872" y="542036"/>
                  </a:moveTo>
                  <a:lnTo>
                    <a:pt x="110223" y="536448"/>
                  </a:lnTo>
                  <a:lnTo>
                    <a:pt x="6489" y="536448"/>
                  </a:lnTo>
                  <a:lnTo>
                    <a:pt x="0" y="542036"/>
                  </a:lnTo>
                  <a:lnTo>
                    <a:pt x="0" y="560959"/>
                  </a:lnTo>
                  <a:lnTo>
                    <a:pt x="6489" y="568452"/>
                  </a:lnTo>
                  <a:lnTo>
                    <a:pt x="99415" y="568452"/>
                  </a:lnTo>
                  <a:lnTo>
                    <a:pt x="107010" y="567143"/>
                  </a:lnTo>
                  <a:lnTo>
                    <a:pt x="113195" y="563537"/>
                  </a:lnTo>
                  <a:lnTo>
                    <a:pt x="117348" y="558165"/>
                  </a:lnTo>
                  <a:lnTo>
                    <a:pt x="118872" y="551561"/>
                  </a:lnTo>
                  <a:lnTo>
                    <a:pt x="118872" y="542036"/>
                  </a:lnTo>
                  <a:close/>
                </a:path>
                <a:path w="119379" h="626744">
                  <a:moveTo>
                    <a:pt x="118872" y="484124"/>
                  </a:moveTo>
                  <a:lnTo>
                    <a:pt x="110223" y="477012"/>
                  </a:lnTo>
                  <a:lnTo>
                    <a:pt x="6489" y="477012"/>
                  </a:lnTo>
                  <a:lnTo>
                    <a:pt x="0" y="484124"/>
                  </a:lnTo>
                  <a:lnTo>
                    <a:pt x="0" y="500380"/>
                  </a:lnTo>
                  <a:lnTo>
                    <a:pt x="6489" y="507492"/>
                  </a:lnTo>
                  <a:lnTo>
                    <a:pt x="110223" y="507492"/>
                  </a:lnTo>
                  <a:lnTo>
                    <a:pt x="118872" y="500380"/>
                  </a:lnTo>
                  <a:lnTo>
                    <a:pt x="118872" y="491363"/>
                  </a:lnTo>
                  <a:lnTo>
                    <a:pt x="118872" y="484124"/>
                  </a:lnTo>
                  <a:close/>
                </a:path>
                <a:path w="119379" h="626744">
                  <a:moveTo>
                    <a:pt x="118872" y="424688"/>
                  </a:moveTo>
                  <a:lnTo>
                    <a:pt x="110223" y="417576"/>
                  </a:lnTo>
                  <a:lnTo>
                    <a:pt x="6489" y="417576"/>
                  </a:lnTo>
                  <a:lnTo>
                    <a:pt x="0" y="424688"/>
                  </a:lnTo>
                  <a:lnTo>
                    <a:pt x="0" y="440944"/>
                  </a:lnTo>
                  <a:lnTo>
                    <a:pt x="6489" y="448056"/>
                  </a:lnTo>
                  <a:lnTo>
                    <a:pt x="110223" y="448056"/>
                  </a:lnTo>
                  <a:lnTo>
                    <a:pt x="118872" y="440944"/>
                  </a:lnTo>
                  <a:lnTo>
                    <a:pt x="118872" y="433705"/>
                  </a:lnTo>
                  <a:lnTo>
                    <a:pt x="118872" y="424688"/>
                  </a:lnTo>
                  <a:close/>
                </a:path>
                <a:path w="119379" h="626744">
                  <a:moveTo>
                    <a:pt x="118872" y="363474"/>
                  </a:moveTo>
                  <a:lnTo>
                    <a:pt x="110223" y="358140"/>
                  </a:lnTo>
                  <a:lnTo>
                    <a:pt x="6489" y="358140"/>
                  </a:lnTo>
                  <a:lnTo>
                    <a:pt x="0" y="363474"/>
                  </a:lnTo>
                  <a:lnTo>
                    <a:pt x="0" y="381508"/>
                  </a:lnTo>
                  <a:lnTo>
                    <a:pt x="6489" y="388620"/>
                  </a:lnTo>
                  <a:lnTo>
                    <a:pt x="110223" y="388620"/>
                  </a:lnTo>
                  <a:lnTo>
                    <a:pt x="118872" y="381508"/>
                  </a:lnTo>
                  <a:lnTo>
                    <a:pt x="118872" y="372491"/>
                  </a:lnTo>
                  <a:lnTo>
                    <a:pt x="118872" y="363474"/>
                  </a:lnTo>
                  <a:close/>
                </a:path>
                <a:path w="119379" h="626744">
                  <a:moveTo>
                    <a:pt x="118872" y="304673"/>
                  </a:moveTo>
                  <a:lnTo>
                    <a:pt x="110223" y="297180"/>
                  </a:lnTo>
                  <a:lnTo>
                    <a:pt x="6489" y="297180"/>
                  </a:lnTo>
                  <a:lnTo>
                    <a:pt x="0" y="304673"/>
                  </a:lnTo>
                  <a:lnTo>
                    <a:pt x="0" y="321691"/>
                  </a:lnTo>
                  <a:lnTo>
                    <a:pt x="6489" y="329184"/>
                  </a:lnTo>
                  <a:lnTo>
                    <a:pt x="99415" y="329184"/>
                  </a:lnTo>
                  <a:lnTo>
                    <a:pt x="107010" y="327875"/>
                  </a:lnTo>
                  <a:lnTo>
                    <a:pt x="113195" y="324269"/>
                  </a:lnTo>
                  <a:lnTo>
                    <a:pt x="117348" y="318897"/>
                  </a:lnTo>
                  <a:lnTo>
                    <a:pt x="118872" y="312293"/>
                  </a:lnTo>
                  <a:lnTo>
                    <a:pt x="118872" y="304673"/>
                  </a:lnTo>
                  <a:close/>
                </a:path>
                <a:path w="119379" h="626744">
                  <a:moveTo>
                    <a:pt x="118872" y="244856"/>
                  </a:moveTo>
                  <a:lnTo>
                    <a:pt x="110223" y="237744"/>
                  </a:lnTo>
                  <a:lnTo>
                    <a:pt x="6489" y="237744"/>
                  </a:lnTo>
                  <a:lnTo>
                    <a:pt x="0" y="244856"/>
                  </a:lnTo>
                  <a:lnTo>
                    <a:pt x="0" y="261112"/>
                  </a:lnTo>
                  <a:lnTo>
                    <a:pt x="6489" y="268224"/>
                  </a:lnTo>
                  <a:lnTo>
                    <a:pt x="110223" y="268224"/>
                  </a:lnTo>
                  <a:lnTo>
                    <a:pt x="118872" y="261112"/>
                  </a:lnTo>
                  <a:lnTo>
                    <a:pt x="118872" y="253873"/>
                  </a:lnTo>
                  <a:lnTo>
                    <a:pt x="118872" y="244856"/>
                  </a:lnTo>
                  <a:close/>
                </a:path>
                <a:path w="119379" h="626744">
                  <a:moveTo>
                    <a:pt x="118872" y="185166"/>
                  </a:moveTo>
                  <a:lnTo>
                    <a:pt x="110223" y="179832"/>
                  </a:lnTo>
                  <a:lnTo>
                    <a:pt x="6489" y="179832"/>
                  </a:lnTo>
                  <a:lnTo>
                    <a:pt x="0" y="185166"/>
                  </a:lnTo>
                  <a:lnTo>
                    <a:pt x="0" y="203200"/>
                  </a:lnTo>
                  <a:lnTo>
                    <a:pt x="6489" y="210312"/>
                  </a:lnTo>
                  <a:lnTo>
                    <a:pt x="110223" y="210312"/>
                  </a:lnTo>
                  <a:lnTo>
                    <a:pt x="118872" y="203200"/>
                  </a:lnTo>
                  <a:lnTo>
                    <a:pt x="118872" y="194183"/>
                  </a:lnTo>
                  <a:lnTo>
                    <a:pt x="118872" y="185166"/>
                  </a:lnTo>
                  <a:close/>
                </a:path>
                <a:path w="119379" h="626744">
                  <a:moveTo>
                    <a:pt x="118872" y="125984"/>
                  </a:moveTo>
                  <a:lnTo>
                    <a:pt x="110223" y="118872"/>
                  </a:lnTo>
                  <a:lnTo>
                    <a:pt x="6489" y="118872"/>
                  </a:lnTo>
                  <a:lnTo>
                    <a:pt x="0" y="125984"/>
                  </a:lnTo>
                  <a:lnTo>
                    <a:pt x="0" y="142240"/>
                  </a:lnTo>
                  <a:lnTo>
                    <a:pt x="6489" y="149352"/>
                  </a:lnTo>
                  <a:lnTo>
                    <a:pt x="110223" y="149352"/>
                  </a:lnTo>
                  <a:lnTo>
                    <a:pt x="118872" y="142240"/>
                  </a:lnTo>
                  <a:lnTo>
                    <a:pt x="118872" y="133223"/>
                  </a:lnTo>
                  <a:lnTo>
                    <a:pt x="118872" y="125984"/>
                  </a:lnTo>
                  <a:close/>
                </a:path>
                <a:path w="119379" h="626744">
                  <a:moveTo>
                    <a:pt x="118872" y="74815"/>
                  </a:moveTo>
                  <a:lnTo>
                    <a:pt x="117348" y="68211"/>
                  </a:lnTo>
                  <a:lnTo>
                    <a:pt x="113195" y="62839"/>
                  </a:lnTo>
                  <a:lnTo>
                    <a:pt x="107010" y="59232"/>
                  </a:lnTo>
                  <a:lnTo>
                    <a:pt x="99415" y="57912"/>
                  </a:lnTo>
                  <a:lnTo>
                    <a:pt x="6489" y="57912"/>
                  </a:lnTo>
                  <a:lnTo>
                    <a:pt x="0" y="65417"/>
                  </a:lnTo>
                  <a:lnTo>
                    <a:pt x="0" y="82423"/>
                  </a:lnTo>
                  <a:lnTo>
                    <a:pt x="6489" y="89916"/>
                  </a:lnTo>
                  <a:lnTo>
                    <a:pt x="110223" y="89916"/>
                  </a:lnTo>
                  <a:lnTo>
                    <a:pt x="118872" y="82423"/>
                  </a:lnTo>
                  <a:lnTo>
                    <a:pt x="118872" y="74815"/>
                  </a:lnTo>
                  <a:close/>
                </a:path>
                <a:path w="119379" h="626744">
                  <a:moveTo>
                    <a:pt x="118872" y="5588"/>
                  </a:moveTo>
                  <a:lnTo>
                    <a:pt x="110223" y="0"/>
                  </a:lnTo>
                  <a:lnTo>
                    <a:pt x="6489" y="0"/>
                  </a:lnTo>
                  <a:lnTo>
                    <a:pt x="0" y="5588"/>
                  </a:lnTo>
                  <a:lnTo>
                    <a:pt x="0" y="24511"/>
                  </a:lnTo>
                  <a:lnTo>
                    <a:pt x="6489" y="32016"/>
                  </a:lnTo>
                  <a:lnTo>
                    <a:pt x="99415" y="32016"/>
                  </a:lnTo>
                  <a:lnTo>
                    <a:pt x="107010" y="30695"/>
                  </a:lnTo>
                  <a:lnTo>
                    <a:pt x="113195" y="27089"/>
                  </a:lnTo>
                  <a:lnTo>
                    <a:pt x="117348" y="21717"/>
                  </a:lnTo>
                  <a:lnTo>
                    <a:pt x="118872" y="15113"/>
                  </a:lnTo>
                  <a:lnTo>
                    <a:pt x="118872" y="5588"/>
                  </a:lnTo>
                  <a:close/>
                </a:path>
              </a:pathLst>
            </a:custGeom>
            <a:solidFill>
              <a:srgbClr val="4D4D4D"/>
            </a:solidFill>
          </p:spPr>
          <p:txBody>
            <a:bodyPr wrap="square" lIns="0" tIns="0" rIns="0" bIns="0" rtlCol="0"/>
            <a:lstStyle/>
            <a:p>
              <a:endParaRPr/>
            </a:p>
          </p:txBody>
        </p:sp>
      </p:grpSp>
      <p:sp>
        <p:nvSpPr>
          <p:cNvPr id="22" name="object 22"/>
          <p:cNvSpPr txBox="1">
            <a:spLocks noGrp="1"/>
          </p:cNvSpPr>
          <p:nvPr>
            <p:ph type="title"/>
          </p:nvPr>
        </p:nvSpPr>
        <p:spPr>
          <a:xfrm>
            <a:off x="647800" y="215341"/>
            <a:ext cx="7581799" cy="627736"/>
          </a:xfrm>
          <a:prstGeom prst="rect">
            <a:avLst/>
          </a:prstGeom>
        </p:spPr>
        <p:txBody>
          <a:bodyPr vert="horz" wrap="square" lIns="0" tIns="12065" rIns="0" bIns="0" rtlCol="0">
            <a:spAutoFit/>
          </a:bodyPr>
          <a:lstStyle/>
          <a:p>
            <a:pPr marL="12700">
              <a:lnSpc>
                <a:spcPct val="100000"/>
              </a:lnSpc>
              <a:spcBef>
                <a:spcPts val="95"/>
              </a:spcBef>
              <a:tabLst>
                <a:tab pos="668020" algn="l"/>
              </a:tabLst>
            </a:pPr>
            <a:r>
              <a:rPr sz="4800" b="0" spc="-37" baseline="-1736" dirty="0">
                <a:solidFill>
                  <a:srgbClr val="FFFFFF"/>
                </a:solidFill>
                <a:latin typeface="Impact"/>
                <a:cs typeface="Impact"/>
              </a:rPr>
              <a:t>01</a:t>
            </a:r>
            <a:r>
              <a:rPr sz="4800" b="0" baseline="-1736" dirty="0">
                <a:solidFill>
                  <a:srgbClr val="FFFFFF"/>
                </a:solidFill>
                <a:latin typeface="Impact"/>
                <a:cs typeface="Impact"/>
              </a:rPr>
              <a:t>	</a:t>
            </a:r>
            <a:r>
              <a:rPr sz="4000" spc="-45" dirty="0">
                <a:solidFill>
                  <a:srgbClr val="001F5F"/>
                </a:solidFill>
                <a:latin typeface="華康棒棒體W5" panose="040F0509000000000000" pitchFamily="81" charset="-120"/>
                <a:ea typeface="華康棒棒體W5" panose="040F0509000000000000" pitchFamily="81" charset="-120"/>
              </a:rPr>
              <a:t>審查標準</a:t>
            </a:r>
            <a:r>
              <a:rPr sz="4000" spc="-25" dirty="0">
                <a:solidFill>
                  <a:srgbClr val="001F5F"/>
                </a:solidFill>
                <a:latin typeface="華康棒棒體W5" panose="040F0509000000000000" pitchFamily="81" charset="-120"/>
                <a:ea typeface="華康棒棒體W5" panose="040F0509000000000000" pitchFamily="81" charset="-120"/>
              </a:rPr>
              <a:t>-</a:t>
            </a:r>
            <a:r>
              <a:rPr sz="4000" spc="-45" dirty="0">
                <a:solidFill>
                  <a:srgbClr val="001F5F"/>
                </a:solidFill>
                <a:latin typeface="華康棒棒體W5" panose="040F0509000000000000" pitchFamily="81" charset="-120"/>
                <a:ea typeface="華康棒棒體W5" panose="040F0509000000000000" pitchFamily="81" charset="-120"/>
              </a:rPr>
              <a:t>新南向學海築</a:t>
            </a:r>
            <a:r>
              <a:rPr sz="4000" spc="-40" dirty="0">
                <a:solidFill>
                  <a:srgbClr val="001F5F"/>
                </a:solidFill>
                <a:latin typeface="華康棒棒體W5" panose="040F0509000000000000" pitchFamily="81" charset="-120"/>
                <a:ea typeface="華康棒棒體W5" panose="040F0509000000000000" pitchFamily="81" charset="-120"/>
              </a:rPr>
              <a:t>夢</a:t>
            </a:r>
            <a:r>
              <a:rPr sz="2400" spc="-10" dirty="0">
                <a:solidFill>
                  <a:srgbClr val="001F5F"/>
                </a:solidFill>
                <a:latin typeface="華康棒棒體W5" panose="040F0509000000000000" pitchFamily="81" charset="-120"/>
                <a:ea typeface="華康棒棒體W5" panose="040F0509000000000000" pitchFamily="81" charset="-120"/>
              </a:rPr>
              <a:t>(2/2)</a:t>
            </a:r>
            <a:endParaRPr sz="2400" dirty="0">
              <a:latin typeface="華康棒棒體W5" panose="040F0509000000000000" pitchFamily="81" charset="-120"/>
              <a:ea typeface="華康棒棒體W5" panose="040F0509000000000000" pitchFamily="81" charset="-120"/>
              <a:cs typeface="Impact"/>
            </a:endParaRPr>
          </a:p>
        </p:txBody>
      </p:sp>
      <p:sp>
        <p:nvSpPr>
          <p:cNvPr id="23" name="object 23"/>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8</a:t>
            </a:fld>
            <a:endParaRPr spc="-2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326891" y="2241804"/>
            <a:ext cx="182879" cy="129539"/>
          </a:xfrm>
          <a:prstGeom prst="rect">
            <a:avLst/>
          </a:prstGeom>
        </p:spPr>
      </p:pic>
      <p:sp>
        <p:nvSpPr>
          <p:cNvPr id="3" name="object 3"/>
          <p:cNvSpPr txBox="1">
            <a:spLocks noGrp="1"/>
          </p:cNvSpPr>
          <p:nvPr>
            <p:ph type="title"/>
          </p:nvPr>
        </p:nvSpPr>
        <p:spPr>
          <a:xfrm>
            <a:off x="3356228" y="2192528"/>
            <a:ext cx="4292600" cy="1502410"/>
          </a:xfrm>
          <a:prstGeom prst="rect">
            <a:avLst/>
          </a:prstGeom>
        </p:spPr>
        <p:txBody>
          <a:bodyPr vert="horz" wrap="square" lIns="0" tIns="12700" rIns="0" bIns="0" rtlCol="0">
            <a:spAutoFit/>
          </a:bodyPr>
          <a:lstStyle/>
          <a:p>
            <a:pPr marL="12700">
              <a:lnSpc>
                <a:spcPct val="100000"/>
              </a:lnSpc>
              <a:spcBef>
                <a:spcPts val="100"/>
              </a:spcBef>
            </a:pPr>
            <a:r>
              <a:rPr sz="4800" spc="-25" dirty="0">
                <a:solidFill>
                  <a:srgbClr val="001F5F"/>
                </a:solidFill>
                <a:latin typeface="華康棒棒體W5" panose="040F0509000000000000" pitchFamily="81" charset="-120"/>
                <a:ea typeface="華康棒棒體W5" panose="040F0509000000000000" pitchFamily="81" charset="-120"/>
              </a:rPr>
              <a:t>校內</a:t>
            </a:r>
            <a:endParaRPr sz="4800" dirty="0">
              <a:latin typeface="華康棒棒體W5" panose="040F0509000000000000" pitchFamily="81" charset="-120"/>
              <a:ea typeface="華康棒棒體W5" panose="040F0509000000000000" pitchFamily="81" charset="-120"/>
            </a:endParaRPr>
          </a:p>
          <a:p>
            <a:pPr marL="12700">
              <a:lnSpc>
                <a:spcPct val="100000"/>
              </a:lnSpc>
              <a:spcBef>
                <a:spcPts val="105"/>
              </a:spcBef>
            </a:pPr>
            <a:r>
              <a:rPr sz="4800" spc="-20" dirty="0">
                <a:solidFill>
                  <a:srgbClr val="001F5F"/>
                </a:solidFill>
                <a:latin typeface="華康棒棒體W5" panose="040F0509000000000000" pitchFamily="81" charset="-120"/>
                <a:ea typeface="華康棒棒體W5" panose="040F0509000000000000" pitchFamily="81" charset="-120"/>
              </a:rPr>
              <a:t>申請規範與流程</a:t>
            </a:r>
            <a:endParaRPr sz="4800" dirty="0">
              <a:latin typeface="華康棒棒體W5" panose="040F0509000000000000" pitchFamily="81" charset="-120"/>
              <a:ea typeface="華康棒棒體W5" panose="040F0509000000000000" pitchFamily="81" charset="-120"/>
            </a:endParaRPr>
          </a:p>
        </p:txBody>
      </p:sp>
      <p:sp>
        <p:nvSpPr>
          <p:cNvPr id="13" name="object 13"/>
          <p:cNvSpPr txBox="1">
            <a:spLocks noGrp="1"/>
          </p:cNvSpPr>
          <p:nvPr>
            <p:ph type="sldNum" sz="quarter" idx="4294967295"/>
          </p:nvPr>
        </p:nvSpPr>
        <p:spPr>
          <a:xfrm>
            <a:off x="8902700" y="6448425"/>
            <a:ext cx="241300" cy="193675"/>
          </a:xfrm>
          <a:prstGeom prst="rect">
            <a:avLst/>
          </a:prstGeom>
        </p:spPr>
        <p:txBody>
          <a:bodyPr vert="horz" wrap="square" lIns="0" tIns="0" rIns="0" bIns="0" rtlCol="0">
            <a:spAutoFit/>
          </a:bodyPr>
          <a:lstStyle/>
          <a:p>
            <a:pPr marL="38100">
              <a:lnSpc>
                <a:spcPts val="1410"/>
              </a:lnSpc>
            </a:pPr>
            <a:fld id="{81D60167-4931-47E6-BA6A-407CBD079E47}" type="slidenum">
              <a:rPr spc="-25" dirty="0"/>
              <a:t>9</a:t>
            </a:fld>
            <a:endParaRPr spc="-25" dirty="0"/>
          </a:p>
        </p:txBody>
      </p:sp>
      <p:grpSp>
        <p:nvGrpSpPr>
          <p:cNvPr id="4" name="object 4"/>
          <p:cNvGrpSpPr/>
          <p:nvPr/>
        </p:nvGrpSpPr>
        <p:grpSpPr>
          <a:xfrm>
            <a:off x="501395" y="1825751"/>
            <a:ext cx="2662555" cy="3013075"/>
            <a:chOff x="501395" y="1825751"/>
            <a:chExt cx="2662555" cy="3013075"/>
          </a:xfrm>
        </p:grpSpPr>
        <p:sp>
          <p:nvSpPr>
            <p:cNvPr id="5" name="object 5"/>
            <p:cNvSpPr/>
            <p:nvPr/>
          </p:nvSpPr>
          <p:spPr>
            <a:xfrm>
              <a:off x="809243" y="1825751"/>
              <a:ext cx="2354580" cy="3013075"/>
            </a:xfrm>
            <a:custGeom>
              <a:avLst/>
              <a:gdLst/>
              <a:ahLst/>
              <a:cxnLst/>
              <a:rect l="l" t="t" r="r" b="b"/>
              <a:pathLst>
                <a:path w="2354580" h="3013075">
                  <a:moveTo>
                    <a:pt x="2013839" y="0"/>
                  </a:moveTo>
                  <a:lnTo>
                    <a:pt x="0" y="0"/>
                  </a:lnTo>
                  <a:lnTo>
                    <a:pt x="0" y="3012948"/>
                  </a:lnTo>
                  <a:lnTo>
                    <a:pt x="2013839" y="3012948"/>
                  </a:lnTo>
                  <a:lnTo>
                    <a:pt x="2061201" y="3009750"/>
                  </a:lnTo>
                  <a:lnTo>
                    <a:pt x="2106283" y="3000405"/>
                  </a:lnTo>
                  <a:lnTo>
                    <a:pt x="2148732" y="2985285"/>
                  </a:lnTo>
                  <a:lnTo>
                    <a:pt x="2188200" y="2964763"/>
                  </a:lnTo>
                  <a:lnTo>
                    <a:pt x="2224336" y="2939210"/>
                  </a:lnTo>
                  <a:lnTo>
                    <a:pt x="2256790" y="2908998"/>
                  </a:lnTo>
                  <a:lnTo>
                    <a:pt x="2285211" y="2874500"/>
                  </a:lnTo>
                  <a:lnTo>
                    <a:pt x="2309250" y="2836088"/>
                  </a:lnTo>
                  <a:lnTo>
                    <a:pt x="2328556" y="2794134"/>
                  </a:lnTo>
                  <a:lnTo>
                    <a:pt x="2342780" y="2749011"/>
                  </a:lnTo>
                  <a:lnTo>
                    <a:pt x="2351571" y="2701090"/>
                  </a:lnTo>
                  <a:lnTo>
                    <a:pt x="2354580" y="2650744"/>
                  </a:lnTo>
                  <a:lnTo>
                    <a:pt x="2354580" y="362203"/>
                  </a:lnTo>
                  <a:lnTo>
                    <a:pt x="2351571" y="313565"/>
                  </a:lnTo>
                  <a:lnTo>
                    <a:pt x="2342780" y="266758"/>
                  </a:lnTo>
                  <a:lnTo>
                    <a:pt x="2328556" y="222242"/>
                  </a:lnTo>
                  <a:lnTo>
                    <a:pt x="2309250" y="180471"/>
                  </a:lnTo>
                  <a:lnTo>
                    <a:pt x="2285211" y="141904"/>
                  </a:lnTo>
                  <a:lnTo>
                    <a:pt x="2256790" y="106997"/>
                  </a:lnTo>
                  <a:lnTo>
                    <a:pt x="2224336" y="76207"/>
                  </a:lnTo>
                  <a:lnTo>
                    <a:pt x="2188200" y="49990"/>
                  </a:lnTo>
                  <a:lnTo>
                    <a:pt x="2148732" y="28805"/>
                  </a:lnTo>
                  <a:lnTo>
                    <a:pt x="2106283" y="13106"/>
                  </a:lnTo>
                  <a:lnTo>
                    <a:pt x="2061201" y="3352"/>
                  </a:lnTo>
                  <a:lnTo>
                    <a:pt x="2013839" y="0"/>
                  </a:lnTo>
                  <a:close/>
                </a:path>
              </a:pathLst>
            </a:custGeom>
            <a:solidFill>
              <a:srgbClr val="CCCCCC"/>
            </a:solidFill>
          </p:spPr>
          <p:txBody>
            <a:bodyPr wrap="square" lIns="0" tIns="0" rIns="0" bIns="0" rtlCol="0"/>
            <a:lstStyle/>
            <a:p>
              <a:endParaRPr/>
            </a:p>
          </p:txBody>
        </p:sp>
        <p:sp>
          <p:nvSpPr>
            <p:cNvPr id="6" name="object 6"/>
            <p:cNvSpPr/>
            <p:nvPr/>
          </p:nvSpPr>
          <p:spPr>
            <a:xfrm>
              <a:off x="739139" y="1825751"/>
              <a:ext cx="2354580" cy="3013075"/>
            </a:xfrm>
            <a:custGeom>
              <a:avLst/>
              <a:gdLst/>
              <a:ahLst/>
              <a:cxnLst/>
              <a:rect l="l" t="t" r="r" b="b"/>
              <a:pathLst>
                <a:path w="2354580" h="3013075">
                  <a:moveTo>
                    <a:pt x="2013839" y="0"/>
                  </a:moveTo>
                  <a:lnTo>
                    <a:pt x="0" y="0"/>
                  </a:lnTo>
                  <a:lnTo>
                    <a:pt x="0" y="3012948"/>
                  </a:lnTo>
                  <a:lnTo>
                    <a:pt x="2013839" y="3012948"/>
                  </a:lnTo>
                  <a:lnTo>
                    <a:pt x="2059574" y="3009750"/>
                  </a:lnTo>
                  <a:lnTo>
                    <a:pt x="2103593" y="3000405"/>
                  </a:lnTo>
                  <a:lnTo>
                    <a:pt x="2145464" y="2985285"/>
                  </a:lnTo>
                  <a:lnTo>
                    <a:pt x="2184757" y="2964763"/>
                  </a:lnTo>
                  <a:lnTo>
                    <a:pt x="2221041" y="2939210"/>
                  </a:lnTo>
                  <a:lnTo>
                    <a:pt x="2253884" y="2908998"/>
                  </a:lnTo>
                  <a:lnTo>
                    <a:pt x="2282857" y="2874500"/>
                  </a:lnTo>
                  <a:lnTo>
                    <a:pt x="2307528" y="2836088"/>
                  </a:lnTo>
                  <a:lnTo>
                    <a:pt x="2327467" y="2794134"/>
                  </a:lnTo>
                  <a:lnTo>
                    <a:pt x="2342242" y="2749011"/>
                  </a:lnTo>
                  <a:lnTo>
                    <a:pt x="2351423" y="2701090"/>
                  </a:lnTo>
                  <a:lnTo>
                    <a:pt x="2354579" y="2650744"/>
                  </a:lnTo>
                  <a:lnTo>
                    <a:pt x="2354579" y="362203"/>
                  </a:lnTo>
                  <a:lnTo>
                    <a:pt x="2351423" y="313565"/>
                  </a:lnTo>
                  <a:lnTo>
                    <a:pt x="2342242" y="266758"/>
                  </a:lnTo>
                  <a:lnTo>
                    <a:pt x="2327467" y="222242"/>
                  </a:lnTo>
                  <a:lnTo>
                    <a:pt x="2307528" y="180471"/>
                  </a:lnTo>
                  <a:lnTo>
                    <a:pt x="2282857" y="141904"/>
                  </a:lnTo>
                  <a:lnTo>
                    <a:pt x="2253884" y="106997"/>
                  </a:lnTo>
                  <a:lnTo>
                    <a:pt x="2221041" y="76207"/>
                  </a:lnTo>
                  <a:lnTo>
                    <a:pt x="2184757" y="49990"/>
                  </a:lnTo>
                  <a:lnTo>
                    <a:pt x="2145464" y="28805"/>
                  </a:lnTo>
                  <a:lnTo>
                    <a:pt x="2103593" y="13106"/>
                  </a:lnTo>
                  <a:lnTo>
                    <a:pt x="2059574" y="3352"/>
                  </a:lnTo>
                  <a:lnTo>
                    <a:pt x="2013839" y="0"/>
                  </a:lnTo>
                  <a:close/>
                </a:path>
              </a:pathLst>
            </a:custGeom>
            <a:solidFill>
              <a:srgbClr val="FFD34A"/>
            </a:solidFill>
          </p:spPr>
          <p:txBody>
            <a:bodyPr wrap="square" lIns="0" tIns="0" rIns="0" bIns="0" rtlCol="0"/>
            <a:lstStyle/>
            <a:p>
              <a:endParaRPr/>
            </a:p>
          </p:txBody>
        </p:sp>
        <p:sp>
          <p:nvSpPr>
            <p:cNvPr id="7" name="object 7"/>
            <p:cNvSpPr/>
            <p:nvPr/>
          </p:nvSpPr>
          <p:spPr>
            <a:xfrm>
              <a:off x="501396" y="1923287"/>
              <a:ext cx="425450" cy="2824480"/>
            </a:xfrm>
            <a:custGeom>
              <a:avLst/>
              <a:gdLst/>
              <a:ahLst/>
              <a:cxnLst/>
              <a:rect l="l" t="t" r="r" b="b"/>
              <a:pathLst>
                <a:path w="425450" h="2824479">
                  <a:moveTo>
                    <a:pt x="425196" y="2759456"/>
                  </a:moveTo>
                  <a:lnTo>
                    <a:pt x="419747" y="2731071"/>
                  </a:lnTo>
                  <a:lnTo>
                    <a:pt x="404901" y="2707995"/>
                  </a:lnTo>
                  <a:lnTo>
                    <a:pt x="382790" y="2692489"/>
                  </a:lnTo>
                  <a:lnTo>
                    <a:pt x="355612" y="2686812"/>
                  </a:lnTo>
                  <a:lnTo>
                    <a:pt x="61849" y="2686812"/>
                  </a:lnTo>
                  <a:lnTo>
                    <a:pt x="35864" y="2692489"/>
                  </a:lnTo>
                  <a:lnTo>
                    <a:pt x="16421" y="2707995"/>
                  </a:lnTo>
                  <a:lnTo>
                    <a:pt x="4216" y="2731071"/>
                  </a:lnTo>
                  <a:lnTo>
                    <a:pt x="0" y="2759456"/>
                  </a:lnTo>
                  <a:lnTo>
                    <a:pt x="4216" y="2783154"/>
                  </a:lnTo>
                  <a:lnTo>
                    <a:pt x="16421" y="2803817"/>
                  </a:lnTo>
                  <a:lnTo>
                    <a:pt x="35864" y="2818434"/>
                  </a:lnTo>
                  <a:lnTo>
                    <a:pt x="61849" y="2823972"/>
                  </a:lnTo>
                  <a:lnTo>
                    <a:pt x="355612" y="2823972"/>
                  </a:lnTo>
                  <a:lnTo>
                    <a:pt x="382790" y="2818434"/>
                  </a:lnTo>
                  <a:lnTo>
                    <a:pt x="404888" y="2803817"/>
                  </a:lnTo>
                  <a:lnTo>
                    <a:pt x="419747" y="2783154"/>
                  </a:lnTo>
                  <a:lnTo>
                    <a:pt x="425196" y="2759456"/>
                  </a:lnTo>
                  <a:close/>
                </a:path>
                <a:path w="425450" h="2824479">
                  <a:moveTo>
                    <a:pt x="425196" y="2486152"/>
                  </a:moveTo>
                  <a:lnTo>
                    <a:pt x="419747" y="2458428"/>
                  </a:lnTo>
                  <a:lnTo>
                    <a:pt x="404901" y="2437663"/>
                  </a:lnTo>
                  <a:lnTo>
                    <a:pt x="382790" y="2424633"/>
                  </a:lnTo>
                  <a:lnTo>
                    <a:pt x="355612" y="2420112"/>
                  </a:lnTo>
                  <a:lnTo>
                    <a:pt x="61849" y="2420112"/>
                  </a:lnTo>
                  <a:lnTo>
                    <a:pt x="35864" y="2424633"/>
                  </a:lnTo>
                  <a:lnTo>
                    <a:pt x="16421" y="2437663"/>
                  </a:lnTo>
                  <a:lnTo>
                    <a:pt x="4216" y="2458428"/>
                  </a:lnTo>
                  <a:lnTo>
                    <a:pt x="0" y="2486152"/>
                  </a:lnTo>
                  <a:lnTo>
                    <a:pt x="4216" y="2515108"/>
                  </a:lnTo>
                  <a:lnTo>
                    <a:pt x="16421" y="2538666"/>
                  </a:lnTo>
                  <a:lnTo>
                    <a:pt x="35864" y="2554528"/>
                  </a:lnTo>
                  <a:lnTo>
                    <a:pt x="61849" y="2560320"/>
                  </a:lnTo>
                  <a:lnTo>
                    <a:pt x="355612" y="2560320"/>
                  </a:lnTo>
                  <a:lnTo>
                    <a:pt x="382790" y="2554528"/>
                  </a:lnTo>
                  <a:lnTo>
                    <a:pt x="404901" y="2538666"/>
                  </a:lnTo>
                  <a:lnTo>
                    <a:pt x="419747" y="2515108"/>
                  </a:lnTo>
                  <a:lnTo>
                    <a:pt x="425196" y="2486152"/>
                  </a:lnTo>
                  <a:close/>
                </a:path>
                <a:path w="425450" h="2824479">
                  <a:moveTo>
                    <a:pt x="425196" y="2214880"/>
                  </a:moveTo>
                  <a:lnTo>
                    <a:pt x="419747" y="2190635"/>
                  </a:lnTo>
                  <a:lnTo>
                    <a:pt x="404901" y="2169477"/>
                  </a:lnTo>
                  <a:lnTo>
                    <a:pt x="382790" y="2154517"/>
                  </a:lnTo>
                  <a:lnTo>
                    <a:pt x="355612" y="2148840"/>
                  </a:lnTo>
                  <a:lnTo>
                    <a:pt x="61849" y="2148840"/>
                  </a:lnTo>
                  <a:lnTo>
                    <a:pt x="35864" y="2154517"/>
                  </a:lnTo>
                  <a:lnTo>
                    <a:pt x="16421" y="2169477"/>
                  </a:lnTo>
                  <a:lnTo>
                    <a:pt x="4216" y="2190635"/>
                  </a:lnTo>
                  <a:lnTo>
                    <a:pt x="0" y="2214880"/>
                  </a:lnTo>
                  <a:lnTo>
                    <a:pt x="4216" y="2243836"/>
                  </a:lnTo>
                  <a:lnTo>
                    <a:pt x="16421" y="2267407"/>
                  </a:lnTo>
                  <a:lnTo>
                    <a:pt x="35864" y="2283256"/>
                  </a:lnTo>
                  <a:lnTo>
                    <a:pt x="61849" y="2289048"/>
                  </a:lnTo>
                  <a:lnTo>
                    <a:pt x="355612" y="2289048"/>
                  </a:lnTo>
                  <a:lnTo>
                    <a:pt x="382790" y="2283256"/>
                  </a:lnTo>
                  <a:lnTo>
                    <a:pt x="404901" y="2267407"/>
                  </a:lnTo>
                  <a:lnTo>
                    <a:pt x="419747" y="2243836"/>
                  </a:lnTo>
                  <a:lnTo>
                    <a:pt x="425196" y="2214880"/>
                  </a:lnTo>
                  <a:close/>
                </a:path>
                <a:path w="425450" h="2824479">
                  <a:moveTo>
                    <a:pt x="425196" y="1951736"/>
                  </a:moveTo>
                  <a:lnTo>
                    <a:pt x="419747" y="1923351"/>
                  </a:lnTo>
                  <a:lnTo>
                    <a:pt x="404901" y="1900275"/>
                  </a:lnTo>
                  <a:lnTo>
                    <a:pt x="382790" y="1884768"/>
                  </a:lnTo>
                  <a:lnTo>
                    <a:pt x="355612" y="1879092"/>
                  </a:lnTo>
                  <a:lnTo>
                    <a:pt x="61849" y="1879092"/>
                  </a:lnTo>
                  <a:lnTo>
                    <a:pt x="35864" y="1884768"/>
                  </a:lnTo>
                  <a:lnTo>
                    <a:pt x="16421" y="1900275"/>
                  </a:lnTo>
                  <a:lnTo>
                    <a:pt x="4216" y="1923351"/>
                  </a:lnTo>
                  <a:lnTo>
                    <a:pt x="0" y="1951736"/>
                  </a:lnTo>
                  <a:lnTo>
                    <a:pt x="4216" y="1975434"/>
                  </a:lnTo>
                  <a:lnTo>
                    <a:pt x="16421" y="1996097"/>
                  </a:lnTo>
                  <a:lnTo>
                    <a:pt x="35864" y="2010714"/>
                  </a:lnTo>
                  <a:lnTo>
                    <a:pt x="61849" y="2016252"/>
                  </a:lnTo>
                  <a:lnTo>
                    <a:pt x="355612" y="2016252"/>
                  </a:lnTo>
                  <a:lnTo>
                    <a:pt x="382790" y="2010714"/>
                  </a:lnTo>
                  <a:lnTo>
                    <a:pt x="404901" y="1996097"/>
                  </a:lnTo>
                  <a:lnTo>
                    <a:pt x="419747" y="1975434"/>
                  </a:lnTo>
                  <a:lnTo>
                    <a:pt x="425196" y="1951736"/>
                  </a:lnTo>
                  <a:close/>
                </a:path>
                <a:path w="425450" h="2824479">
                  <a:moveTo>
                    <a:pt x="425196" y="1679968"/>
                  </a:moveTo>
                  <a:lnTo>
                    <a:pt x="419747" y="1652231"/>
                  </a:lnTo>
                  <a:lnTo>
                    <a:pt x="404901" y="1631467"/>
                  </a:lnTo>
                  <a:lnTo>
                    <a:pt x="382790" y="1618437"/>
                  </a:lnTo>
                  <a:lnTo>
                    <a:pt x="355612" y="1613916"/>
                  </a:lnTo>
                  <a:lnTo>
                    <a:pt x="61849" y="1613916"/>
                  </a:lnTo>
                  <a:lnTo>
                    <a:pt x="35864" y="1618437"/>
                  </a:lnTo>
                  <a:lnTo>
                    <a:pt x="16421" y="1631467"/>
                  </a:lnTo>
                  <a:lnTo>
                    <a:pt x="4216" y="1652231"/>
                  </a:lnTo>
                  <a:lnTo>
                    <a:pt x="0" y="1679968"/>
                  </a:lnTo>
                  <a:lnTo>
                    <a:pt x="4216" y="1708912"/>
                  </a:lnTo>
                  <a:lnTo>
                    <a:pt x="16421" y="1732483"/>
                  </a:lnTo>
                  <a:lnTo>
                    <a:pt x="35864" y="1748332"/>
                  </a:lnTo>
                  <a:lnTo>
                    <a:pt x="61849" y="1754124"/>
                  </a:lnTo>
                  <a:lnTo>
                    <a:pt x="355612" y="1754124"/>
                  </a:lnTo>
                  <a:lnTo>
                    <a:pt x="382790" y="1748332"/>
                  </a:lnTo>
                  <a:lnTo>
                    <a:pt x="404901" y="1732483"/>
                  </a:lnTo>
                  <a:lnTo>
                    <a:pt x="419747" y="1708912"/>
                  </a:lnTo>
                  <a:lnTo>
                    <a:pt x="425196" y="1679968"/>
                  </a:lnTo>
                  <a:close/>
                </a:path>
                <a:path w="425450" h="2824479">
                  <a:moveTo>
                    <a:pt x="425196" y="1407160"/>
                  </a:moveTo>
                  <a:lnTo>
                    <a:pt x="419747" y="1382915"/>
                  </a:lnTo>
                  <a:lnTo>
                    <a:pt x="404901" y="1361757"/>
                  </a:lnTo>
                  <a:lnTo>
                    <a:pt x="382790" y="1346796"/>
                  </a:lnTo>
                  <a:lnTo>
                    <a:pt x="355612" y="1341120"/>
                  </a:lnTo>
                  <a:lnTo>
                    <a:pt x="61849" y="1341120"/>
                  </a:lnTo>
                  <a:lnTo>
                    <a:pt x="35864" y="1346796"/>
                  </a:lnTo>
                  <a:lnTo>
                    <a:pt x="16421" y="1361757"/>
                  </a:lnTo>
                  <a:lnTo>
                    <a:pt x="4216" y="1382915"/>
                  </a:lnTo>
                  <a:lnTo>
                    <a:pt x="0" y="1407160"/>
                  </a:lnTo>
                  <a:lnTo>
                    <a:pt x="4216" y="1436116"/>
                  </a:lnTo>
                  <a:lnTo>
                    <a:pt x="16421" y="1459674"/>
                  </a:lnTo>
                  <a:lnTo>
                    <a:pt x="35864" y="1475536"/>
                  </a:lnTo>
                  <a:lnTo>
                    <a:pt x="61849" y="1481328"/>
                  </a:lnTo>
                  <a:lnTo>
                    <a:pt x="355612" y="1481328"/>
                  </a:lnTo>
                  <a:lnTo>
                    <a:pt x="382790" y="1475536"/>
                  </a:lnTo>
                  <a:lnTo>
                    <a:pt x="404901" y="1459674"/>
                  </a:lnTo>
                  <a:lnTo>
                    <a:pt x="419747" y="1436116"/>
                  </a:lnTo>
                  <a:lnTo>
                    <a:pt x="425196" y="1407160"/>
                  </a:lnTo>
                  <a:close/>
                </a:path>
                <a:path w="425450" h="2824479">
                  <a:moveTo>
                    <a:pt x="425196" y="1145540"/>
                  </a:moveTo>
                  <a:lnTo>
                    <a:pt x="419747" y="1117155"/>
                  </a:lnTo>
                  <a:lnTo>
                    <a:pt x="404901" y="1094079"/>
                  </a:lnTo>
                  <a:lnTo>
                    <a:pt x="382790" y="1078572"/>
                  </a:lnTo>
                  <a:lnTo>
                    <a:pt x="355612" y="1072896"/>
                  </a:lnTo>
                  <a:lnTo>
                    <a:pt x="61849" y="1072896"/>
                  </a:lnTo>
                  <a:lnTo>
                    <a:pt x="35864" y="1078572"/>
                  </a:lnTo>
                  <a:lnTo>
                    <a:pt x="16421" y="1094079"/>
                  </a:lnTo>
                  <a:lnTo>
                    <a:pt x="4216" y="1117155"/>
                  </a:lnTo>
                  <a:lnTo>
                    <a:pt x="0" y="1145540"/>
                  </a:lnTo>
                  <a:lnTo>
                    <a:pt x="4216" y="1169238"/>
                  </a:lnTo>
                  <a:lnTo>
                    <a:pt x="16421" y="1189901"/>
                  </a:lnTo>
                  <a:lnTo>
                    <a:pt x="35864" y="1204518"/>
                  </a:lnTo>
                  <a:lnTo>
                    <a:pt x="61849" y="1210056"/>
                  </a:lnTo>
                  <a:lnTo>
                    <a:pt x="355612" y="1210056"/>
                  </a:lnTo>
                  <a:lnTo>
                    <a:pt x="382790" y="1204518"/>
                  </a:lnTo>
                  <a:lnTo>
                    <a:pt x="404888" y="1189901"/>
                  </a:lnTo>
                  <a:lnTo>
                    <a:pt x="419747" y="1169238"/>
                  </a:lnTo>
                  <a:lnTo>
                    <a:pt x="425196" y="1145540"/>
                  </a:lnTo>
                  <a:close/>
                </a:path>
                <a:path w="425450" h="2824479">
                  <a:moveTo>
                    <a:pt x="425196" y="872236"/>
                  </a:moveTo>
                  <a:lnTo>
                    <a:pt x="419747" y="844511"/>
                  </a:lnTo>
                  <a:lnTo>
                    <a:pt x="404901" y="823747"/>
                  </a:lnTo>
                  <a:lnTo>
                    <a:pt x="382790" y="810717"/>
                  </a:lnTo>
                  <a:lnTo>
                    <a:pt x="355612" y="806196"/>
                  </a:lnTo>
                  <a:lnTo>
                    <a:pt x="61849" y="806196"/>
                  </a:lnTo>
                  <a:lnTo>
                    <a:pt x="35864" y="810717"/>
                  </a:lnTo>
                  <a:lnTo>
                    <a:pt x="16421" y="823747"/>
                  </a:lnTo>
                  <a:lnTo>
                    <a:pt x="4216" y="844511"/>
                  </a:lnTo>
                  <a:lnTo>
                    <a:pt x="0" y="872236"/>
                  </a:lnTo>
                  <a:lnTo>
                    <a:pt x="4216" y="901192"/>
                  </a:lnTo>
                  <a:lnTo>
                    <a:pt x="16421" y="924750"/>
                  </a:lnTo>
                  <a:lnTo>
                    <a:pt x="35864" y="940612"/>
                  </a:lnTo>
                  <a:lnTo>
                    <a:pt x="61849" y="946404"/>
                  </a:lnTo>
                  <a:lnTo>
                    <a:pt x="355612" y="946404"/>
                  </a:lnTo>
                  <a:lnTo>
                    <a:pt x="382790" y="940612"/>
                  </a:lnTo>
                  <a:lnTo>
                    <a:pt x="404901" y="924750"/>
                  </a:lnTo>
                  <a:lnTo>
                    <a:pt x="419747" y="901192"/>
                  </a:lnTo>
                  <a:lnTo>
                    <a:pt x="425196" y="872236"/>
                  </a:lnTo>
                  <a:close/>
                </a:path>
                <a:path w="425450" h="2824479">
                  <a:moveTo>
                    <a:pt x="425196" y="600964"/>
                  </a:moveTo>
                  <a:lnTo>
                    <a:pt x="419747" y="576719"/>
                  </a:lnTo>
                  <a:lnTo>
                    <a:pt x="404901" y="555561"/>
                  </a:lnTo>
                  <a:lnTo>
                    <a:pt x="382790" y="540600"/>
                  </a:lnTo>
                  <a:lnTo>
                    <a:pt x="355612" y="534924"/>
                  </a:lnTo>
                  <a:lnTo>
                    <a:pt x="61849" y="534924"/>
                  </a:lnTo>
                  <a:lnTo>
                    <a:pt x="35864" y="540600"/>
                  </a:lnTo>
                  <a:lnTo>
                    <a:pt x="16421" y="555561"/>
                  </a:lnTo>
                  <a:lnTo>
                    <a:pt x="4216" y="576719"/>
                  </a:lnTo>
                  <a:lnTo>
                    <a:pt x="0" y="600964"/>
                  </a:lnTo>
                  <a:lnTo>
                    <a:pt x="4216" y="629920"/>
                  </a:lnTo>
                  <a:lnTo>
                    <a:pt x="16421" y="653491"/>
                  </a:lnTo>
                  <a:lnTo>
                    <a:pt x="35864" y="669340"/>
                  </a:lnTo>
                  <a:lnTo>
                    <a:pt x="61849" y="675132"/>
                  </a:lnTo>
                  <a:lnTo>
                    <a:pt x="355612" y="675132"/>
                  </a:lnTo>
                  <a:lnTo>
                    <a:pt x="382790" y="669340"/>
                  </a:lnTo>
                  <a:lnTo>
                    <a:pt x="404901" y="653491"/>
                  </a:lnTo>
                  <a:lnTo>
                    <a:pt x="419747" y="629920"/>
                  </a:lnTo>
                  <a:lnTo>
                    <a:pt x="425196" y="600964"/>
                  </a:lnTo>
                  <a:close/>
                </a:path>
                <a:path w="425450" h="2824479">
                  <a:moveTo>
                    <a:pt x="425196" y="336296"/>
                  </a:moveTo>
                  <a:lnTo>
                    <a:pt x="419747" y="307352"/>
                  </a:lnTo>
                  <a:lnTo>
                    <a:pt x="404901" y="283781"/>
                  </a:lnTo>
                  <a:lnTo>
                    <a:pt x="382790" y="267931"/>
                  </a:lnTo>
                  <a:lnTo>
                    <a:pt x="355612" y="262128"/>
                  </a:lnTo>
                  <a:lnTo>
                    <a:pt x="61849" y="262128"/>
                  </a:lnTo>
                  <a:lnTo>
                    <a:pt x="35864" y="267931"/>
                  </a:lnTo>
                  <a:lnTo>
                    <a:pt x="16421" y="283781"/>
                  </a:lnTo>
                  <a:lnTo>
                    <a:pt x="4216" y="307352"/>
                  </a:lnTo>
                  <a:lnTo>
                    <a:pt x="0" y="336296"/>
                  </a:lnTo>
                  <a:lnTo>
                    <a:pt x="4216" y="360553"/>
                  </a:lnTo>
                  <a:lnTo>
                    <a:pt x="16421" y="381698"/>
                  </a:lnTo>
                  <a:lnTo>
                    <a:pt x="35864" y="396671"/>
                  </a:lnTo>
                  <a:lnTo>
                    <a:pt x="61849" y="402336"/>
                  </a:lnTo>
                  <a:lnTo>
                    <a:pt x="355612" y="402336"/>
                  </a:lnTo>
                  <a:lnTo>
                    <a:pt x="382790" y="396671"/>
                  </a:lnTo>
                  <a:lnTo>
                    <a:pt x="404901" y="381698"/>
                  </a:lnTo>
                  <a:lnTo>
                    <a:pt x="419747" y="360553"/>
                  </a:lnTo>
                  <a:lnTo>
                    <a:pt x="425196" y="336296"/>
                  </a:lnTo>
                  <a:close/>
                </a:path>
                <a:path w="425450" h="2824479">
                  <a:moveTo>
                    <a:pt x="425196" y="66040"/>
                  </a:moveTo>
                  <a:lnTo>
                    <a:pt x="419747" y="38315"/>
                  </a:lnTo>
                  <a:lnTo>
                    <a:pt x="404901" y="17551"/>
                  </a:lnTo>
                  <a:lnTo>
                    <a:pt x="382790" y="4521"/>
                  </a:lnTo>
                  <a:lnTo>
                    <a:pt x="355612" y="0"/>
                  </a:lnTo>
                  <a:lnTo>
                    <a:pt x="61849" y="0"/>
                  </a:lnTo>
                  <a:lnTo>
                    <a:pt x="35864" y="4521"/>
                  </a:lnTo>
                  <a:lnTo>
                    <a:pt x="16421" y="17551"/>
                  </a:lnTo>
                  <a:lnTo>
                    <a:pt x="4216" y="38315"/>
                  </a:lnTo>
                  <a:lnTo>
                    <a:pt x="0" y="66040"/>
                  </a:lnTo>
                  <a:lnTo>
                    <a:pt x="4216" y="94996"/>
                  </a:lnTo>
                  <a:lnTo>
                    <a:pt x="16421" y="118567"/>
                  </a:lnTo>
                  <a:lnTo>
                    <a:pt x="35864" y="134416"/>
                  </a:lnTo>
                  <a:lnTo>
                    <a:pt x="61849" y="140208"/>
                  </a:lnTo>
                  <a:lnTo>
                    <a:pt x="355612" y="140208"/>
                  </a:lnTo>
                  <a:lnTo>
                    <a:pt x="382790" y="134416"/>
                  </a:lnTo>
                  <a:lnTo>
                    <a:pt x="404901" y="118567"/>
                  </a:lnTo>
                  <a:lnTo>
                    <a:pt x="419747" y="94996"/>
                  </a:lnTo>
                  <a:lnTo>
                    <a:pt x="425196" y="66040"/>
                  </a:lnTo>
                  <a:close/>
                </a:path>
              </a:pathLst>
            </a:custGeom>
            <a:solidFill>
              <a:srgbClr val="4D4D4D"/>
            </a:solidFill>
          </p:spPr>
          <p:txBody>
            <a:bodyPr wrap="square" lIns="0" tIns="0" rIns="0" bIns="0" rtlCol="0"/>
            <a:lstStyle/>
            <a:p>
              <a:endParaRPr/>
            </a:p>
          </p:txBody>
        </p:sp>
      </p:grpSp>
      <p:sp>
        <p:nvSpPr>
          <p:cNvPr id="8" name="object 8"/>
          <p:cNvSpPr txBox="1"/>
          <p:nvPr/>
        </p:nvSpPr>
        <p:spPr>
          <a:xfrm>
            <a:off x="1376172" y="2458211"/>
            <a:ext cx="1222375" cy="660400"/>
          </a:xfrm>
          <a:prstGeom prst="rect">
            <a:avLst/>
          </a:prstGeom>
          <a:solidFill>
            <a:srgbClr val="FFFFFF"/>
          </a:solidFill>
        </p:spPr>
        <p:txBody>
          <a:bodyPr vert="horz" wrap="square" lIns="0" tIns="109220" rIns="0" bIns="0" rtlCol="0">
            <a:spAutoFit/>
          </a:bodyPr>
          <a:lstStyle/>
          <a:p>
            <a:pPr marL="371475">
              <a:lnSpc>
                <a:spcPct val="100000"/>
              </a:lnSpc>
              <a:spcBef>
                <a:spcPts val="860"/>
              </a:spcBef>
            </a:pPr>
            <a:r>
              <a:rPr sz="3600" spc="-25" dirty="0">
                <a:solidFill>
                  <a:srgbClr val="4D4D4D"/>
                </a:solidFill>
                <a:latin typeface="Impact"/>
                <a:cs typeface="Impact"/>
              </a:rPr>
              <a:t>02</a:t>
            </a:r>
            <a:endParaRPr sz="3600">
              <a:latin typeface="Impact"/>
              <a:cs typeface="Impact"/>
            </a:endParaRPr>
          </a:p>
        </p:txBody>
      </p:sp>
      <p:sp>
        <p:nvSpPr>
          <p:cNvPr id="9" name="object 9"/>
          <p:cNvSpPr txBox="1"/>
          <p:nvPr/>
        </p:nvSpPr>
        <p:spPr>
          <a:xfrm>
            <a:off x="1539621" y="3181629"/>
            <a:ext cx="891540" cy="1049655"/>
          </a:xfrm>
          <a:prstGeom prst="rect">
            <a:avLst/>
          </a:prstGeom>
        </p:spPr>
        <p:txBody>
          <a:bodyPr vert="horz" wrap="square" lIns="0" tIns="12700" rIns="0" bIns="0" rtlCol="0">
            <a:spAutoFit/>
          </a:bodyPr>
          <a:lstStyle/>
          <a:p>
            <a:pPr marL="13970" marR="5080" indent="-1905">
              <a:lnSpc>
                <a:spcPct val="120000"/>
              </a:lnSpc>
              <a:spcBef>
                <a:spcPts val="100"/>
              </a:spcBef>
            </a:pPr>
            <a:r>
              <a:rPr sz="2800" spc="-90" dirty="0">
                <a:solidFill>
                  <a:srgbClr val="FFFFFF"/>
                </a:solidFill>
                <a:latin typeface="Microsoft YaHei"/>
                <a:cs typeface="Microsoft YaHei"/>
              </a:rPr>
              <a:t>PART </a:t>
            </a:r>
            <a:r>
              <a:rPr sz="2800" spc="-25" dirty="0">
                <a:solidFill>
                  <a:srgbClr val="FFFFFF"/>
                </a:solidFill>
                <a:latin typeface="Microsoft YaHei"/>
                <a:cs typeface="Microsoft YaHei"/>
              </a:rPr>
              <a:t>TWO</a:t>
            </a:r>
            <a:endParaRPr sz="2800">
              <a:latin typeface="Microsoft YaHei"/>
              <a:cs typeface="Microsoft YaHei"/>
            </a:endParaRPr>
          </a:p>
        </p:txBody>
      </p:sp>
      <p:grpSp>
        <p:nvGrpSpPr>
          <p:cNvPr id="10" name="object 10"/>
          <p:cNvGrpSpPr/>
          <p:nvPr/>
        </p:nvGrpSpPr>
        <p:grpSpPr>
          <a:xfrm>
            <a:off x="1600200" y="0"/>
            <a:ext cx="7543800" cy="1712595"/>
            <a:chOff x="1600200" y="0"/>
            <a:chExt cx="7543800" cy="1712595"/>
          </a:xfrm>
        </p:grpSpPr>
        <p:sp>
          <p:nvSpPr>
            <p:cNvPr id="11" name="object 11"/>
            <p:cNvSpPr/>
            <p:nvPr/>
          </p:nvSpPr>
          <p:spPr>
            <a:xfrm>
              <a:off x="1600200" y="0"/>
              <a:ext cx="7543800" cy="1712595"/>
            </a:xfrm>
            <a:custGeom>
              <a:avLst/>
              <a:gdLst/>
              <a:ahLst/>
              <a:cxnLst/>
              <a:rect l="l" t="t" r="r" b="b"/>
              <a:pathLst>
                <a:path w="7543800" h="1712595">
                  <a:moveTo>
                    <a:pt x="1211957" y="0"/>
                  </a:moveTo>
                  <a:lnTo>
                    <a:pt x="1348" y="0"/>
                  </a:lnTo>
                  <a:lnTo>
                    <a:pt x="0" y="5969"/>
                  </a:lnTo>
                  <a:lnTo>
                    <a:pt x="7543800" y="1712070"/>
                  </a:lnTo>
                  <a:lnTo>
                    <a:pt x="7543800" y="1431982"/>
                  </a:lnTo>
                  <a:lnTo>
                    <a:pt x="1211957" y="0"/>
                  </a:lnTo>
                  <a:close/>
                </a:path>
              </a:pathLst>
            </a:custGeom>
            <a:solidFill>
              <a:srgbClr val="92CDDD">
                <a:alpha val="61959"/>
              </a:srgbClr>
            </a:solidFill>
          </p:spPr>
          <p:txBody>
            <a:bodyPr wrap="square" lIns="0" tIns="0" rIns="0" bIns="0" rtlCol="0"/>
            <a:lstStyle/>
            <a:p>
              <a:endParaRPr/>
            </a:p>
          </p:txBody>
        </p:sp>
        <p:sp>
          <p:nvSpPr>
            <p:cNvPr id="12" name="object 12"/>
            <p:cNvSpPr/>
            <p:nvPr/>
          </p:nvSpPr>
          <p:spPr>
            <a:xfrm>
              <a:off x="2309982" y="0"/>
              <a:ext cx="6834505" cy="1303020"/>
            </a:xfrm>
            <a:custGeom>
              <a:avLst/>
              <a:gdLst/>
              <a:ahLst/>
              <a:cxnLst/>
              <a:rect l="l" t="t" r="r" b="b"/>
              <a:pathLst>
                <a:path w="6834505" h="1303020">
                  <a:moveTo>
                    <a:pt x="472271" y="0"/>
                  </a:moveTo>
                  <a:lnTo>
                    <a:pt x="0" y="0"/>
                  </a:lnTo>
                  <a:lnTo>
                    <a:pt x="6834017" y="1302758"/>
                  </a:lnTo>
                  <a:lnTo>
                    <a:pt x="6834017" y="1212625"/>
                  </a:lnTo>
                  <a:lnTo>
                    <a:pt x="472271" y="0"/>
                  </a:lnTo>
                  <a:close/>
                </a:path>
              </a:pathLst>
            </a:custGeom>
            <a:solidFill>
              <a:srgbClr val="DBEDF4">
                <a:alpha val="61959"/>
              </a:srgbClr>
            </a:solidFill>
          </p:spPr>
          <p:txBody>
            <a:bodyPr wrap="square" lIns="0" tIns="0" rIns="0" bIns="0" rtlCol="0"/>
            <a:lstStyle/>
            <a:p>
              <a:endParaRPr/>
            </a:p>
          </p:txBody>
        </p:sp>
      </p:grpSp>
    </p:spTree>
  </p:cSld>
  <p:clrMapOvr>
    <a:masterClrMapping/>
  </p:clrMapOvr>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1188</TotalTime>
  <Words>2576</Words>
  <Application>Microsoft Office PowerPoint</Application>
  <PresentationFormat>如螢幕大小 (4:3)</PresentationFormat>
  <Paragraphs>354</Paragraphs>
  <Slides>31</Slides>
  <Notes>0</Notes>
  <HiddenSlides>0</HiddenSlides>
  <MMClips>0</MMClips>
  <ScaleCrop>false</ScaleCrop>
  <HeadingPairs>
    <vt:vector size="6" baseType="variant">
      <vt:variant>
        <vt:lpstr>使用字型</vt:lpstr>
      </vt:variant>
      <vt:variant>
        <vt:i4>15</vt:i4>
      </vt:variant>
      <vt:variant>
        <vt:lpstr>佈景主題</vt:lpstr>
      </vt:variant>
      <vt:variant>
        <vt:i4>1</vt:i4>
      </vt:variant>
      <vt:variant>
        <vt:lpstr>投影片標題</vt:lpstr>
      </vt:variant>
      <vt:variant>
        <vt:i4>31</vt:i4>
      </vt:variant>
    </vt:vector>
  </HeadingPairs>
  <TitlesOfParts>
    <vt:vector size="47" baseType="lpstr">
      <vt:lpstr>Adobe Fan Heiti Std B</vt:lpstr>
      <vt:lpstr>Microsoft YaHei</vt:lpstr>
      <vt:lpstr>MingLiU_HKSCS</vt:lpstr>
      <vt:lpstr>華康棒棒體W5</vt:lpstr>
      <vt:lpstr>華康棒棒體W5(P)</vt:lpstr>
      <vt:lpstr>華康儷粗宋</vt:lpstr>
      <vt:lpstr>Microsoft JhengHei</vt:lpstr>
      <vt:lpstr>PMingLiU</vt:lpstr>
      <vt:lpstr>Arial</vt:lpstr>
      <vt:lpstr>Calibri</vt:lpstr>
      <vt:lpstr>Impact</vt:lpstr>
      <vt:lpstr>Times New Roman</vt:lpstr>
      <vt:lpstr>Trebuchet MS</vt:lpstr>
      <vt:lpstr>Wingdings</vt:lpstr>
      <vt:lpstr>Wingdings 3</vt:lpstr>
      <vt:lpstr>多面向</vt:lpstr>
      <vt:lpstr>115年度</vt:lpstr>
      <vt:lpstr>學海計畫目的</vt:lpstr>
      <vt:lpstr>教育部 審查程序與標準</vt:lpstr>
      <vt:lpstr>01 審查程序</vt:lpstr>
      <vt:lpstr>01 審查標準－學海築夢(1/2)</vt:lpstr>
      <vt:lpstr>01 審查標準－學海築夢(2/2)</vt:lpstr>
      <vt:lpstr>01 審查標準-新南向學海築夢(1/2)</vt:lpstr>
      <vt:lpstr>01 審查標準-新南向學海築夢(2/2)</vt:lpstr>
      <vt:lpstr>校內 申請規範與流程</vt:lpstr>
      <vt:lpstr>補助類型＆補助期限</vt:lpstr>
      <vt:lpstr>02 補助對象</vt:lpstr>
      <vt:lpstr>02 計畫主持人申請規定</vt:lpstr>
      <vt:lpstr>02 第一次徵件申請流程</vt:lpstr>
      <vt:lpstr>02 第二次徵件申請流程(視當年度教育部來函開放申請)</vt:lpstr>
      <vt:lpstr>02 補助時程</vt:lpstr>
      <vt:lpstr>02 補助時程</vt:lpstr>
      <vt:lpstr>02 申請計畫經費編列</vt:lpstr>
      <vt:lpstr>02 經費編列與執行說明(計畫主持人)</vt:lpstr>
      <vt:lpstr>02 經費編列與執行說明(選送生)</vt:lpstr>
      <vt:lpstr>選送生實際可支領總額之範例說明：</vt:lpstr>
      <vt:lpstr>計畫主持人應注意事項</vt:lpstr>
      <vt:lpstr>03 計畫主持人應注意事項 (1/4)</vt:lpstr>
      <vt:lpstr>03 計畫主持人應注意事項 (2/4)</vt:lpstr>
      <vt:lpstr>03 計畫主持人應注意事項 (3/4)</vt:lpstr>
      <vt:lpstr>03 計畫主持人應注意事項 (4/4)</vt:lpstr>
      <vt:lpstr>04</vt:lpstr>
      <vt:lpstr>04 計畫變更-變更計畫主持人</vt:lpstr>
      <vt:lpstr>04 計畫變更-變更/新增實習機構</vt:lpstr>
      <vt:lpstr>04 計畫變更-變更人數</vt:lpstr>
      <vt:lpstr>相關連結</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許孟瑜</dc:creator>
  <cp:lastModifiedBy>許孟瑜</cp:lastModifiedBy>
  <cp:revision>89</cp:revision>
  <dcterms:created xsi:type="dcterms:W3CDTF">2023-02-10T02:59:44Z</dcterms:created>
  <dcterms:modified xsi:type="dcterms:W3CDTF">2026-01-05T09:34:53Z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2023-02-10T00:00:00Z</vt:filetime>
  </property>
  <property fmtid="{D5CDD505-2E9C-101B-9397-08002B2CF9AE}" pid="3" name="LastSaved">
    <vt:filetime>2023-02-10T00:00:00Z</vt:filetime>
  </property>
  <property fmtid="{D5CDD505-2E9C-101B-9397-08002B2CF9AE}" pid="4" name="Producer">
    <vt:lpwstr>3-Heights™ PDF Toolbox API 6.12.0.6 (http://www.pdf-tools.com)</vt:lpwstr>
  </property>
</Properties>
</file>