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5" autoAdjust="0"/>
    <p:restoredTop sz="94660"/>
  </p:normalViewPr>
  <p:slideViewPr>
    <p:cSldViewPr>
      <p:cViewPr varScale="1">
        <p:scale>
          <a:sx n="105" d="100"/>
          <a:sy n="105" d="100"/>
        </p:scale>
        <p:origin x="223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0066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0066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0066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396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395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8872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53400" y="320040"/>
            <a:ext cx="120396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321040" y="320040"/>
            <a:ext cx="120395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490204" y="320040"/>
            <a:ext cx="118872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657843" y="320040"/>
            <a:ext cx="120396" cy="120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153400" y="487680"/>
            <a:ext cx="120396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321040" y="487680"/>
            <a:ext cx="120395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490204" y="487680"/>
            <a:ext cx="118872" cy="12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657843" y="487680"/>
            <a:ext cx="120396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825483" y="487680"/>
            <a:ext cx="120396" cy="1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153400" y="656844"/>
            <a:ext cx="120396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321040" y="656844"/>
            <a:ext cx="120395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490204" y="656844"/>
            <a:ext cx="118872" cy="118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657843" y="656844"/>
            <a:ext cx="120396" cy="118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153400" y="824483"/>
            <a:ext cx="120396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321040" y="824483"/>
            <a:ext cx="120395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490204" y="824483"/>
            <a:ext cx="118872" cy="118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657843" y="824483"/>
            <a:ext cx="120396" cy="118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825483" y="824483"/>
            <a:ext cx="120396" cy="118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153400" y="992124"/>
            <a:ext cx="120396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321040" y="992124"/>
            <a:ext cx="120395" cy="1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490204" y="992124"/>
            <a:ext cx="118872" cy="1203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657843" y="992124"/>
            <a:ext cx="120396" cy="1203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8153400" y="1159763"/>
            <a:ext cx="120396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321040" y="1159763"/>
            <a:ext cx="120395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8490204" y="1159763"/>
            <a:ext cx="118872" cy="120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8321040" y="1327403"/>
            <a:ext cx="120395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657843" y="1159763"/>
            <a:ext cx="120396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657843" y="1327403"/>
            <a:ext cx="120396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864108" y="405384"/>
            <a:ext cx="3671316" cy="365884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53400" y="152400"/>
            <a:ext cx="120396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21040" y="152400"/>
            <a:ext cx="120395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90204" y="152400"/>
            <a:ext cx="118872" cy="1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153400" y="320040"/>
            <a:ext cx="120396" cy="120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21040" y="320040"/>
            <a:ext cx="120395" cy="120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90204" y="320040"/>
            <a:ext cx="118872" cy="1203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657843" y="320040"/>
            <a:ext cx="120396" cy="120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153400" y="487680"/>
            <a:ext cx="120396" cy="120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321040" y="487680"/>
            <a:ext cx="120395" cy="120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490204" y="487680"/>
            <a:ext cx="118872" cy="1203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657843" y="487680"/>
            <a:ext cx="120396" cy="120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825483" y="487680"/>
            <a:ext cx="120396" cy="120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153400" y="656844"/>
            <a:ext cx="120396" cy="118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321040" y="656844"/>
            <a:ext cx="120395" cy="118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490204" y="656844"/>
            <a:ext cx="118872" cy="118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657843" y="656844"/>
            <a:ext cx="120396" cy="1188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153400" y="824483"/>
            <a:ext cx="120396" cy="118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21040" y="824483"/>
            <a:ext cx="120395" cy="118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490204" y="824483"/>
            <a:ext cx="118872" cy="1188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657843" y="824483"/>
            <a:ext cx="120396" cy="1188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825483" y="824483"/>
            <a:ext cx="120396" cy="118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153400" y="992124"/>
            <a:ext cx="120396" cy="120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321040" y="992124"/>
            <a:ext cx="120395" cy="120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490204" y="992124"/>
            <a:ext cx="118872" cy="1203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657843" y="992124"/>
            <a:ext cx="120396" cy="1203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153400" y="1159763"/>
            <a:ext cx="120396" cy="1203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8321040" y="1159763"/>
            <a:ext cx="120395" cy="1203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490204" y="1159763"/>
            <a:ext cx="118872" cy="1203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8321040" y="1327403"/>
            <a:ext cx="120395" cy="1203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8657843" y="1159763"/>
            <a:ext cx="120396" cy="1203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657843" y="1327403"/>
            <a:ext cx="120396" cy="1203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3948" y="1184528"/>
            <a:ext cx="4896103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30066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0613" y="2987167"/>
            <a:ext cx="8462772" cy="3027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1164" y="6350331"/>
            <a:ext cx="302259" cy="252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19.jp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abroad.moe.gov.tw/new/index/news.detail/sn/348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hyperlink" Target="https://www.studyabroad.moe.gov.tw/new/data/sample/%E5%AF%A6%E7%BF%92%E6%A9%9F%E6%A7%8B%E8%AE%8A%E6%9B%B4%E5%89%8D%E5%BE%8C%E5%B0%8D%E7%85%A7%E8%A1%A8%E7%AF%84%E6%9C%A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slide" Target="slide1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hyperlink" Target="https://www.studyabroad.moe.gov.tw/new/data/sample/%E7%B6%93%E8%B2%BB%E6%B5%81%E7%94%A8%E8%A1%A8%E7%AF%84%E6%9C%A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studyabroad.moe.gov.tw/new/index/news.detail/sn/348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abroad.moe.gov.tw/new/index/news.detail/sn/348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epart.moe.edu.tw/ED4400/News_Content.aspx?n=DE655E1074A7B2B7&amp;s=8BC97513A17CF686" TargetMode="External"/><Relationship Id="rId2" Type="http://schemas.openxmlformats.org/officeDocument/2006/relationships/hyperlink" Target="https://www.studyabroad.moe.gov.tw/new/data/sample/%E6%95%99%E8%82%B2%E9%83%A8%E8%A3%9C(%E6%8D%90)%E5%8A%A9%E7%B6%93%E8%B2%BB%E6%94%B6%E6%94%AF%E7%B5%90%E7%AE%97%E8%A1%A8_10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udyabroad.moe.gov.tw/new/data/sample/%E7%B5%90%E6%A1%88%E6%AA%A2%E6%A0%B8%E8%A1%A8.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part.moe.edu.tw/ED4400/News_Content.aspx?n=DE655E1074A7B2B7&amp;s=8BC97513A17CF686" TargetMode="External"/><Relationship Id="rId2" Type="http://schemas.openxmlformats.org/officeDocument/2006/relationships/hyperlink" Target="https://www.studyabroad.moe.gov.tw/new/data/sample/%E6%95%99%E8%82%B2%E9%83%A8%E8%A3%9C(%E6%8D%90)%E5%8A%A9%E7%B6%93%E8%B2%BB%E6%94%B6%E6%94%AF%E7%B5%90%E7%AE%97%E8%A1%A8_10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udyabroad.moe.gov.tw/new/data/sample/%E7%B5%90%E6%A1%88%E6%AA%A2%E6%A0%B8%E8%A1%A8.pd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10668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93507" y="2993135"/>
            <a:ext cx="201168" cy="201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959" y="2993135"/>
            <a:ext cx="201168" cy="201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6971" y="2993135"/>
            <a:ext cx="201168" cy="201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93507" y="3276600"/>
            <a:ext cx="201168" cy="201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1959" y="3276600"/>
            <a:ext cx="201168" cy="201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6971" y="3276600"/>
            <a:ext cx="201168" cy="201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5423" y="3276600"/>
            <a:ext cx="201168" cy="201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3507" y="3560064"/>
            <a:ext cx="201168" cy="2026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6971" y="3560064"/>
            <a:ext cx="201168" cy="2026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45423" y="3560064"/>
            <a:ext cx="201168" cy="2026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61959" y="3560064"/>
            <a:ext cx="201168" cy="2026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30411" y="3560064"/>
            <a:ext cx="201168" cy="2026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3507" y="3843528"/>
            <a:ext cx="201168" cy="2026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61959" y="3843528"/>
            <a:ext cx="201168" cy="202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6971" y="3843528"/>
            <a:ext cx="201168" cy="202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45423" y="3843528"/>
            <a:ext cx="201168" cy="2026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93507" y="4126991"/>
            <a:ext cx="201168" cy="2042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6971" y="4126991"/>
            <a:ext cx="201168" cy="2042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61959" y="4126991"/>
            <a:ext cx="201168" cy="204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45423" y="4126991"/>
            <a:ext cx="201168" cy="2042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30411" y="4126991"/>
            <a:ext cx="201168" cy="2042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93507" y="4411979"/>
            <a:ext cx="201168" cy="2011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61959" y="4411979"/>
            <a:ext cx="201168" cy="2011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6971" y="4411979"/>
            <a:ext cx="201168" cy="2011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45423" y="4411979"/>
            <a:ext cx="201168" cy="2011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93507" y="4695444"/>
            <a:ext cx="201168" cy="2026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6971" y="4695444"/>
            <a:ext cx="201168" cy="2026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61959" y="4695444"/>
            <a:ext cx="201168" cy="2026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6971" y="4980432"/>
            <a:ext cx="201168" cy="2011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45423" y="4695444"/>
            <a:ext cx="201168" cy="2026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45423" y="4980432"/>
            <a:ext cx="201168" cy="2011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800" y="28194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3088" y="2924555"/>
            <a:ext cx="3672840" cy="366036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533400" y="1184528"/>
            <a:ext cx="669798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0" marR="5080" indent="-896938">
              <a:lnSpc>
                <a:spcPct val="100000"/>
              </a:lnSpc>
              <a:spcBef>
                <a:spcPts val="105"/>
              </a:spcBef>
            </a:pPr>
            <a:r>
              <a:rPr sz="3600" dirty="0" err="1">
                <a:latin typeface="+mj-ea"/>
              </a:rPr>
              <a:t>教育部</a:t>
            </a:r>
            <a:r>
              <a:rPr lang="en-US" sz="3600" dirty="0">
                <a:latin typeface="+mj-ea"/>
              </a:rPr>
              <a:t/>
            </a:r>
            <a:br>
              <a:rPr lang="en-US" sz="3600" dirty="0">
                <a:latin typeface="+mj-ea"/>
              </a:rPr>
            </a:br>
            <a:r>
              <a:rPr lang="zh-TW" altLang="en-US" sz="3600" dirty="0">
                <a:latin typeface="+mj-ea"/>
              </a:rPr>
              <a:t>學海</a:t>
            </a:r>
            <a:r>
              <a:rPr lang="zh-TW" altLang="en-US" sz="3600" dirty="0">
                <a:latin typeface="+mj-ea"/>
              </a:rPr>
              <a:t>築夢</a:t>
            </a:r>
            <a:r>
              <a:rPr lang="en-US" altLang="zh-TW" sz="3600" dirty="0">
                <a:latin typeface="+mj-ea"/>
              </a:rPr>
              <a:t>/</a:t>
            </a:r>
            <a:r>
              <a:rPr lang="zh-TW" altLang="en-US" sz="3600" dirty="0">
                <a:latin typeface="+mj-ea"/>
              </a:rPr>
              <a:t>新南向學海築夢</a:t>
            </a:r>
            <a:r>
              <a:rPr sz="3600" dirty="0">
                <a:latin typeface="+mj-ea"/>
              </a:rPr>
              <a:t> </a:t>
            </a:r>
            <a:r>
              <a:rPr lang="en-US" sz="3600" dirty="0">
                <a:latin typeface="+mj-ea"/>
              </a:rPr>
              <a:t/>
            </a:r>
            <a:br>
              <a:rPr lang="en-US" sz="3600" dirty="0">
                <a:latin typeface="+mj-ea"/>
              </a:rPr>
            </a:br>
            <a:r>
              <a:rPr lang="zh-TW" altLang="en-US" sz="3600" dirty="0" smtClean="0">
                <a:latin typeface="+mj-ea"/>
              </a:rPr>
              <a:t>                      </a:t>
            </a:r>
            <a:r>
              <a:rPr sz="3600" spc="5" dirty="0" err="1" smtClean="0">
                <a:latin typeface="+mj-ea"/>
              </a:rPr>
              <a:t>行政作業說明</a:t>
            </a:r>
            <a:endParaRPr sz="3600" spc="5" dirty="0">
              <a:latin typeface="+mj-e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499984" y="1272539"/>
            <a:ext cx="1285875" cy="12954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3225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新南向學海築夢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50520" y="1827276"/>
            <a:ext cx="5204460" cy="122555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7190" indent="-287020">
              <a:lnSpc>
                <a:spcPct val="100000"/>
              </a:lnSpc>
              <a:spcBef>
                <a:spcPts val="31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7190" algn="l"/>
                <a:tab pos="37782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0" dirty="0">
                <a:latin typeface="Noto Sans CJK HK"/>
                <a:cs typeface="Noto Sans CJK HK"/>
              </a:rPr>
              <a:t>1.</a:t>
            </a:r>
            <a:r>
              <a:rPr sz="1600" spc="25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確定計畫是否請款、填寫分配學</a:t>
            </a:r>
            <a:r>
              <a:rPr sz="1600" spc="5" dirty="0">
                <a:latin typeface="Noto Sans CJK HK"/>
                <a:cs typeface="Noto Sans CJK HK"/>
              </a:rPr>
              <a:t>校</a:t>
            </a:r>
            <a:r>
              <a:rPr sz="1600" spc="-5" dirty="0">
                <a:latin typeface="Noto Sans CJK HK"/>
                <a:cs typeface="Noto Sans CJK HK"/>
              </a:rPr>
              <a:t>配合</a:t>
            </a:r>
            <a:r>
              <a:rPr sz="1600" spc="5" dirty="0">
                <a:latin typeface="Noto Sans CJK HK"/>
                <a:cs typeface="Noto Sans CJK HK"/>
              </a:rPr>
              <a:t>款</a:t>
            </a:r>
            <a:r>
              <a:rPr sz="1600" spc="-5" dirty="0">
                <a:latin typeface="Noto Sans CJK HK"/>
                <a:cs typeface="Noto Sans CJK HK"/>
              </a:rPr>
              <a:t>金額</a:t>
            </a:r>
            <a:endParaRPr sz="1600">
              <a:latin typeface="Noto Sans CJK HK"/>
              <a:cs typeface="Noto Sans CJK HK"/>
            </a:endParaRPr>
          </a:p>
          <a:p>
            <a:pPr marL="377190" indent="-287020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7190" algn="l"/>
                <a:tab pos="377825" algn="l"/>
              </a:tabLst>
            </a:pPr>
            <a:r>
              <a:rPr sz="1600" spc="-10" dirty="0">
                <a:latin typeface="Noto Sans CJK HK"/>
                <a:cs typeface="Noto Sans CJK HK"/>
              </a:rPr>
              <a:t>步驟</a:t>
            </a:r>
            <a:r>
              <a:rPr sz="1600" spc="-20" dirty="0">
                <a:latin typeface="Noto Sans CJK HK"/>
                <a:cs typeface="Noto Sans CJK HK"/>
              </a:rPr>
              <a:t>2.</a:t>
            </a:r>
            <a:r>
              <a:rPr sz="1600" spc="45" dirty="0">
                <a:latin typeface="Noto Sans CJK HK"/>
                <a:cs typeface="Noto Sans CJK HK"/>
              </a:rPr>
              <a:t> </a:t>
            </a:r>
            <a:r>
              <a:rPr sz="1600" spc="-10" dirty="0">
                <a:latin typeface="Noto Sans CJK HK"/>
                <a:cs typeface="Noto Sans CJK HK"/>
              </a:rPr>
              <a:t>儲存分配結果並送出請款名單</a:t>
            </a:r>
            <a:endParaRPr sz="1600">
              <a:latin typeface="Noto Sans CJK HK"/>
              <a:cs typeface="Noto Sans CJK HK"/>
            </a:endParaRPr>
          </a:p>
          <a:p>
            <a:pPr marL="377190" indent="-287020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7190" algn="l"/>
                <a:tab pos="37782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0" dirty="0">
                <a:latin typeface="Noto Sans CJK HK"/>
                <a:cs typeface="Noto Sans CJK HK"/>
              </a:rPr>
              <a:t>3.</a:t>
            </a:r>
            <a:r>
              <a:rPr sz="1600" spc="45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列印經費請領表</a:t>
            </a:r>
            <a:endParaRPr sz="1600">
              <a:latin typeface="Noto Sans CJK HK"/>
              <a:cs typeface="Noto Sans CJK HK"/>
            </a:endParaRPr>
          </a:p>
          <a:p>
            <a:pPr marL="377190" indent="-287020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7190" algn="l"/>
                <a:tab pos="37782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注意</a:t>
            </a:r>
            <a:r>
              <a:rPr sz="1600" spc="-75" dirty="0">
                <a:latin typeface="Noto Sans CJK HK"/>
                <a:cs typeface="Noto Sans CJK HK"/>
              </a:rPr>
              <a:t>:</a:t>
            </a:r>
            <a:r>
              <a:rPr sz="1600" spc="-5" dirty="0">
                <a:latin typeface="Noto Sans CJK HK"/>
                <a:cs typeface="Noto Sans CJK HK"/>
              </a:rPr>
              <a:t>計畫可放棄請領經費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3" y="3357371"/>
            <a:ext cx="9035796" cy="1955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20331" y="268986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30066"/>
                </a:solidFill>
                <a:latin typeface="Noto Sans CJK HK"/>
                <a:cs typeface="Noto Sans CJK HK"/>
              </a:rPr>
              <a:t>經費請領說明</a:t>
            </a:r>
            <a:endParaRPr sz="1400">
              <a:latin typeface="Noto Sans CJK HK"/>
              <a:cs typeface="Noto Sans CJK H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7" name="object 7"/>
            <p:cNvSpPr/>
            <p:nvPr/>
          </p:nvSpPr>
          <p:spPr>
            <a:xfrm>
              <a:off x="7924800" y="675131"/>
              <a:ext cx="105410" cy="515620"/>
            </a:xfrm>
            <a:custGeom>
              <a:avLst/>
              <a:gdLst/>
              <a:ahLst/>
              <a:cxnLst/>
              <a:rect l="l" t="t" r="r" b="b"/>
              <a:pathLst>
                <a:path w="105409" h="515619">
                  <a:moveTo>
                    <a:pt x="0" y="515112"/>
                  </a:moveTo>
                  <a:lnTo>
                    <a:pt x="105155" y="515112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24800" y="117347"/>
              <a:ext cx="105410" cy="558165"/>
            </a:xfrm>
            <a:custGeom>
              <a:avLst/>
              <a:gdLst/>
              <a:ahLst/>
              <a:cxnLst/>
              <a:rect l="l" t="t" r="r" b="b"/>
              <a:pathLst>
                <a:path w="105409" h="558165">
                  <a:moveTo>
                    <a:pt x="105155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05155" y="557784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33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07</a:t>
            </a:r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請領資訊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39204" y="1763204"/>
            <a:ext cx="907415" cy="1285240"/>
            <a:chOff x="239204" y="1763204"/>
            <a:chExt cx="907415" cy="1285240"/>
          </a:xfrm>
        </p:grpSpPr>
        <p:sp>
          <p:nvSpPr>
            <p:cNvPr id="4" name="object 4"/>
            <p:cNvSpPr/>
            <p:nvPr/>
          </p:nvSpPr>
          <p:spPr>
            <a:xfrm>
              <a:off x="252221" y="1776222"/>
              <a:ext cx="881380" cy="1259205"/>
            </a:xfrm>
            <a:custGeom>
              <a:avLst/>
              <a:gdLst/>
              <a:ahLst/>
              <a:cxnLst/>
              <a:rect l="l" t="t" r="r" b="b"/>
              <a:pathLst>
                <a:path w="881380" h="1259205">
                  <a:moveTo>
                    <a:pt x="880872" y="0"/>
                  </a:moveTo>
                  <a:lnTo>
                    <a:pt x="440436" y="440436"/>
                  </a:lnTo>
                  <a:lnTo>
                    <a:pt x="0" y="0"/>
                  </a:lnTo>
                  <a:lnTo>
                    <a:pt x="0" y="818388"/>
                  </a:lnTo>
                  <a:lnTo>
                    <a:pt x="440436" y="1258824"/>
                  </a:lnTo>
                  <a:lnTo>
                    <a:pt x="880872" y="818388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5C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221" y="1776222"/>
              <a:ext cx="881380" cy="1259205"/>
            </a:xfrm>
            <a:custGeom>
              <a:avLst/>
              <a:gdLst/>
              <a:ahLst/>
              <a:cxnLst/>
              <a:rect l="l" t="t" r="r" b="b"/>
              <a:pathLst>
                <a:path w="881380" h="1259205">
                  <a:moveTo>
                    <a:pt x="880872" y="0"/>
                  </a:moveTo>
                  <a:lnTo>
                    <a:pt x="880872" y="818388"/>
                  </a:lnTo>
                  <a:lnTo>
                    <a:pt x="440436" y="1258824"/>
                  </a:lnTo>
                  <a:lnTo>
                    <a:pt x="0" y="818388"/>
                  </a:lnTo>
                  <a:lnTo>
                    <a:pt x="0" y="0"/>
                  </a:lnTo>
                  <a:lnTo>
                    <a:pt x="440436" y="440436"/>
                  </a:lnTo>
                  <a:lnTo>
                    <a:pt x="880872" y="0"/>
                  </a:lnTo>
                  <a:close/>
                </a:path>
              </a:pathLst>
            </a:custGeom>
            <a:ln w="25908">
              <a:solidFill>
                <a:srgbClr val="5C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3092" y="2250135"/>
            <a:ext cx="4584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公文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0076" y="1763204"/>
            <a:ext cx="5969635" cy="844550"/>
            <a:chOff x="1120076" y="1763204"/>
            <a:chExt cx="5969635" cy="844550"/>
          </a:xfrm>
        </p:grpSpPr>
        <p:sp>
          <p:nvSpPr>
            <p:cNvPr id="8" name="object 8"/>
            <p:cNvSpPr/>
            <p:nvPr/>
          </p:nvSpPr>
          <p:spPr>
            <a:xfrm>
              <a:off x="1133093" y="1776222"/>
              <a:ext cx="5943600" cy="818515"/>
            </a:xfrm>
            <a:custGeom>
              <a:avLst/>
              <a:gdLst/>
              <a:ahLst/>
              <a:cxnLst/>
              <a:rect l="l" t="t" r="r" b="b"/>
              <a:pathLst>
                <a:path w="5943600" h="818514">
                  <a:moveTo>
                    <a:pt x="5807202" y="0"/>
                  </a:moveTo>
                  <a:lnTo>
                    <a:pt x="0" y="0"/>
                  </a:lnTo>
                  <a:lnTo>
                    <a:pt x="0" y="818388"/>
                  </a:lnTo>
                  <a:lnTo>
                    <a:pt x="5807202" y="818388"/>
                  </a:lnTo>
                  <a:lnTo>
                    <a:pt x="5850306" y="811432"/>
                  </a:lnTo>
                  <a:lnTo>
                    <a:pt x="5887748" y="792065"/>
                  </a:lnTo>
                  <a:lnTo>
                    <a:pt x="5917277" y="762536"/>
                  </a:lnTo>
                  <a:lnTo>
                    <a:pt x="5936644" y="725094"/>
                  </a:lnTo>
                  <a:lnTo>
                    <a:pt x="5943600" y="681989"/>
                  </a:lnTo>
                  <a:lnTo>
                    <a:pt x="5943600" y="136398"/>
                  </a:lnTo>
                  <a:lnTo>
                    <a:pt x="5936644" y="93293"/>
                  </a:lnTo>
                  <a:lnTo>
                    <a:pt x="5917277" y="55851"/>
                  </a:lnTo>
                  <a:lnTo>
                    <a:pt x="5887748" y="26322"/>
                  </a:lnTo>
                  <a:lnTo>
                    <a:pt x="5850306" y="6955"/>
                  </a:lnTo>
                  <a:lnTo>
                    <a:pt x="58072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3093" y="1776222"/>
              <a:ext cx="5943600" cy="818515"/>
            </a:xfrm>
            <a:custGeom>
              <a:avLst/>
              <a:gdLst/>
              <a:ahLst/>
              <a:cxnLst/>
              <a:rect l="l" t="t" r="r" b="b"/>
              <a:pathLst>
                <a:path w="5943600" h="818514">
                  <a:moveTo>
                    <a:pt x="5943600" y="136398"/>
                  </a:moveTo>
                  <a:lnTo>
                    <a:pt x="5943600" y="681989"/>
                  </a:lnTo>
                  <a:lnTo>
                    <a:pt x="5936644" y="725094"/>
                  </a:lnTo>
                  <a:lnTo>
                    <a:pt x="5917277" y="762536"/>
                  </a:lnTo>
                  <a:lnTo>
                    <a:pt x="5887748" y="792065"/>
                  </a:lnTo>
                  <a:lnTo>
                    <a:pt x="5850306" y="811432"/>
                  </a:lnTo>
                  <a:lnTo>
                    <a:pt x="5807202" y="818388"/>
                  </a:lnTo>
                  <a:lnTo>
                    <a:pt x="0" y="818388"/>
                  </a:lnTo>
                  <a:lnTo>
                    <a:pt x="0" y="0"/>
                  </a:lnTo>
                  <a:lnTo>
                    <a:pt x="5807202" y="0"/>
                  </a:lnTo>
                  <a:lnTo>
                    <a:pt x="5850306" y="6955"/>
                  </a:lnTo>
                  <a:lnTo>
                    <a:pt x="5887748" y="26322"/>
                  </a:lnTo>
                  <a:lnTo>
                    <a:pt x="5917277" y="55851"/>
                  </a:lnTo>
                  <a:lnTo>
                    <a:pt x="5936644" y="93293"/>
                  </a:lnTo>
                  <a:lnTo>
                    <a:pt x="5943600" y="136398"/>
                  </a:lnTo>
                  <a:close/>
                </a:path>
              </a:pathLst>
            </a:custGeom>
            <a:ln w="25908">
              <a:solidFill>
                <a:srgbClr val="5C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98270" y="1953513"/>
            <a:ext cx="38601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indent="-58419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71120" algn="l"/>
              </a:tabLst>
            </a:pPr>
            <a:r>
              <a:rPr sz="1100" dirty="0">
                <a:latin typeface="Noto Sans CJK HK"/>
                <a:cs typeface="Noto Sans CJK HK"/>
              </a:rPr>
              <a:t>請包</a:t>
            </a:r>
            <a:r>
              <a:rPr sz="1100" spc="-5" dirty="0">
                <a:latin typeface="Noto Sans CJK HK"/>
                <a:cs typeface="Noto Sans CJK HK"/>
              </a:rPr>
              <a:t>含</a:t>
            </a:r>
            <a:r>
              <a:rPr sz="1100" b="1" dirty="0">
                <a:latin typeface="Noto Sans CJK HK"/>
                <a:cs typeface="Noto Sans CJK HK"/>
              </a:rPr>
              <a:t>統編、帳戶資訊</a:t>
            </a:r>
            <a:r>
              <a:rPr sz="1100" spc="-15" dirty="0">
                <a:latin typeface="Noto Sans CJK HK"/>
                <a:cs typeface="Noto Sans CJK HK"/>
              </a:rPr>
              <a:t>，</a:t>
            </a:r>
            <a:r>
              <a:rPr sz="1100" dirty="0">
                <a:latin typeface="Noto Sans CJK HK"/>
                <a:cs typeface="Noto Sans CJK HK"/>
              </a:rPr>
              <a:t>若有</a:t>
            </a:r>
            <a:r>
              <a:rPr sz="1100" spc="-15" dirty="0">
                <a:latin typeface="Noto Sans CJK HK"/>
                <a:cs typeface="Noto Sans CJK HK"/>
              </a:rPr>
              <a:t>放</a:t>
            </a:r>
            <a:r>
              <a:rPr sz="1100" dirty="0">
                <a:latin typeface="Noto Sans CJK HK"/>
                <a:cs typeface="Noto Sans CJK HK"/>
              </a:rPr>
              <a:t>棄請</a:t>
            </a:r>
            <a:r>
              <a:rPr sz="1100" spc="-15" dirty="0">
                <a:latin typeface="Noto Sans CJK HK"/>
                <a:cs typeface="Noto Sans CJK HK"/>
              </a:rPr>
              <a:t>領</a:t>
            </a:r>
            <a:r>
              <a:rPr sz="1100" dirty="0">
                <a:latin typeface="Noto Sans CJK HK"/>
                <a:cs typeface="Noto Sans CJK HK"/>
              </a:rPr>
              <a:t>，請</a:t>
            </a:r>
            <a:r>
              <a:rPr sz="1100" spc="-15" dirty="0">
                <a:latin typeface="Noto Sans CJK HK"/>
                <a:cs typeface="Noto Sans CJK HK"/>
              </a:rPr>
              <a:t>於</a:t>
            </a:r>
            <a:r>
              <a:rPr sz="1100" dirty="0">
                <a:latin typeface="Noto Sans CJK HK"/>
                <a:cs typeface="Noto Sans CJK HK"/>
              </a:rPr>
              <a:t>公文</a:t>
            </a:r>
            <a:r>
              <a:rPr sz="1100" spc="-15" dirty="0">
                <a:latin typeface="Noto Sans CJK HK"/>
                <a:cs typeface="Noto Sans CJK HK"/>
              </a:rPr>
              <a:t>內</a:t>
            </a:r>
            <a:r>
              <a:rPr sz="1100" dirty="0">
                <a:latin typeface="Noto Sans CJK HK"/>
                <a:cs typeface="Noto Sans CJK HK"/>
              </a:rPr>
              <a:t>載明</a:t>
            </a:r>
            <a:r>
              <a:rPr sz="1100" spc="-15" dirty="0">
                <a:latin typeface="Noto Sans CJK HK"/>
                <a:cs typeface="Noto Sans CJK HK"/>
              </a:rPr>
              <a:t>原</a:t>
            </a:r>
            <a:r>
              <a:rPr sz="1100" dirty="0">
                <a:latin typeface="Noto Sans CJK HK"/>
                <a:cs typeface="Noto Sans CJK HK"/>
              </a:rPr>
              <a:t>因</a:t>
            </a:r>
            <a:endParaRPr sz="1100">
              <a:latin typeface="Noto Sans CJK HK"/>
              <a:cs typeface="Noto Sans CJK H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8270" y="2208022"/>
            <a:ext cx="33026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indent="-58419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71120" algn="l"/>
              </a:tabLst>
            </a:pPr>
            <a:r>
              <a:rPr sz="1100" dirty="0">
                <a:latin typeface="Noto Sans CJK HK"/>
                <a:cs typeface="Noto Sans CJK HK"/>
              </a:rPr>
              <a:t>公文正本給</a:t>
            </a:r>
            <a:r>
              <a:rPr sz="1100" b="1" dirty="0">
                <a:latin typeface="Noto Sans CJK HK"/>
                <a:cs typeface="Noto Sans CJK HK"/>
              </a:rPr>
              <a:t>臺科大人力</a:t>
            </a:r>
            <a:r>
              <a:rPr sz="1100" b="1" spc="-15" dirty="0">
                <a:latin typeface="Noto Sans CJK HK"/>
                <a:cs typeface="Noto Sans CJK HK"/>
              </a:rPr>
              <a:t>資</a:t>
            </a:r>
            <a:r>
              <a:rPr sz="1100" b="1" dirty="0">
                <a:latin typeface="Noto Sans CJK HK"/>
                <a:cs typeface="Noto Sans CJK HK"/>
              </a:rPr>
              <a:t>源辦</a:t>
            </a:r>
            <a:r>
              <a:rPr sz="1100" b="1" spc="-15" dirty="0">
                <a:latin typeface="Noto Sans CJK HK"/>
                <a:cs typeface="Noto Sans CJK HK"/>
              </a:rPr>
              <a:t>公</a:t>
            </a:r>
            <a:r>
              <a:rPr sz="1100" b="1" dirty="0">
                <a:latin typeface="Noto Sans CJK HK"/>
                <a:cs typeface="Noto Sans CJK HK"/>
              </a:rPr>
              <a:t>室</a:t>
            </a:r>
            <a:r>
              <a:rPr sz="1100" dirty="0">
                <a:latin typeface="Noto Sans CJK HK"/>
                <a:cs typeface="Noto Sans CJK HK"/>
              </a:rPr>
              <a:t>，</a:t>
            </a:r>
            <a:r>
              <a:rPr sz="1100" spc="-15" dirty="0">
                <a:latin typeface="Noto Sans CJK HK"/>
                <a:cs typeface="Noto Sans CJK HK"/>
              </a:rPr>
              <a:t>無</a:t>
            </a:r>
            <a:r>
              <a:rPr sz="1100" dirty="0">
                <a:latin typeface="Noto Sans CJK HK"/>
                <a:cs typeface="Noto Sans CJK HK"/>
              </a:rPr>
              <a:t>須副</a:t>
            </a:r>
            <a:r>
              <a:rPr sz="1100" spc="-15" dirty="0">
                <a:latin typeface="Noto Sans CJK HK"/>
                <a:cs typeface="Noto Sans CJK HK"/>
              </a:rPr>
              <a:t>本</a:t>
            </a:r>
            <a:r>
              <a:rPr sz="1100" dirty="0">
                <a:latin typeface="Noto Sans CJK HK"/>
                <a:cs typeface="Noto Sans CJK HK"/>
              </a:rPr>
              <a:t>教育部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9204" y="2880296"/>
            <a:ext cx="907415" cy="1430020"/>
            <a:chOff x="239204" y="2880296"/>
            <a:chExt cx="907415" cy="1430020"/>
          </a:xfrm>
        </p:grpSpPr>
        <p:sp>
          <p:nvSpPr>
            <p:cNvPr id="13" name="object 13"/>
            <p:cNvSpPr/>
            <p:nvPr/>
          </p:nvSpPr>
          <p:spPr>
            <a:xfrm>
              <a:off x="252221" y="2893313"/>
              <a:ext cx="881380" cy="1403985"/>
            </a:xfrm>
            <a:custGeom>
              <a:avLst/>
              <a:gdLst/>
              <a:ahLst/>
              <a:cxnLst/>
              <a:rect l="l" t="t" r="r" b="b"/>
              <a:pathLst>
                <a:path w="881380" h="1403985">
                  <a:moveTo>
                    <a:pt x="880872" y="0"/>
                  </a:moveTo>
                  <a:lnTo>
                    <a:pt x="440436" y="440436"/>
                  </a:lnTo>
                  <a:lnTo>
                    <a:pt x="0" y="0"/>
                  </a:lnTo>
                  <a:lnTo>
                    <a:pt x="0" y="963168"/>
                  </a:lnTo>
                  <a:lnTo>
                    <a:pt x="440436" y="1403604"/>
                  </a:lnTo>
                  <a:lnTo>
                    <a:pt x="880872" y="963168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5C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221" y="2893313"/>
              <a:ext cx="881380" cy="1403985"/>
            </a:xfrm>
            <a:custGeom>
              <a:avLst/>
              <a:gdLst/>
              <a:ahLst/>
              <a:cxnLst/>
              <a:rect l="l" t="t" r="r" b="b"/>
              <a:pathLst>
                <a:path w="881380" h="1403985">
                  <a:moveTo>
                    <a:pt x="880872" y="0"/>
                  </a:moveTo>
                  <a:lnTo>
                    <a:pt x="880872" y="963168"/>
                  </a:lnTo>
                  <a:lnTo>
                    <a:pt x="440436" y="1403604"/>
                  </a:lnTo>
                  <a:lnTo>
                    <a:pt x="0" y="963168"/>
                  </a:lnTo>
                  <a:lnTo>
                    <a:pt x="0" y="0"/>
                  </a:lnTo>
                  <a:lnTo>
                    <a:pt x="440436" y="440436"/>
                  </a:lnTo>
                  <a:lnTo>
                    <a:pt x="880872" y="0"/>
                  </a:lnTo>
                  <a:close/>
                </a:path>
              </a:pathLst>
            </a:custGeom>
            <a:ln w="25907">
              <a:solidFill>
                <a:srgbClr val="5C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4888" y="3155416"/>
            <a:ext cx="67500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>
              <a:lnSpc>
                <a:spcPct val="1441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經費 請領表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20076" y="2953448"/>
            <a:ext cx="6851015" cy="844550"/>
            <a:chOff x="1120076" y="2953448"/>
            <a:chExt cx="6851015" cy="844550"/>
          </a:xfrm>
        </p:grpSpPr>
        <p:sp>
          <p:nvSpPr>
            <p:cNvPr id="17" name="object 17"/>
            <p:cNvSpPr/>
            <p:nvPr/>
          </p:nvSpPr>
          <p:spPr>
            <a:xfrm>
              <a:off x="1133093" y="2966465"/>
              <a:ext cx="6824980" cy="818515"/>
            </a:xfrm>
            <a:custGeom>
              <a:avLst/>
              <a:gdLst/>
              <a:ahLst/>
              <a:cxnLst/>
              <a:rect l="l" t="t" r="r" b="b"/>
              <a:pathLst>
                <a:path w="6824980" h="818514">
                  <a:moveTo>
                    <a:pt x="6688074" y="0"/>
                  </a:moveTo>
                  <a:lnTo>
                    <a:pt x="0" y="0"/>
                  </a:lnTo>
                  <a:lnTo>
                    <a:pt x="0" y="818388"/>
                  </a:lnTo>
                  <a:lnTo>
                    <a:pt x="6688074" y="818388"/>
                  </a:lnTo>
                  <a:lnTo>
                    <a:pt x="6731178" y="811432"/>
                  </a:lnTo>
                  <a:lnTo>
                    <a:pt x="6768620" y="792065"/>
                  </a:lnTo>
                  <a:lnTo>
                    <a:pt x="6798149" y="762536"/>
                  </a:lnTo>
                  <a:lnTo>
                    <a:pt x="6817516" y="725094"/>
                  </a:lnTo>
                  <a:lnTo>
                    <a:pt x="6824472" y="681990"/>
                  </a:lnTo>
                  <a:lnTo>
                    <a:pt x="6824472" y="136398"/>
                  </a:lnTo>
                  <a:lnTo>
                    <a:pt x="6817516" y="93293"/>
                  </a:lnTo>
                  <a:lnTo>
                    <a:pt x="6798149" y="55851"/>
                  </a:lnTo>
                  <a:lnTo>
                    <a:pt x="6768620" y="26322"/>
                  </a:lnTo>
                  <a:lnTo>
                    <a:pt x="6731178" y="6955"/>
                  </a:lnTo>
                  <a:lnTo>
                    <a:pt x="66880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3093" y="2966465"/>
              <a:ext cx="6824980" cy="818515"/>
            </a:xfrm>
            <a:custGeom>
              <a:avLst/>
              <a:gdLst/>
              <a:ahLst/>
              <a:cxnLst/>
              <a:rect l="l" t="t" r="r" b="b"/>
              <a:pathLst>
                <a:path w="6824980" h="818514">
                  <a:moveTo>
                    <a:pt x="6824472" y="136398"/>
                  </a:moveTo>
                  <a:lnTo>
                    <a:pt x="6824472" y="681990"/>
                  </a:lnTo>
                  <a:lnTo>
                    <a:pt x="6817516" y="725094"/>
                  </a:lnTo>
                  <a:lnTo>
                    <a:pt x="6798149" y="762536"/>
                  </a:lnTo>
                  <a:lnTo>
                    <a:pt x="6768620" y="792065"/>
                  </a:lnTo>
                  <a:lnTo>
                    <a:pt x="6731178" y="811432"/>
                  </a:lnTo>
                  <a:lnTo>
                    <a:pt x="6688074" y="818388"/>
                  </a:lnTo>
                  <a:lnTo>
                    <a:pt x="0" y="818388"/>
                  </a:lnTo>
                  <a:lnTo>
                    <a:pt x="0" y="0"/>
                  </a:lnTo>
                  <a:lnTo>
                    <a:pt x="6688074" y="0"/>
                  </a:lnTo>
                  <a:lnTo>
                    <a:pt x="6731178" y="6955"/>
                  </a:lnTo>
                  <a:lnTo>
                    <a:pt x="6768620" y="26322"/>
                  </a:lnTo>
                  <a:lnTo>
                    <a:pt x="6798149" y="55851"/>
                  </a:lnTo>
                  <a:lnTo>
                    <a:pt x="6817516" y="93293"/>
                  </a:lnTo>
                  <a:lnTo>
                    <a:pt x="6824472" y="136398"/>
                  </a:lnTo>
                  <a:close/>
                </a:path>
              </a:pathLst>
            </a:custGeom>
            <a:ln w="25908">
              <a:solidFill>
                <a:srgbClr val="5C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98270" y="2948787"/>
            <a:ext cx="6654800" cy="75120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70485" indent="-58419">
              <a:lnSpc>
                <a:spcPct val="100000"/>
              </a:lnSpc>
              <a:spcBef>
                <a:spcPts val="780"/>
              </a:spcBef>
              <a:buSzPct val="90909"/>
              <a:buFont typeface="Arial"/>
              <a:buChar char="•"/>
              <a:tabLst>
                <a:tab pos="71120" algn="l"/>
              </a:tabLst>
            </a:pPr>
            <a:r>
              <a:rPr sz="1100" spc="-5" dirty="0">
                <a:latin typeface="Noto Sans CJK HK"/>
                <a:cs typeface="Noto Sans CJK HK"/>
              </a:rPr>
              <a:t>需</a:t>
            </a:r>
            <a:r>
              <a:rPr sz="1100" b="1" dirty="0">
                <a:latin typeface="Noto Sans CJK HK"/>
                <a:cs typeface="Noto Sans CJK HK"/>
              </a:rPr>
              <a:t>關防用印</a:t>
            </a:r>
            <a:endParaRPr sz="1100">
              <a:latin typeface="Noto Sans CJK HK"/>
              <a:cs typeface="Noto Sans CJK HK"/>
            </a:endParaRPr>
          </a:p>
          <a:p>
            <a:pPr marL="70485" marR="5080" indent="-58419">
              <a:lnSpc>
                <a:spcPct val="129099"/>
              </a:lnSpc>
              <a:spcBef>
                <a:spcPts val="300"/>
              </a:spcBef>
              <a:buSzPct val="90909"/>
              <a:buFont typeface="Arial"/>
              <a:buChar char="•"/>
              <a:tabLst>
                <a:tab pos="71120" algn="l"/>
              </a:tabLst>
            </a:pPr>
            <a:r>
              <a:rPr sz="1100" b="1" dirty="0">
                <a:latin typeface="Noto Sans CJK HK"/>
                <a:cs typeface="Noto Sans CJK HK"/>
              </a:rPr>
              <a:t>薦送學校務必確認學海</a:t>
            </a:r>
            <a:r>
              <a:rPr sz="1100" b="1" spc="-15" dirty="0">
                <a:latin typeface="Noto Sans CJK HK"/>
                <a:cs typeface="Noto Sans CJK HK"/>
              </a:rPr>
              <a:t>築</a:t>
            </a:r>
            <a:r>
              <a:rPr sz="1100" b="1" dirty="0">
                <a:latin typeface="Noto Sans CJK HK"/>
                <a:cs typeface="Noto Sans CJK HK"/>
              </a:rPr>
              <a:t>夢各</a:t>
            </a:r>
            <a:r>
              <a:rPr sz="1100" b="1" spc="-15" dirty="0">
                <a:latin typeface="Noto Sans CJK HK"/>
                <a:cs typeface="Noto Sans CJK HK"/>
              </a:rPr>
              <a:t>子</a:t>
            </a:r>
            <a:r>
              <a:rPr sz="1100" b="1" dirty="0">
                <a:latin typeface="Noto Sans CJK HK"/>
                <a:cs typeface="Noto Sans CJK HK"/>
              </a:rPr>
              <a:t>計畫</a:t>
            </a:r>
            <a:r>
              <a:rPr sz="1100" b="1" spc="-15" dirty="0">
                <a:latin typeface="Noto Sans CJK HK"/>
                <a:cs typeface="Noto Sans CJK HK"/>
              </a:rPr>
              <a:t>皆</a:t>
            </a:r>
            <a:r>
              <a:rPr sz="1100" b="1" dirty="0">
                <a:latin typeface="Noto Sans CJK HK"/>
                <a:cs typeface="Noto Sans CJK HK"/>
              </a:rPr>
              <a:t>具備</a:t>
            </a:r>
            <a:r>
              <a:rPr sz="1100" b="1" spc="-15" dirty="0">
                <a:latin typeface="Noto Sans CJK HK"/>
                <a:cs typeface="Noto Sans CJK HK"/>
              </a:rPr>
              <a:t>符</a:t>
            </a:r>
            <a:r>
              <a:rPr sz="1100" b="1" dirty="0">
                <a:latin typeface="Noto Sans CJK HK"/>
                <a:cs typeface="Noto Sans CJK HK"/>
              </a:rPr>
              <a:t>合補</a:t>
            </a:r>
            <a:r>
              <a:rPr sz="1100" b="1" spc="-15" dirty="0">
                <a:latin typeface="Noto Sans CJK HK"/>
                <a:cs typeface="Noto Sans CJK HK"/>
              </a:rPr>
              <a:t>助</a:t>
            </a:r>
            <a:r>
              <a:rPr sz="1100" b="1" dirty="0">
                <a:latin typeface="Noto Sans CJK HK"/>
                <a:cs typeface="Noto Sans CJK HK"/>
              </a:rPr>
              <a:t>要點</a:t>
            </a:r>
            <a:r>
              <a:rPr sz="1100" b="1" spc="-15" dirty="0">
                <a:latin typeface="Noto Sans CJK HK"/>
                <a:cs typeface="Noto Sans CJK HK"/>
              </a:rPr>
              <a:t>規</a:t>
            </a:r>
            <a:r>
              <a:rPr sz="1100" b="1" dirty="0">
                <a:latin typeface="Noto Sans CJK HK"/>
                <a:cs typeface="Noto Sans CJK HK"/>
              </a:rPr>
              <a:t>定之</a:t>
            </a:r>
            <a:r>
              <a:rPr sz="1100" b="1" spc="-15" dirty="0">
                <a:latin typeface="Noto Sans CJK HK"/>
                <a:cs typeface="Noto Sans CJK HK"/>
              </a:rPr>
              <a:t>國</a:t>
            </a:r>
            <a:r>
              <a:rPr sz="1100" b="1" dirty="0">
                <a:latin typeface="Noto Sans CJK HK"/>
                <a:cs typeface="Noto Sans CJK HK"/>
              </a:rPr>
              <a:t>外機</a:t>
            </a:r>
            <a:r>
              <a:rPr sz="1100" b="1" spc="-15" dirty="0">
                <a:latin typeface="Noto Sans CJK HK"/>
                <a:cs typeface="Noto Sans CJK HK"/>
              </a:rPr>
              <a:t>構</a:t>
            </a:r>
            <a:r>
              <a:rPr sz="1100" b="1" dirty="0">
                <a:latin typeface="Noto Sans CJK HK"/>
                <a:cs typeface="Noto Sans CJK HK"/>
              </a:rPr>
              <a:t>實習</a:t>
            </a:r>
            <a:r>
              <a:rPr sz="1100" b="1" spc="-15" dirty="0">
                <a:latin typeface="Noto Sans CJK HK"/>
                <a:cs typeface="Noto Sans CJK HK"/>
              </a:rPr>
              <a:t>同</a:t>
            </a:r>
            <a:r>
              <a:rPr sz="1100" b="1" dirty="0">
                <a:latin typeface="Noto Sans CJK HK"/>
                <a:cs typeface="Noto Sans CJK HK"/>
              </a:rPr>
              <a:t>意書</a:t>
            </a:r>
            <a:r>
              <a:rPr sz="1100" b="1" spc="-15" dirty="0">
                <a:latin typeface="Noto Sans CJK HK"/>
                <a:cs typeface="Noto Sans CJK HK"/>
              </a:rPr>
              <a:t>或</a:t>
            </a:r>
            <a:r>
              <a:rPr sz="1100" b="1" dirty="0">
                <a:latin typeface="Noto Sans CJK HK"/>
                <a:cs typeface="Noto Sans CJK HK"/>
              </a:rPr>
              <a:t>合作</a:t>
            </a:r>
            <a:r>
              <a:rPr sz="1100" b="1" spc="-15" dirty="0">
                <a:latin typeface="Noto Sans CJK HK"/>
                <a:cs typeface="Noto Sans CJK HK"/>
              </a:rPr>
              <a:t>契</a:t>
            </a:r>
            <a:r>
              <a:rPr sz="1100" b="1" dirty="0">
                <a:latin typeface="Noto Sans CJK HK"/>
                <a:cs typeface="Noto Sans CJK HK"/>
              </a:rPr>
              <a:t>約書</a:t>
            </a:r>
            <a:r>
              <a:rPr sz="1100" b="1" spc="-15" dirty="0">
                <a:latin typeface="Noto Sans CJK HK"/>
                <a:cs typeface="Noto Sans CJK HK"/>
              </a:rPr>
              <a:t>影</a:t>
            </a:r>
            <a:r>
              <a:rPr sz="1100" b="1" dirty="0">
                <a:latin typeface="Noto Sans CJK HK"/>
                <a:cs typeface="Noto Sans CJK HK"/>
              </a:rPr>
              <a:t>本，並 依照補助要點規定予以</a:t>
            </a:r>
            <a:r>
              <a:rPr sz="1100" b="1" spc="-15" dirty="0">
                <a:latin typeface="Noto Sans CJK HK"/>
                <a:cs typeface="Noto Sans CJK HK"/>
              </a:rPr>
              <a:t>分</a:t>
            </a:r>
            <a:r>
              <a:rPr sz="1100" b="1" dirty="0">
                <a:latin typeface="Noto Sans CJK HK"/>
                <a:cs typeface="Noto Sans CJK HK"/>
              </a:rPr>
              <a:t>配經</a:t>
            </a:r>
            <a:r>
              <a:rPr sz="1100" b="1" spc="-15" dirty="0">
                <a:latin typeface="Noto Sans CJK HK"/>
                <a:cs typeface="Noto Sans CJK HK"/>
              </a:rPr>
              <a:t>費</a:t>
            </a:r>
            <a:r>
              <a:rPr sz="1100" b="1" dirty="0"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9204" y="4142168"/>
            <a:ext cx="907415" cy="1285240"/>
            <a:chOff x="239204" y="4142168"/>
            <a:chExt cx="907415" cy="1285240"/>
          </a:xfrm>
        </p:grpSpPr>
        <p:sp>
          <p:nvSpPr>
            <p:cNvPr id="21" name="object 21"/>
            <p:cNvSpPr/>
            <p:nvPr/>
          </p:nvSpPr>
          <p:spPr>
            <a:xfrm>
              <a:off x="252221" y="4155185"/>
              <a:ext cx="881380" cy="1259205"/>
            </a:xfrm>
            <a:custGeom>
              <a:avLst/>
              <a:gdLst/>
              <a:ahLst/>
              <a:cxnLst/>
              <a:rect l="l" t="t" r="r" b="b"/>
              <a:pathLst>
                <a:path w="881380" h="1259204">
                  <a:moveTo>
                    <a:pt x="880872" y="0"/>
                  </a:moveTo>
                  <a:lnTo>
                    <a:pt x="440436" y="440436"/>
                  </a:lnTo>
                  <a:lnTo>
                    <a:pt x="0" y="0"/>
                  </a:lnTo>
                  <a:lnTo>
                    <a:pt x="0" y="818388"/>
                  </a:lnTo>
                  <a:lnTo>
                    <a:pt x="440436" y="1258823"/>
                  </a:lnTo>
                  <a:lnTo>
                    <a:pt x="880872" y="818388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5C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221" y="4155185"/>
              <a:ext cx="881380" cy="1259205"/>
            </a:xfrm>
            <a:custGeom>
              <a:avLst/>
              <a:gdLst/>
              <a:ahLst/>
              <a:cxnLst/>
              <a:rect l="l" t="t" r="r" b="b"/>
              <a:pathLst>
                <a:path w="881380" h="1259204">
                  <a:moveTo>
                    <a:pt x="880872" y="0"/>
                  </a:moveTo>
                  <a:lnTo>
                    <a:pt x="880872" y="818388"/>
                  </a:lnTo>
                  <a:lnTo>
                    <a:pt x="440436" y="1258823"/>
                  </a:lnTo>
                  <a:lnTo>
                    <a:pt x="0" y="818388"/>
                  </a:lnTo>
                  <a:lnTo>
                    <a:pt x="0" y="0"/>
                  </a:lnTo>
                  <a:lnTo>
                    <a:pt x="440436" y="440436"/>
                  </a:lnTo>
                  <a:lnTo>
                    <a:pt x="880872" y="0"/>
                  </a:lnTo>
                  <a:close/>
                </a:path>
              </a:pathLst>
            </a:custGeom>
            <a:ln w="25907">
              <a:solidFill>
                <a:srgbClr val="5C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63092" y="4630369"/>
            <a:ext cx="4584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領據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20076" y="4142168"/>
            <a:ext cx="6851015" cy="844550"/>
            <a:chOff x="1120076" y="4142168"/>
            <a:chExt cx="6851015" cy="844550"/>
          </a:xfrm>
        </p:grpSpPr>
        <p:sp>
          <p:nvSpPr>
            <p:cNvPr id="25" name="object 25"/>
            <p:cNvSpPr/>
            <p:nvPr/>
          </p:nvSpPr>
          <p:spPr>
            <a:xfrm>
              <a:off x="1133093" y="4155185"/>
              <a:ext cx="6824980" cy="818515"/>
            </a:xfrm>
            <a:custGeom>
              <a:avLst/>
              <a:gdLst/>
              <a:ahLst/>
              <a:cxnLst/>
              <a:rect l="l" t="t" r="r" b="b"/>
              <a:pathLst>
                <a:path w="6824980" h="818514">
                  <a:moveTo>
                    <a:pt x="6688074" y="0"/>
                  </a:moveTo>
                  <a:lnTo>
                    <a:pt x="0" y="0"/>
                  </a:lnTo>
                  <a:lnTo>
                    <a:pt x="0" y="818388"/>
                  </a:lnTo>
                  <a:lnTo>
                    <a:pt x="6688074" y="818388"/>
                  </a:lnTo>
                  <a:lnTo>
                    <a:pt x="6731178" y="811432"/>
                  </a:lnTo>
                  <a:lnTo>
                    <a:pt x="6768620" y="792065"/>
                  </a:lnTo>
                  <a:lnTo>
                    <a:pt x="6798149" y="762536"/>
                  </a:lnTo>
                  <a:lnTo>
                    <a:pt x="6817516" y="725094"/>
                  </a:lnTo>
                  <a:lnTo>
                    <a:pt x="6824472" y="681989"/>
                  </a:lnTo>
                  <a:lnTo>
                    <a:pt x="6824472" y="136397"/>
                  </a:lnTo>
                  <a:lnTo>
                    <a:pt x="6817516" y="93293"/>
                  </a:lnTo>
                  <a:lnTo>
                    <a:pt x="6798149" y="55851"/>
                  </a:lnTo>
                  <a:lnTo>
                    <a:pt x="6768620" y="26322"/>
                  </a:lnTo>
                  <a:lnTo>
                    <a:pt x="6731178" y="6955"/>
                  </a:lnTo>
                  <a:lnTo>
                    <a:pt x="66880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3093" y="4155185"/>
              <a:ext cx="6824980" cy="818515"/>
            </a:xfrm>
            <a:custGeom>
              <a:avLst/>
              <a:gdLst/>
              <a:ahLst/>
              <a:cxnLst/>
              <a:rect l="l" t="t" r="r" b="b"/>
              <a:pathLst>
                <a:path w="6824980" h="818514">
                  <a:moveTo>
                    <a:pt x="6824472" y="136397"/>
                  </a:moveTo>
                  <a:lnTo>
                    <a:pt x="6824472" y="681989"/>
                  </a:lnTo>
                  <a:lnTo>
                    <a:pt x="6817516" y="725094"/>
                  </a:lnTo>
                  <a:lnTo>
                    <a:pt x="6798149" y="762536"/>
                  </a:lnTo>
                  <a:lnTo>
                    <a:pt x="6768620" y="792065"/>
                  </a:lnTo>
                  <a:lnTo>
                    <a:pt x="6731178" y="811432"/>
                  </a:lnTo>
                  <a:lnTo>
                    <a:pt x="6688074" y="818388"/>
                  </a:lnTo>
                  <a:lnTo>
                    <a:pt x="0" y="818388"/>
                  </a:lnTo>
                  <a:lnTo>
                    <a:pt x="0" y="0"/>
                  </a:lnTo>
                  <a:lnTo>
                    <a:pt x="6688074" y="0"/>
                  </a:lnTo>
                  <a:lnTo>
                    <a:pt x="6731178" y="6955"/>
                  </a:lnTo>
                  <a:lnTo>
                    <a:pt x="6768620" y="26322"/>
                  </a:lnTo>
                  <a:lnTo>
                    <a:pt x="6798149" y="55851"/>
                  </a:lnTo>
                  <a:lnTo>
                    <a:pt x="6817516" y="93293"/>
                  </a:lnTo>
                  <a:lnTo>
                    <a:pt x="6824472" y="136397"/>
                  </a:lnTo>
                  <a:close/>
                </a:path>
              </a:pathLst>
            </a:custGeom>
            <a:ln w="25907">
              <a:solidFill>
                <a:srgbClr val="5C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98270" y="4460494"/>
            <a:ext cx="19431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indent="-58419">
              <a:lnSpc>
                <a:spcPct val="100000"/>
              </a:lnSpc>
              <a:spcBef>
                <a:spcPts val="100"/>
              </a:spcBef>
              <a:buSzPct val="90909"/>
              <a:buFont typeface="Arial"/>
              <a:buChar char="•"/>
              <a:tabLst>
                <a:tab pos="71120" algn="l"/>
              </a:tabLst>
            </a:pPr>
            <a:r>
              <a:rPr sz="1100" dirty="0">
                <a:latin typeface="Noto Sans CJK HK"/>
                <a:cs typeface="Noto Sans CJK HK"/>
              </a:rPr>
              <a:t>抬頭請開立</a:t>
            </a:r>
            <a:r>
              <a:rPr sz="1100" spc="5" dirty="0">
                <a:latin typeface="Arial"/>
                <a:cs typeface="Arial"/>
              </a:rPr>
              <a:t>:</a:t>
            </a:r>
            <a:r>
              <a:rPr sz="1100" b="1" dirty="0">
                <a:latin typeface="Noto Sans CJK HK"/>
                <a:cs typeface="Noto Sans CJK HK"/>
              </a:rPr>
              <a:t>國立臺</a:t>
            </a:r>
            <a:r>
              <a:rPr sz="1100" b="1" spc="-15" dirty="0">
                <a:latin typeface="Noto Sans CJK HK"/>
                <a:cs typeface="Noto Sans CJK HK"/>
              </a:rPr>
              <a:t>灣</a:t>
            </a:r>
            <a:r>
              <a:rPr sz="1100" b="1" dirty="0">
                <a:latin typeface="Noto Sans CJK HK"/>
                <a:cs typeface="Noto Sans CJK HK"/>
              </a:rPr>
              <a:t>科技</a:t>
            </a:r>
            <a:r>
              <a:rPr sz="1100" b="1" spc="-15" dirty="0">
                <a:latin typeface="Noto Sans CJK HK"/>
                <a:cs typeface="Noto Sans CJK HK"/>
              </a:rPr>
              <a:t>大</a:t>
            </a:r>
            <a:r>
              <a:rPr sz="1100" b="1" dirty="0">
                <a:latin typeface="Noto Sans CJK HK"/>
                <a:cs typeface="Noto Sans CJK HK"/>
              </a:rPr>
              <a:t>學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39204" y="5259260"/>
            <a:ext cx="907415" cy="1285240"/>
            <a:chOff x="239204" y="5259260"/>
            <a:chExt cx="907415" cy="1285240"/>
          </a:xfrm>
        </p:grpSpPr>
        <p:sp>
          <p:nvSpPr>
            <p:cNvPr id="29" name="object 29"/>
            <p:cNvSpPr/>
            <p:nvPr/>
          </p:nvSpPr>
          <p:spPr>
            <a:xfrm>
              <a:off x="252221" y="5272277"/>
              <a:ext cx="881380" cy="1259205"/>
            </a:xfrm>
            <a:custGeom>
              <a:avLst/>
              <a:gdLst/>
              <a:ahLst/>
              <a:cxnLst/>
              <a:rect l="l" t="t" r="r" b="b"/>
              <a:pathLst>
                <a:path w="881380" h="1259204">
                  <a:moveTo>
                    <a:pt x="880872" y="0"/>
                  </a:moveTo>
                  <a:lnTo>
                    <a:pt x="440436" y="440436"/>
                  </a:lnTo>
                  <a:lnTo>
                    <a:pt x="0" y="0"/>
                  </a:lnTo>
                  <a:lnTo>
                    <a:pt x="0" y="818388"/>
                  </a:lnTo>
                  <a:lnTo>
                    <a:pt x="440436" y="1258824"/>
                  </a:lnTo>
                  <a:lnTo>
                    <a:pt x="880872" y="818388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5C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2221" y="5272277"/>
              <a:ext cx="881380" cy="1259205"/>
            </a:xfrm>
            <a:custGeom>
              <a:avLst/>
              <a:gdLst/>
              <a:ahLst/>
              <a:cxnLst/>
              <a:rect l="l" t="t" r="r" b="b"/>
              <a:pathLst>
                <a:path w="881380" h="1259204">
                  <a:moveTo>
                    <a:pt x="880872" y="0"/>
                  </a:moveTo>
                  <a:lnTo>
                    <a:pt x="880872" y="818388"/>
                  </a:lnTo>
                  <a:lnTo>
                    <a:pt x="440436" y="1258824"/>
                  </a:lnTo>
                  <a:lnTo>
                    <a:pt x="0" y="818388"/>
                  </a:lnTo>
                  <a:lnTo>
                    <a:pt x="0" y="0"/>
                  </a:lnTo>
                  <a:lnTo>
                    <a:pt x="440436" y="440436"/>
                  </a:lnTo>
                  <a:lnTo>
                    <a:pt x="880872" y="0"/>
                  </a:lnTo>
                  <a:close/>
                </a:path>
              </a:pathLst>
            </a:custGeom>
            <a:ln w="25908">
              <a:solidFill>
                <a:srgbClr val="5C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63092" y="5748020"/>
            <a:ext cx="4584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郵寄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20139" y="5259323"/>
            <a:ext cx="6850380" cy="844550"/>
            <a:chOff x="1120139" y="5259323"/>
            <a:chExt cx="6850380" cy="844550"/>
          </a:xfrm>
        </p:grpSpPr>
        <p:sp>
          <p:nvSpPr>
            <p:cNvPr id="33" name="object 33"/>
            <p:cNvSpPr/>
            <p:nvPr/>
          </p:nvSpPr>
          <p:spPr>
            <a:xfrm>
              <a:off x="1133093" y="5272277"/>
              <a:ext cx="6824980" cy="818515"/>
            </a:xfrm>
            <a:custGeom>
              <a:avLst/>
              <a:gdLst/>
              <a:ahLst/>
              <a:cxnLst/>
              <a:rect l="l" t="t" r="r" b="b"/>
              <a:pathLst>
                <a:path w="6824980" h="818514">
                  <a:moveTo>
                    <a:pt x="6688074" y="0"/>
                  </a:moveTo>
                  <a:lnTo>
                    <a:pt x="0" y="0"/>
                  </a:lnTo>
                  <a:lnTo>
                    <a:pt x="0" y="818388"/>
                  </a:lnTo>
                  <a:lnTo>
                    <a:pt x="6688074" y="818388"/>
                  </a:lnTo>
                  <a:lnTo>
                    <a:pt x="6731178" y="811433"/>
                  </a:lnTo>
                  <a:lnTo>
                    <a:pt x="6768620" y="792069"/>
                  </a:lnTo>
                  <a:lnTo>
                    <a:pt x="6798149" y="762541"/>
                  </a:lnTo>
                  <a:lnTo>
                    <a:pt x="6817516" y="725099"/>
                  </a:lnTo>
                  <a:lnTo>
                    <a:pt x="6824472" y="681990"/>
                  </a:lnTo>
                  <a:lnTo>
                    <a:pt x="6824472" y="136398"/>
                  </a:lnTo>
                  <a:lnTo>
                    <a:pt x="6817516" y="93293"/>
                  </a:lnTo>
                  <a:lnTo>
                    <a:pt x="6798149" y="55851"/>
                  </a:lnTo>
                  <a:lnTo>
                    <a:pt x="6768620" y="26322"/>
                  </a:lnTo>
                  <a:lnTo>
                    <a:pt x="6731178" y="6955"/>
                  </a:lnTo>
                  <a:lnTo>
                    <a:pt x="66880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33093" y="5272277"/>
              <a:ext cx="6824980" cy="818515"/>
            </a:xfrm>
            <a:custGeom>
              <a:avLst/>
              <a:gdLst/>
              <a:ahLst/>
              <a:cxnLst/>
              <a:rect l="l" t="t" r="r" b="b"/>
              <a:pathLst>
                <a:path w="6824980" h="818514">
                  <a:moveTo>
                    <a:pt x="6824472" y="136398"/>
                  </a:moveTo>
                  <a:lnTo>
                    <a:pt x="6824472" y="681990"/>
                  </a:lnTo>
                  <a:lnTo>
                    <a:pt x="6817516" y="725099"/>
                  </a:lnTo>
                  <a:lnTo>
                    <a:pt x="6798149" y="762541"/>
                  </a:lnTo>
                  <a:lnTo>
                    <a:pt x="6768620" y="792069"/>
                  </a:lnTo>
                  <a:lnTo>
                    <a:pt x="6731178" y="811433"/>
                  </a:lnTo>
                  <a:lnTo>
                    <a:pt x="6688074" y="818388"/>
                  </a:lnTo>
                  <a:lnTo>
                    <a:pt x="0" y="818388"/>
                  </a:lnTo>
                  <a:lnTo>
                    <a:pt x="0" y="0"/>
                  </a:lnTo>
                  <a:lnTo>
                    <a:pt x="6688074" y="0"/>
                  </a:lnTo>
                  <a:lnTo>
                    <a:pt x="6731178" y="6955"/>
                  </a:lnTo>
                  <a:lnTo>
                    <a:pt x="6768620" y="26322"/>
                  </a:lnTo>
                  <a:lnTo>
                    <a:pt x="6798149" y="55851"/>
                  </a:lnTo>
                  <a:lnTo>
                    <a:pt x="6817516" y="93293"/>
                  </a:lnTo>
                  <a:lnTo>
                    <a:pt x="6824472" y="136398"/>
                  </a:lnTo>
                  <a:close/>
                </a:path>
              </a:pathLst>
            </a:custGeom>
            <a:ln w="25907">
              <a:solidFill>
                <a:srgbClr val="5C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198270" y="5577941"/>
            <a:ext cx="196786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indent="-58419">
              <a:lnSpc>
                <a:spcPct val="100000"/>
              </a:lnSpc>
              <a:spcBef>
                <a:spcPts val="100"/>
              </a:spcBef>
              <a:buSzPct val="90909"/>
              <a:buFont typeface="Arial"/>
              <a:buChar char="•"/>
              <a:tabLst>
                <a:tab pos="71120" algn="l"/>
              </a:tabLst>
            </a:pPr>
            <a:r>
              <a:rPr sz="1100" b="1" spc="-5" dirty="0">
                <a:latin typeface="Arial"/>
                <a:cs typeface="Arial"/>
              </a:rPr>
              <a:t>10699</a:t>
            </a:r>
            <a:r>
              <a:rPr sz="1100" b="1" dirty="0">
                <a:latin typeface="Noto Sans CJK HK"/>
                <a:cs typeface="Noto Sans CJK HK"/>
              </a:rPr>
              <a:t>台科大郵局第</a:t>
            </a:r>
            <a:r>
              <a:rPr sz="1100" b="1" spc="-5" dirty="0">
                <a:latin typeface="Arial"/>
                <a:cs typeface="Arial"/>
              </a:rPr>
              <a:t>116</a:t>
            </a:r>
            <a:r>
              <a:rPr sz="1100" b="1" dirty="0">
                <a:latin typeface="Noto Sans CJK HK"/>
                <a:cs typeface="Noto Sans CJK HK"/>
              </a:rPr>
              <a:t>號信箱</a:t>
            </a:r>
            <a:endParaRPr sz="1100">
              <a:latin typeface="Noto Sans CJK HK"/>
              <a:cs typeface="Noto Sans CJK H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20331" y="268986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30066"/>
                </a:solidFill>
                <a:latin typeface="Noto Sans CJK HK"/>
                <a:cs typeface="Noto Sans CJK HK"/>
              </a:rPr>
              <a:t>經費請領說明</a:t>
            </a:r>
            <a:endParaRPr sz="1400">
              <a:latin typeface="Noto Sans CJK HK"/>
              <a:cs typeface="Noto Sans CJK HK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38" name="object 38"/>
            <p:cNvSpPr/>
            <p:nvPr/>
          </p:nvSpPr>
          <p:spPr>
            <a:xfrm>
              <a:off x="7924800" y="675131"/>
              <a:ext cx="105410" cy="515620"/>
            </a:xfrm>
            <a:custGeom>
              <a:avLst/>
              <a:gdLst/>
              <a:ahLst/>
              <a:cxnLst/>
              <a:rect l="l" t="t" r="r" b="b"/>
              <a:pathLst>
                <a:path w="105409" h="515619">
                  <a:moveTo>
                    <a:pt x="0" y="515112"/>
                  </a:moveTo>
                  <a:lnTo>
                    <a:pt x="105155" y="515112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24800" y="117347"/>
              <a:ext cx="105410" cy="558165"/>
            </a:xfrm>
            <a:custGeom>
              <a:avLst/>
              <a:gdLst/>
              <a:ahLst/>
              <a:cxnLst/>
              <a:rect l="l" t="t" r="r" b="b"/>
              <a:pathLst>
                <a:path w="105409" h="558165">
                  <a:moveTo>
                    <a:pt x="105155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05155" y="557784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33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08</a:t>
            </a:r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6720" y="4385259"/>
            <a:ext cx="35782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2795" marR="5080" indent="-76073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669999"/>
                </a:solidFill>
                <a:latin typeface="Noto Sans CJK HK"/>
                <a:cs typeface="Noto Sans CJK HK"/>
              </a:rPr>
              <a:t>教育部學海計畫 </a:t>
            </a:r>
            <a:r>
              <a:rPr sz="4000" b="1" spc="-5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4000">
              <a:latin typeface="Noto Sans CJK HK"/>
              <a:cs typeface="Noto Sans CJK H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91096" y="227075"/>
            <a:ext cx="1285875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5864352"/>
            <a:ext cx="9144000" cy="120650"/>
            <a:chOff x="0" y="5864352"/>
            <a:chExt cx="9144000" cy="120650"/>
          </a:xfrm>
        </p:grpSpPr>
        <p:sp>
          <p:nvSpPr>
            <p:cNvPr id="5" name="object 5"/>
            <p:cNvSpPr/>
            <p:nvPr/>
          </p:nvSpPr>
          <p:spPr>
            <a:xfrm>
              <a:off x="0" y="5864352"/>
              <a:ext cx="2700655" cy="120650"/>
            </a:xfrm>
            <a:custGeom>
              <a:avLst/>
              <a:gdLst/>
              <a:ahLst/>
              <a:cxnLst/>
              <a:rect l="l" t="t" r="r" b="b"/>
              <a:pathLst>
                <a:path w="2700655" h="120650">
                  <a:moveTo>
                    <a:pt x="0" y="120396"/>
                  </a:moveTo>
                  <a:lnTo>
                    <a:pt x="2700528" y="120396"/>
                  </a:lnTo>
                  <a:lnTo>
                    <a:pt x="270052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solidFill>
              <a:srgbClr val="33006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00527" y="5864352"/>
              <a:ext cx="4030979" cy="120650"/>
            </a:xfrm>
            <a:custGeom>
              <a:avLst/>
              <a:gdLst/>
              <a:ahLst/>
              <a:cxnLst/>
              <a:rect l="l" t="t" r="r" b="b"/>
              <a:pathLst>
                <a:path w="4030979" h="120650">
                  <a:moveTo>
                    <a:pt x="4030979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4030979" y="120396"/>
                  </a:lnTo>
                  <a:lnTo>
                    <a:pt x="4030979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31507" y="5864352"/>
              <a:ext cx="2413000" cy="120650"/>
            </a:xfrm>
            <a:custGeom>
              <a:avLst/>
              <a:gdLst/>
              <a:ahLst/>
              <a:cxnLst/>
              <a:rect l="l" t="t" r="r" b="b"/>
              <a:pathLst>
                <a:path w="2413000" h="120650">
                  <a:moveTo>
                    <a:pt x="241249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2412492" y="120396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CCCC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6377317"/>
            <a:ext cx="9144000" cy="480695"/>
          </a:xfrm>
          <a:custGeom>
            <a:avLst/>
            <a:gdLst/>
            <a:ahLst/>
            <a:cxnLst/>
            <a:rect l="l" t="t" r="r" b="b"/>
            <a:pathLst>
              <a:path w="9144000" h="480695">
                <a:moveTo>
                  <a:pt x="9144000" y="0"/>
                </a:moveTo>
                <a:lnTo>
                  <a:pt x="0" y="0"/>
                </a:lnTo>
                <a:lnTo>
                  <a:pt x="0" y="480682"/>
                </a:lnTo>
                <a:lnTo>
                  <a:pt x="9144000" y="480682"/>
                </a:lnTo>
                <a:lnTo>
                  <a:pt x="9144000" y="0"/>
                </a:lnTo>
                <a:close/>
              </a:path>
            </a:pathLst>
          </a:custGeom>
          <a:solidFill>
            <a:srgbClr val="5C898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438780" y="6046365"/>
          <a:ext cx="4266565" cy="811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dirty="0">
                          <a:solidFill>
                            <a:srgbClr val="669999"/>
                          </a:solidFill>
                          <a:latin typeface="Noto Sans CJK HK"/>
                          <a:cs typeface="Noto Sans CJK HK"/>
                        </a:rPr>
                        <a:t>相關規定請參考要點</a:t>
                      </a:r>
                      <a:endParaRPr sz="1200">
                        <a:latin typeface="Noto Sans CJK HK"/>
                        <a:cs typeface="Noto Sans CJK HK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111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Noto Sans CJK HK"/>
                          <a:cs typeface="Noto Sans CJK HK"/>
                          <a:hlinkClick r:id="rId3"/>
                        </a:rPr>
                        <a:t>教育部鼓勵國內大專校院選送學生出</a:t>
                      </a:r>
                      <a:r>
                        <a:rPr sz="10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Noto Sans CJK HK"/>
                          <a:cs typeface="Noto Sans CJK HK"/>
                          <a:hlinkClick r:id="rId3"/>
                        </a:rPr>
                        <a:t>國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Noto Sans CJK HK"/>
                          <a:cs typeface="Noto Sans CJK HK"/>
                          <a:hlinkClick r:id="rId3"/>
                        </a:rPr>
                        <a:t>研修</a:t>
                      </a:r>
                      <a:r>
                        <a:rPr sz="10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Noto Sans CJK HK"/>
                          <a:cs typeface="Noto Sans CJK HK"/>
                          <a:hlinkClick r:id="rId3"/>
                        </a:rPr>
                        <a:t>或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Noto Sans CJK HK"/>
                          <a:cs typeface="Noto Sans CJK HK"/>
                          <a:hlinkClick r:id="rId3"/>
                        </a:rPr>
                        <a:t>國外</a:t>
                      </a:r>
                      <a:r>
                        <a:rPr sz="10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Noto Sans CJK HK"/>
                          <a:cs typeface="Noto Sans CJK HK"/>
                          <a:hlinkClick r:id="rId3"/>
                        </a:rPr>
                        <a:t>專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Noto Sans CJK HK"/>
                          <a:cs typeface="Noto Sans CJK HK"/>
                          <a:hlinkClick r:id="rId3"/>
                        </a:rPr>
                        <a:t>業實</a:t>
                      </a:r>
                      <a:r>
                        <a:rPr sz="10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Noto Sans CJK HK"/>
                          <a:cs typeface="Noto Sans CJK HK"/>
                          <a:hlinkClick r:id="rId3"/>
                        </a:rPr>
                        <a:t>習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Noto Sans CJK HK"/>
                          <a:cs typeface="Noto Sans CJK HK"/>
                          <a:hlinkClick r:id="rId3"/>
                        </a:rPr>
                        <a:t>補助</a:t>
                      </a:r>
                      <a:r>
                        <a:rPr sz="10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Noto Sans CJK HK"/>
                          <a:cs typeface="Noto Sans CJK HK"/>
                          <a:hlinkClick r:id="rId3"/>
                        </a:rPr>
                        <a:t>要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Noto Sans CJK HK"/>
                          <a:cs typeface="Noto Sans CJK HK"/>
                          <a:hlinkClick r:id="rId3"/>
                        </a:rPr>
                        <a:t>點</a:t>
                      </a:r>
                      <a:endParaRPr sz="1000">
                        <a:latin typeface="Noto Sans CJK HK"/>
                        <a:cs typeface="Noto Sans CJK HK"/>
                      </a:endParaRPr>
                    </a:p>
                  </a:txBody>
                  <a:tcPr marL="0" marR="0" marT="2540" marB="0">
                    <a:solidFill>
                      <a:srgbClr val="DE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190244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15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120396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040" y="152400"/>
            <a:ext cx="120395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0204" y="152400"/>
            <a:ext cx="118872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320040"/>
            <a:ext cx="120396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040" y="320040"/>
            <a:ext cx="120395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204" y="320040"/>
            <a:ext cx="118872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7843" y="320040"/>
            <a:ext cx="120396" cy="120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400" y="487680"/>
            <a:ext cx="120396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40" y="487680"/>
            <a:ext cx="120395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90204" y="487680"/>
            <a:ext cx="118872" cy="12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7843" y="487680"/>
            <a:ext cx="120396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5483" y="487680"/>
            <a:ext cx="120396" cy="1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3400" y="656844"/>
            <a:ext cx="120396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040" y="656844"/>
            <a:ext cx="120395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90204" y="656844"/>
            <a:ext cx="118872" cy="118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7843" y="656844"/>
            <a:ext cx="120396" cy="118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400" y="824483"/>
            <a:ext cx="120396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040" y="824483"/>
            <a:ext cx="120395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90204" y="824483"/>
            <a:ext cx="118872" cy="118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7843" y="824483"/>
            <a:ext cx="120396" cy="118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25483" y="824483"/>
            <a:ext cx="120396" cy="118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3400" y="992124"/>
            <a:ext cx="120396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1040" y="992124"/>
            <a:ext cx="120395" cy="1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90204" y="992124"/>
            <a:ext cx="118872" cy="1203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7843" y="992124"/>
            <a:ext cx="120396" cy="1203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400" y="1159763"/>
            <a:ext cx="120396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040" y="1159763"/>
            <a:ext cx="120395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90204" y="1159763"/>
            <a:ext cx="118872" cy="120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040" y="1327403"/>
            <a:ext cx="120395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57843" y="1159763"/>
            <a:ext cx="120396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57843" y="1327403"/>
            <a:ext cx="120396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07340" y="564641"/>
            <a:ext cx="368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669999"/>
                </a:solidFill>
              </a:rPr>
              <a:t>實習機構變更資訊</a:t>
            </a:r>
            <a:endParaRPr sz="3600"/>
          </a:p>
        </p:txBody>
      </p:sp>
      <p:grpSp>
        <p:nvGrpSpPr>
          <p:cNvPr id="35" name="object 35"/>
          <p:cNvGrpSpPr/>
          <p:nvPr/>
        </p:nvGrpSpPr>
        <p:grpSpPr>
          <a:xfrm>
            <a:off x="284924" y="1754060"/>
            <a:ext cx="955675" cy="1353820"/>
            <a:chOff x="284924" y="1754060"/>
            <a:chExt cx="955675" cy="1353820"/>
          </a:xfrm>
        </p:grpSpPr>
        <p:sp>
          <p:nvSpPr>
            <p:cNvPr id="36" name="object 36"/>
            <p:cNvSpPr/>
            <p:nvPr/>
          </p:nvSpPr>
          <p:spPr>
            <a:xfrm>
              <a:off x="297941" y="1767078"/>
              <a:ext cx="929640" cy="1327785"/>
            </a:xfrm>
            <a:custGeom>
              <a:avLst/>
              <a:gdLst/>
              <a:ahLst/>
              <a:cxnLst/>
              <a:rect l="l" t="t" r="r" b="b"/>
              <a:pathLst>
                <a:path w="929640" h="1327785">
                  <a:moveTo>
                    <a:pt x="929639" y="0"/>
                  </a:moveTo>
                  <a:lnTo>
                    <a:pt x="464820" y="464820"/>
                  </a:lnTo>
                  <a:lnTo>
                    <a:pt x="0" y="0"/>
                  </a:lnTo>
                  <a:lnTo>
                    <a:pt x="0" y="862584"/>
                  </a:lnTo>
                  <a:lnTo>
                    <a:pt x="464820" y="1327404"/>
                  </a:lnTo>
                  <a:lnTo>
                    <a:pt x="929639" y="862584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7941" y="1767078"/>
              <a:ext cx="929640" cy="1327785"/>
            </a:xfrm>
            <a:custGeom>
              <a:avLst/>
              <a:gdLst/>
              <a:ahLst/>
              <a:cxnLst/>
              <a:rect l="l" t="t" r="r" b="b"/>
              <a:pathLst>
                <a:path w="929640" h="1327785">
                  <a:moveTo>
                    <a:pt x="929639" y="0"/>
                  </a:moveTo>
                  <a:lnTo>
                    <a:pt x="929639" y="862584"/>
                  </a:lnTo>
                  <a:lnTo>
                    <a:pt x="464820" y="1327404"/>
                  </a:lnTo>
                  <a:lnTo>
                    <a:pt x="0" y="862584"/>
                  </a:lnTo>
                  <a:lnTo>
                    <a:pt x="0" y="0"/>
                  </a:lnTo>
                  <a:lnTo>
                    <a:pt x="464820" y="464820"/>
                  </a:lnTo>
                  <a:lnTo>
                    <a:pt x="929639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16179" y="2275713"/>
            <a:ext cx="89154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檢附資料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214564" y="1438592"/>
            <a:ext cx="6875145" cy="1519555"/>
            <a:chOff x="1214564" y="1438592"/>
            <a:chExt cx="6875145" cy="1519555"/>
          </a:xfrm>
        </p:grpSpPr>
        <p:sp>
          <p:nvSpPr>
            <p:cNvPr id="40" name="object 40"/>
            <p:cNvSpPr/>
            <p:nvPr/>
          </p:nvSpPr>
          <p:spPr>
            <a:xfrm>
              <a:off x="1227582" y="1451610"/>
              <a:ext cx="6849109" cy="1493520"/>
            </a:xfrm>
            <a:custGeom>
              <a:avLst/>
              <a:gdLst/>
              <a:ahLst/>
              <a:cxnLst/>
              <a:rect l="l" t="t" r="r" b="b"/>
              <a:pathLst>
                <a:path w="6849109" h="1493520">
                  <a:moveTo>
                    <a:pt x="6599936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6599936" y="1493519"/>
                  </a:lnTo>
                  <a:lnTo>
                    <a:pt x="6644663" y="1489507"/>
                  </a:lnTo>
                  <a:lnTo>
                    <a:pt x="6686767" y="1477939"/>
                  </a:lnTo>
                  <a:lnTo>
                    <a:pt x="6725543" y="1459521"/>
                  </a:lnTo>
                  <a:lnTo>
                    <a:pt x="6760287" y="1434957"/>
                  </a:lnTo>
                  <a:lnTo>
                    <a:pt x="6790293" y="1404951"/>
                  </a:lnTo>
                  <a:lnTo>
                    <a:pt x="6814857" y="1370207"/>
                  </a:lnTo>
                  <a:lnTo>
                    <a:pt x="6833275" y="1331431"/>
                  </a:lnTo>
                  <a:lnTo>
                    <a:pt x="6844843" y="1289327"/>
                  </a:lnTo>
                  <a:lnTo>
                    <a:pt x="6848856" y="1244600"/>
                  </a:lnTo>
                  <a:lnTo>
                    <a:pt x="6848856" y="248919"/>
                  </a:lnTo>
                  <a:lnTo>
                    <a:pt x="6844843" y="204192"/>
                  </a:lnTo>
                  <a:lnTo>
                    <a:pt x="6833275" y="162088"/>
                  </a:lnTo>
                  <a:lnTo>
                    <a:pt x="6814857" y="123312"/>
                  </a:lnTo>
                  <a:lnTo>
                    <a:pt x="6790293" y="88568"/>
                  </a:lnTo>
                  <a:lnTo>
                    <a:pt x="6760287" y="58562"/>
                  </a:lnTo>
                  <a:lnTo>
                    <a:pt x="6725543" y="33998"/>
                  </a:lnTo>
                  <a:lnTo>
                    <a:pt x="6686767" y="15580"/>
                  </a:lnTo>
                  <a:lnTo>
                    <a:pt x="6644663" y="4012"/>
                  </a:lnTo>
                  <a:lnTo>
                    <a:pt x="65999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27582" y="1451610"/>
              <a:ext cx="6849109" cy="1493520"/>
            </a:xfrm>
            <a:custGeom>
              <a:avLst/>
              <a:gdLst/>
              <a:ahLst/>
              <a:cxnLst/>
              <a:rect l="l" t="t" r="r" b="b"/>
              <a:pathLst>
                <a:path w="6849109" h="1493520">
                  <a:moveTo>
                    <a:pt x="6848856" y="248919"/>
                  </a:moveTo>
                  <a:lnTo>
                    <a:pt x="6848856" y="1244600"/>
                  </a:lnTo>
                  <a:lnTo>
                    <a:pt x="6844843" y="1289327"/>
                  </a:lnTo>
                  <a:lnTo>
                    <a:pt x="6833275" y="1331431"/>
                  </a:lnTo>
                  <a:lnTo>
                    <a:pt x="6814857" y="1370207"/>
                  </a:lnTo>
                  <a:lnTo>
                    <a:pt x="6790293" y="1404951"/>
                  </a:lnTo>
                  <a:lnTo>
                    <a:pt x="6760287" y="1434957"/>
                  </a:lnTo>
                  <a:lnTo>
                    <a:pt x="6725543" y="1459521"/>
                  </a:lnTo>
                  <a:lnTo>
                    <a:pt x="6686767" y="1477939"/>
                  </a:lnTo>
                  <a:lnTo>
                    <a:pt x="6644663" y="1489507"/>
                  </a:lnTo>
                  <a:lnTo>
                    <a:pt x="6599936" y="1493519"/>
                  </a:lnTo>
                  <a:lnTo>
                    <a:pt x="0" y="1493519"/>
                  </a:lnTo>
                  <a:lnTo>
                    <a:pt x="0" y="0"/>
                  </a:lnTo>
                  <a:lnTo>
                    <a:pt x="6599936" y="0"/>
                  </a:lnTo>
                  <a:lnTo>
                    <a:pt x="6644663" y="4012"/>
                  </a:lnTo>
                  <a:lnTo>
                    <a:pt x="6686767" y="15580"/>
                  </a:lnTo>
                  <a:lnTo>
                    <a:pt x="6725543" y="33998"/>
                  </a:lnTo>
                  <a:lnTo>
                    <a:pt x="6760287" y="58562"/>
                  </a:lnTo>
                  <a:lnTo>
                    <a:pt x="6790293" y="88568"/>
                  </a:lnTo>
                  <a:lnTo>
                    <a:pt x="6814857" y="123312"/>
                  </a:lnTo>
                  <a:lnTo>
                    <a:pt x="6833275" y="162088"/>
                  </a:lnTo>
                  <a:lnTo>
                    <a:pt x="6844843" y="204192"/>
                  </a:lnTo>
                  <a:lnTo>
                    <a:pt x="6848856" y="248919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292097" y="1499718"/>
            <a:ext cx="6363335" cy="7874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780"/>
              </a:spcBef>
              <a:buSzPct val="90909"/>
              <a:buFont typeface="Trebuchet MS"/>
              <a:buChar char="•"/>
              <a:tabLst>
                <a:tab pos="83185" algn="l"/>
              </a:tabLst>
            </a:pPr>
            <a:r>
              <a:rPr sz="1100" dirty="0">
                <a:latin typeface="Noto Sans CJK HK"/>
                <a:cs typeface="Noto Sans CJK HK"/>
              </a:rPr>
              <a:t>檢附公文。</a:t>
            </a:r>
            <a:endParaRPr sz="1100">
              <a:latin typeface="Noto Sans CJK HK"/>
              <a:cs typeface="Noto Sans CJK HK"/>
            </a:endParaRPr>
          </a:p>
          <a:p>
            <a:pPr marL="74930" indent="-62865">
              <a:lnSpc>
                <a:spcPct val="100000"/>
              </a:lnSpc>
              <a:spcBef>
                <a:spcPts val="685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校內審核通過紀錄或校</a:t>
            </a:r>
            <a:r>
              <a:rPr sz="1100" spc="-15" dirty="0">
                <a:latin typeface="Noto Sans CJK HK"/>
                <a:cs typeface="Noto Sans CJK HK"/>
              </a:rPr>
              <a:t>內</a:t>
            </a:r>
            <a:r>
              <a:rPr sz="1100" dirty="0">
                <a:latin typeface="Noto Sans CJK HK"/>
                <a:cs typeface="Noto Sans CJK HK"/>
              </a:rPr>
              <a:t>准之</a:t>
            </a:r>
            <a:r>
              <a:rPr sz="1100" spc="-15" dirty="0">
                <a:latin typeface="Noto Sans CJK HK"/>
                <a:cs typeface="Noto Sans CJK HK"/>
              </a:rPr>
              <a:t>簽</a:t>
            </a:r>
            <a:r>
              <a:rPr sz="1100" dirty="0">
                <a:latin typeface="Noto Sans CJK HK"/>
                <a:cs typeface="Noto Sans CJK HK"/>
              </a:rPr>
              <a:t>呈。</a:t>
            </a:r>
            <a:endParaRPr sz="1100">
              <a:latin typeface="Noto Sans CJK HK"/>
              <a:cs typeface="Noto Sans CJK HK"/>
            </a:endParaRPr>
          </a:p>
          <a:p>
            <a:pPr marL="74930" indent="-62865">
              <a:lnSpc>
                <a:spcPct val="100000"/>
              </a:lnSpc>
              <a:spcBef>
                <a:spcPts val="675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變更後實習機構與原實</a:t>
            </a:r>
            <a:r>
              <a:rPr sz="1100" spc="-15" dirty="0">
                <a:latin typeface="Noto Sans CJK HK"/>
                <a:cs typeface="Noto Sans CJK HK"/>
              </a:rPr>
              <a:t>習</a:t>
            </a:r>
            <a:r>
              <a:rPr sz="1100" dirty="0">
                <a:latin typeface="Noto Sans CJK HK"/>
                <a:cs typeface="Noto Sans CJK HK"/>
              </a:rPr>
              <a:t>機構</a:t>
            </a:r>
            <a:r>
              <a:rPr sz="1100" spc="-15" dirty="0">
                <a:latin typeface="Noto Sans CJK HK"/>
                <a:cs typeface="Noto Sans CJK HK"/>
              </a:rPr>
              <a:t>不</a:t>
            </a:r>
            <a:r>
              <a:rPr sz="1100" dirty="0">
                <a:latin typeface="Noto Sans CJK HK"/>
                <a:cs typeface="Noto Sans CJK HK"/>
              </a:rPr>
              <a:t>同之</a:t>
            </a:r>
            <a:r>
              <a:rPr sz="1100" spc="-15" dirty="0">
                <a:latin typeface="Noto Sans CJK HK"/>
                <a:cs typeface="Noto Sans CJK HK"/>
              </a:rPr>
              <a:t>處</a:t>
            </a:r>
            <a:r>
              <a:rPr sz="1100" dirty="0">
                <a:latin typeface="Noto Sans CJK HK"/>
                <a:cs typeface="Noto Sans CJK HK"/>
              </a:rPr>
              <a:t>對照</a:t>
            </a:r>
            <a:r>
              <a:rPr sz="1100" spc="-10" dirty="0">
                <a:latin typeface="Noto Sans CJK HK"/>
                <a:cs typeface="Noto Sans CJK HK"/>
              </a:rPr>
              <a:t>表</a:t>
            </a:r>
            <a:r>
              <a:rPr sz="1100" spc="-15" dirty="0">
                <a:latin typeface="Noto Sans CJK HK"/>
                <a:cs typeface="Noto Sans CJK HK"/>
              </a:rPr>
              <a:t>(與</a:t>
            </a:r>
            <a:r>
              <a:rPr sz="1100" dirty="0">
                <a:latin typeface="Noto Sans CJK HK"/>
                <a:cs typeface="Noto Sans CJK HK"/>
              </a:rPr>
              <a:t>教育</a:t>
            </a:r>
            <a:r>
              <a:rPr sz="1100" spc="-15" dirty="0">
                <a:latin typeface="Noto Sans CJK HK"/>
                <a:cs typeface="Noto Sans CJK HK"/>
              </a:rPr>
              <a:t>部</a:t>
            </a:r>
            <a:r>
              <a:rPr sz="1100" dirty="0">
                <a:latin typeface="Noto Sans CJK HK"/>
                <a:cs typeface="Noto Sans CJK HK"/>
              </a:rPr>
              <a:t>原核</a:t>
            </a:r>
            <a:r>
              <a:rPr sz="1100" spc="-15" dirty="0">
                <a:latin typeface="Noto Sans CJK HK"/>
                <a:cs typeface="Noto Sans CJK HK"/>
              </a:rPr>
              <a:t>定</a:t>
            </a:r>
            <a:r>
              <a:rPr sz="1100" dirty="0">
                <a:latin typeface="Noto Sans CJK HK"/>
                <a:cs typeface="Noto Sans CJK HK"/>
              </a:rPr>
              <a:t>計畫</a:t>
            </a:r>
            <a:r>
              <a:rPr sz="1100" spc="-15" dirty="0">
                <a:latin typeface="Noto Sans CJK HK"/>
                <a:cs typeface="Noto Sans CJK HK"/>
              </a:rPr>
              <a:t>相</a:t>
            </a:r>
            <a:r>
              <a:rPr sz="1100" dirty="0">
                <a:latin typeface="Noto Sans CJK HK"/>
                <a:cs typeface="Noto Sans CJK HK"/>
              </a:rPr>
              <a:t>較</a:t>
            </a:r>
            <a:r>
              <a:rPr sz="1100" spc="-20" dirty="0">
                <a:latin typeface="Noto Sans CJK HK"/>
                <a:cs typeface="Noto Sans CJK HK"/>
              </a:rPr>
              <a:t>)</a:t>
            </a:r>
            <a:r>
              <a:rPr sz="1100" spc="35" dirty="0">
                <a:latin typeface="Noto Sans CJK HK"/>
                <a:cs typeface="Noto Sans CJK HK"/>
              </a:rPr>
              <a:t> </a:t>
            </a:r>
            <a:r>
              <a:rPr sz="1100" dirty="0">
                <a:solidFill>
                  <a:srgbClr val="7D9CE8"/>
                </a:solidFill>
                <a:latin typeface="Noto Sans CJK HK"/>
                <a:cs typeface="Noto Sans CJK HK"/>
                <a:hlinkClick r:id="rId20"/>
              </a:rPr>
              <a:t>實習機構變更前後對照表</a:t>
            </a:r>
            <a:r>
              <a:rPr sz="1100" spc="-15" dirty="0">
                <a:solidFill>
                  <a:srgbClr val="7D9CE8"/>
                </a:solidFill>
                <a:latin typeface="Noto Sans CJK HK"/>
                <a:cs typeface="Noto Sans CJK HK"/>
                <a:hlinkClick r:id="rId20"/>
              </a:rPr>
              <a:t>範</a:t>
            </a:r>
            <a:r>
              <a:rPr sz="1100" dirty="0">
                <a:solidFill>
                  <a:srgbClr val="7D9CE8"/>
                </a:solidFill>
                <a:latin typeface="Noto Sans CJK HK"/>
                <a:cs typeface="Noto Sans CJK HK"/>
                <a:hlinkClick r:id="rId20"/>
              </a:rPr>
              <a:t>本</a:t>
            </a:r>
            <a:endParaRPr sz="1100">
              <a:latin typeface="Noto Sans CJK HK"/>
              <a:cs typeface="Noto Sans CJK H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820283" y="2300732"/>
            <a:ext cx="1821180" cy="7620"/>
          </a:xfrm>
          <a:custGeom>
            <a:avLst/>
            <a:gdLst/>
            <a:ahLst/>
            <a:cxnLst/>
            <a:rect l="l" t="t" r="r" b="b"/>
            <a:pathLst>
              <a:path w="1821179" h="7619">
                <a:moveTo>
                  <a:pt x="1821180" y="0"/>
                </a:moveTo>
                <a:lnTo>
                  <a:pt x="0" y="0"/>
                </a:lnTo>
                <a:lnTo>
                  <a:pt x="0" y="7619"/>
                </a:lnTo>
                <a:lnTo>
                  <a:pt x="1821180" y="7619"/>
                </a:lnTo>
                <a:lnTo>
                  <a:pt x="1821180" y="0"/>
                </a:lnTo>
                <a:close/>
              </a:path>
            </a:pathLst>
          </a:custGeom>
          <a:solidFill>
            <a:srgbClr val="7D9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92097" y="2263729"/>
            <a:ext cx="6775450" cy="53149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74930" indent="-62865">
              <a:lnSpc>
                <a:spcPct val="100000"/>
              </a:lnSpc>
              <a:spcBef>
                <a:spcPts val="765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實習機</a:t>
            </a:r>
            <a:r>
              <a:rPr sz="1100" spc="-15" dirty="0">
                <a:latin typeface="Noto Sans CJK HK"/>
                <a:cs typeface="Noto Sans CJK HK"/>
              </a:rPr>
              <a:t>構</a:t>
            </a:r>
            <a:r>
              <a:rPr sz="1100" dirty="0">
                <a:latin typeface="Noto Sans CJK HK"/>
                <a:cs typeface="Noto Sans CJK HK"/>
              </a:rPr>
              <a:t>同意</a:t>
            </a:r>
            <a:r>
              <a:rPr sz="1100" spc="-15" dirty="0">
                <a:latin typeface="Noto Sans CJK HK"/>
                <a:cs typeface="Noto Sans CJK HK"/>
              </a:rPr>
              <a:t>書</a:t>
            </a:r>
            <a:r>
              <a:rPr sz="1100" dirty="0">
                <a:latin typeface="Noto Sans CJK HK"/>
                <a:cs typeface="Noto Sans CJK HK"/>
              </a:rPr>
              <a:t>或合</a:t>
            </a:r>
            <a:r>
              <a:rPr sz="1100" spc="-15" dirty="0">
                <a:latin typeface="Noto Sans CJK HK"/>
                <a:cs typeface="Noto Sans CJK HK"/>
              </a:rPr>
              <a:t>作契</a:t>
            </a:r>
            <a:r>
              <a:rPr sz="1100" dirty="0">
                <a:latin typeface="Noto Sans CJK HK"/>
                <a:cs typeface="Noto Sans CJK HK"/>
              </a:rPr>
              <a:t>約書影</a:t>
            </a:r>
            <a:r>
              <a:rPr sz="1100" spc="-10" dirty="0">
                <a:latin typeface="Noto Sans CJK HK"/>
                <a:cs typeface="Noto Sans CJK HK"/>
              </a:rPr>
              <a:t>本</a:t>
            </a:r>
            <a:r>
              <a:rPr sz="1100" spc="-15" dirty="0">
                <a:latin typeface="Noto Sans CJK HK"/>
                <a:cs typeface="Noto Sans CJK HK"/>
              </a:rPr>
              <a:t>(若</a:t>
            </a:r>
            <a:r>
              <a:rPr sz="1100" dirty="0">
                <a:latin typeface="Noto Sans CJK HK"/>
                <a:cs typeface="Noto Sans CJK HK"/>
              </a:rPr>
              <a:t>國外</a:t>
            </a:r>
            <a:r>
              <a:rPr sz="1100" spc="-15" dirty="0">
                <a:latin typeface="Noto Sans CJK HK"/>
                <a:cs typeface="Noto Sans CJK HK"/>
              </a:rPr>
              <a:t>實</a:t>
            </a:r>
            <a:r>
              <a:rPr sz="1100" dirty="0">
                <a:latin typeface="Noto Sans CJK HK"/>
                <a:cs typeface="Noto Sans CJK HK"/>
              </a:rPr>
              <a:t>習</a:t>
            </a:r>
            <a:r>
              <a:rPr sz="1100" spc="-15" dirty="0">
                <a:latin typeface="Noto Sans CJK HK"/>
                <a:cs typeface="Noto Sans CJK HK"/>
              </a:rPr>
              <a:t>機</a:t>
            </a:r>
            <a:r>
              <a:rPr sz="1100" dirty="0">
                <a:latin typeface="Noto Sans CJK HK"/>
                <a:cs typeface="Noto Sans CJK HK"/>
              </a:rPr>
              <a:t>構確實</a:t>
            </a:r>
            <a:r>
              <a:rPr sz="1100" spc="-15" dirty="0">
                <a:latin typeface="Noto Sans CJK HK"/>
                <a:cs typeface="Noto Sans CJK HK"/>
              </a:rPr>
              <a:t>無</a:t>
            </a:r>
            <a:r>
              <a:rPr sz="1100" dirty="0">
                <a:latin typeface="Noto Sans CJK HK"/>
                <a:cs typeface="Noto Sans CJK HK"/>
              </a:rPr>
              <a:t>印章</a:t>
            </a:r>
            <a:r>
              <a:rPr sz="1100" spc="-15" dirty="0">
                <a:latin typeface="Noto Sans CJK HK"/>
                <a:cs typeface="Noto Sans CJK HK"/>
              </a:rPr>
              <a:t>可</a:t>
            </a:r>
            <a:r>
              <a:rPr sz="1100" dirty="0">
                <a:latin typeface="Noto Sans CJK HK"/>
                <a:cs typeface="Noto Sans CJK HK"/>
              </a:rPr>
              <a:t>提供</a:t>
            </a:r>
            <a:r>
              <a:rPr sz="1100" spc="-15" dirty="0">
                <a:latin typeface="Noto Sans CJK HK"/>
                <a:cs typeface="Noto Sans CJK HK"/>
              </a:rPr>
              <a:t>用印</a:t>
            </a:r>
            <a:r>
              <a:rPr sz="1100" dirty="0">
                <a:latin typeface="Noto Sans CJK HK"/>
                <a:cs typeface="Noto Sans CJK HK"/>
              </a:rPr>
              <a:t>，需由</a:t>
            </a:r>
            <a:r>
              <a:rPr sz="1100" spc="-15" dirty="0">
                <a:latin typeface="Noto Sans CJK HK"/>
                <a:cs typeface="Noto Sans CJK HK"/>
              </a:rPr>
              <a:t>計</a:t>
            </a:r>
            <a:r>
              <a:rPr sz="1100" dirty="0">
                <a:latin typeface="Noto Sans CJK HK"/>
                <a:cs typeface="Noto Sans CJK HK"/>
              </a:rPr>
              <a:t>畫主</a:t>
            </a:r>
            <a:r>
              <a:rPr sz="1100" spc="-15" dirty="0">
                <a:latin typeface="Noto Sans CJK HK"/>
                <a:cs typeface="Noto Sans CJK HK"/>
              </a:rPr>
              <a:t>持</a:t>
            </a:r>
            <a:r>
              <a:rPr sz="1100" dirty="0">
                <a:latin typeface="Noto Sans CJK HK"/>
                <a:cs typeface="Noto Sans CJK HK"/>
              </a:rPr>
              <a:t>人另</a:t>
            </a:r>
            <a:r>
              <a:rPr sz="1100" spc="-15" dirty="0">
                <a:latin typeface="Noto Sans CJK HK"/>
                <a:cs typeface="Noto Sans CJK HK"/>
              </a:rPr>
              <a:t>提書</a:t>
            </a:r>
            <a:r>
              <a:rPr sz="1100" dirty="0">
                <a:latin typeface="Noto Sans CJK HK"/>
                <a:cs typeface="Noto Sans CJK HK"/>
              </a:rPr>
              <a:t>面說</a:t>
            </a:r>
            <a:r>
              <a:rPr sz="1100" spc="-5" dirty="0">
                <a:latin typeface="Noto Sans CJK HK"/>
                <a:cs typeface="Noto Sans CJK HK"/>
              </a:rPr>
              <a:t>明</a:t>
            </a:r>
            <a:r>
              <a:rPr sz="1100" spc="-20" dirty="0">
                <a:latin typeface="Noto Sans CJK HK"/>
                <a:cs typeface="Noto Sans CJK HK"/>
              </a:rPr>
              <a:t>)</a:t>
            </a:r>
            <a:r>
              <a:rPr sz="1100" spc="65" dirty="0">
                <a:latin typeface="Noto Sans CJK HK"/>
                <a:cs typeface="Noto Sans CJK HK"/>
              </a:rPr>
              <a:t> </a:t>
            </a:r>
            <a:r>
              <a:rPr sz="1100" dirty="0"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  <a:p>
            <a:pPr marL="74930" indent="-62865">
              <a:lnSpc>
                <a:spcPct val="100000"/>
              </a:lnSpc>
              <a:spcBef>
                <a:spcPts val="675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新實習機構詳細介</a:t>
            </a:r>
            <a:r>
              <a:rPr sz="1100" spc="5" dirty="0">
                <a:latin typeface="Noto Sans CJK HK"/>
                <a:cs typeface="Noto Sans CJK HK"/>
              </a:rPr>
              <a:t>紹。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84924" y="3108896"/>
            <a:ext cx="955675" cy="1353820"/>
            <a:chOff x="284924" y="3108896"/>
            <a:chExt cx="955675" cy="1353820"/>
          </a:xfrm>
        </p:grpSpPr>
        <p:sp>
          <p:nvSpPr>
            <p:cNvPr id="46" name="object 46"/>
            <p:cNvSpPr/>
            <p:nvPr/>
          </p:nvSpPr>
          <p:spPr>
            <a:xfrm>
              <a:off x="297941" y="3121913"/>
              <a:ext cx="929640" cy="1327785"/>
            </a:xfrm>
            <a:custGeom>
              <a:avLst/>
              <a:gdLst/>
              <a:ahLst/>
              <a:cxnLst/>
              <a:rect l="l" t="t" r="r" b="b"/>
              <a:pathLst>
                <a:path w="929640" h="1327785">
                  <a:moveTo>
                    <a:pt x="929639" y="0"/>
                  </a:moveTo>
                  <a:lnTo>
                    <a:pt x="464820" y="464820"/>
                  </a:lnTo>
                  <a:lnTo>
                    <a:pt x="0" y="0"/>
                  </a:lnTo>
                  <a:lnTo>
                    <a:pt x="0" y="862584"/>
                  </a:lnTo>
                  <a:lnTo>
                    <a:pt x="464820" y="1327404"/>
                  </a:lnTo>
                  <a:lnTo>
                    <a:pt x="929639" y="862584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941" y="3121913"/>
              <a:ext cx="929640" cy="1327785"/>
            </a:xfrm>
            <a:custGeom>
              <a:avLst/>
              <a:gdLst/>
              <a:ahLst/>
              <a:cxnLst/>
              <a:rect l="l" t="t" r="r" b="b"/>
              <a:pathLst>
                <a:path w="929640" h="1327785">
                  <a:moveTo>
                    <a:pt x="929639" y="0"/>
                  </a:moveTo>
                  <a:lnTo>
                    <a:pt x="929639" y="862584"/>
                  </a:lnTo>
                  <a:lnTo>
                    <a:pt x="464820" y="1327404"/>
                  </a:lnTo>
                  <a:lnTo>
                    <a:pt x="0" y="862584"/>
                  </a:lnTo>
                  <a:lnTo>
                    <a:pt x="0" y="0"/>
                  </a:lnTo>
                  <a:lnTo>
                    <a:pt x="464820" y="464820"/>
                  </a:lnTo>
                  <a:lnTo>
                    <a:pt x="929639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16484" y="3631184"/>
            <a:ext cx="8915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系統填寫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214564" y="3076892"/>
            <a:ext cx="6875145" cy="890269"/>
            <a:chOff x="1214564" y="3076892"/>
            <a:chExt cx="6875145" cy="890269"/>
          </a:xfrm>
        </p:grpSpPr>
        <p:sp>
          <p:nvSpPr>
            <p:cNvPr id="50" name="object 50"/>
            <p:cNvSpPr/>
            <p:nvPr/>
          </p:nvSpPr>
          <p:spPr>
            <a:xfrm>
              <a:off x="1227582" y="3089909"/>
              <a:ext cx="6849109" cy="864235"/>
            </a:xfrm>
            <a:custGeom>
              <a:avLst/>
              <a:gdLst/>
              <a:ahLst/>
              <a:cxnLst/>
              <a:rect l="l" t="t" r="r" b="b"/>
              <a:pathLst>
                <a:path w="6849109" h="864235">
                  <a:moveTo>
                    <a:pt x="6704838" y="0"/>
                  </a:moveTo>
                  <a:lnTo>
                    <a:pt x="0" y="0"/>
                  </a:lnTo>
                  <a:lnTo>
                    <a:pt x="0" y="864107"/>
                  </a:lnTo>
                  <a:lnTo>
                    <a:pt x="6704838" y="864107"/>
                  </a:lnTo>
                  <a:lnTo>
                    <a:pt x="6750344" y="856762"/>
                  </a:lnTo>
                  <a:lnTo>
                    <a:pt x="6789877" y="836310"/>
                  </a:lnTo>
                  <a:lnTo>
                    <a:pt x="6821058" y="805129"/>
                  </a:lnTo>
                  <a:lnTo>
                    <a:pt x="6841510" y="765596"/>
                  </a:lnTo>
                  <a:lnTo>
                    <a:pt x="6848856" y="720089"/>
                  </a:lnTo>
                  <a:lnTo>
                    <a:pt x="6848856" y="144017"/>
                  </a:lnTo>
                  <a:lnTo>
                    <a:pt x="6841510" y="98511"/>
                  </a:lnTo>
                  <a:lnTo>
                    <a:pt x="6821058" y="58978"/>
                  </a:lnTo>
                  <a:lnTo>
                    <a:pt x="6789877" y="27797"/>
                  </a:lnTo>
                  <a:lnTo>
                    <a:pt x="6750344" y="7345"/>
                  </a:lnTo>
                  <a:lnTo>
                    <a:pt x="67048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27582" y="3089909"/>
              <a:ext cx="6849109" cy="864235"/>
            </a:xfrm>
            <a:custGeom>
              <a:avLst/>
              <a:gdLst/>
              <a:ahLst/>
              <a:cxnLst/>
              <a:rect l="l" t="t" r="r" b="b"/>
              <a:pathLst>
                <a:path w="6849109" h="864235">
                  <a:moveTo>
                    <a:pt x="6848856" y="144017"/>
                  </a:moveTo>
                  <a:lnTo>
                    <a:pt x="6848856" y="720089"/>
                  </a:lnTo>
                  <a:lnTo>
                    <a:pt x="6841510" y="765596"/>
                  </a:lnTo>
                  <a:lnTo>
                    <a:pt x="6821058" y="805129"/>
                  </a:lnTo>
                  <a:lnTo>
                    <a:pt x="6789877" y="836310"/>
                  </a:lnTo>
                  <a:lnTo>
                    <a:pt x="6750344" y="856762"/>
                  </a:lnTo>
                  <a:lnTo>
                    <a:pt x="6704838" y="864107"/>
                  </a:lnTo>
                  <a:lnTo>
                    <a:pt x="0" y="864107"/>
                  </a:lnTo>
                  <a:lnTo>
                    <a:pt x="0" y="0"/>
                  </a:lnTo>
                  <a:lnTo>
                    <a:pt x="6704838" y="0"/>
                  </a:lnTo>
                  <a:lnTo>
                    <a:pt x="6750344" y="7345"/>
                  </a:lnTo>
                  <a:lnTo>
                    <a:pt x="6789877" y="27797"/>
                  </a:lnTo>
                  <a:lnTo>
                    <a:pt x="6821058" y="58978"/>
                  </a:lnTo>
                  <a:lnTo>
                    <a:pt x="6841510" y="98511"/>
                  </a:lnTo>
                  <a:lnTo>
                    <a:pt x="6848856" y="144017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299463" y="3119754"/>
            <a:ext cx="6786880" cy="73596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52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Noto Sans CJK HK"/>
                <a:cs typeface="Noto Sans CJK HK"/>
              </a:rPr>
              <a:t>變更</a:t>
            </a:r>
            <a:r>
              <a:rPr sz="1200" spc="30" dirty="0">
                <a:latin typeface="Noto Sans CJK HK"/>
                <a:cs typeface="Noto Sans CJK HK"/>
              </a:rPr>
              <a:t>/</a:t>
            </a:r>
            <a:r>
              <a:rPr sz="1200" dirty="0">
                <a:latin typeface="Noto Sans CJK HK"/>
                <a:cs typeface="Noto Sans CJK HK"/>
              </a:rPr>
              <a:t>新增機構</a:t>
            </a:r>
            <a:r>
              <a:rPr sz="1200" spc="-30" dirty="0">
                <a:latin typeface="Noto Sans CJK HK"/>
                <a:cs typeface="Noto Sans CJK HK"/>
              </a:rPr>
              <a:t> </a:t>
            </a:r>
            <a:r>
              <a:rPr sz="1200" spc="215" dirty="0">
                <a:latin typeface="Noto Sans CJK HK"/>
                <a:cs typeface="Noto Sans CJK HK"/>
              </a:rPr>
              <a:t>&gt;&gt;</a:t>
            </a:r>
            <a:r>
              <a:rPr sz="1200" dirty="0">
                <a:latin typeface="Noto Sans CJK HK"/>
                <a:cs typeface="Noto Sans CJK HK"/>
              </a:rPr>
              <a:t>選</a:t>
            </a:r>
            <a:r>
              <a:rPr sz="1200" spc="-15" dirty="0">
                <a:latin typeface="Noto Sans CJK HK"/>
                <a:cs typeface="Noto Sans CJK HK"/>
              </a:rPr>
              <a:t>擇</a:t>
            </a:r>
            <a:r>
              <a:rPr sz="1200" dirty="0">
                <a:latin typeface="Noto Sans CJK HK"/>
                <a:cs typeface="Noto Sans CJK HK"/>
              </a:rPr>
              <a:t>要變更實習機構的計畫</a:t>
            </a:r>
            <a:r>
              <a:rPr sz="1200" spc="215" dirty="0">
                <a:latin typeface="Noto Sans CJK HK"/>
                <a:cs typeface="Noto Sans CJK HK"/>
              </a:rPr>
              <a:t>&gt;&gt;</a:t>
            </a:r>
            <a:r>
              <a:rPr sz="1200" dirty="0">
                <a:latin typeface="Noto Sans CJK HK"/>
                <a:cs typeface="Noto Sans CJK HK"/>
              </a:rPr>
              <a:t>【填寫新實習機</a:t>
            </a:r>
            <a:r>
              <a:rPr sz="1200" spc="-10" dirty="0">
                <a:latin typeface="Noto Sans CJK HK"/>
                <a:cs typeface="Noto Sans CJK HK"/>
              </a:rPr>
              <a:t>構</a:t>
            </a:r>
            <a:r>
              <a:rPr sz="1200" dirty="0">
                <a:latin typeface="Noto Sans CJK HK"/>
                <a:cs typeface="Noto Sans CJK HK"/>
              </a:rPr>
              <a:t>資</a:t>
            </a:r>
            <a:r>
              <a:rPr sz="1200" spc="-15" dirty="0">
                <a:latin typeface="Noto Sans CJK HK"/>
                <a:cs typeface="Noto Sans CJK HK"/>
              </a:rPr>
              <a:t>料</a:t>
            </a:r>
            <a:r>
              <a:rPr sz="1200" dirty="0">
                <a:latin typeface="Noto Sans CJK HK"/>
                <a:cs typeface="Noto Sans CJK HK"/>
              </a:rPr>
              <a:t>】【通過會議紀錄日期】、</a:t>
            </a:r>
            <a:endParaRPr sz="1200">
              <a:latin typeface="Noto Sans CJK HK"/>
              <a:cs typeface="Noto Sans CJK HK"/>
            </a:endParaRPr>
          </a:p>
          <a:p>
            <a:pPr marL="127000" marR="59690">
              <a:lnSpc>
                <a:spcPts val="1870"/>
              </a:lnSpc>
              <a:spcBef>
                <a:spcPts val="125"/>
              </a:spcBef>
            </a:pPr>
            <a:r>
              <a:rPr sz="1200" dirty="0">
                <a:latin typeface="Noto Sans CJK HK"/>
                <a:cs typeface="Noto Sans CJK HK"/>
              </a:rPr>
              <a:t>【會議主持人姓名】、確認並勾選【契約書中實習期間尚未過期】</a:t>
            </a:r>
            <a:r>
              <a:rPr sz="1200" spc="-65" dirty="0">
                <a:latin typeface="Noto Sans CJK HK"/>
                <a:cs typeface="Noto Sans CJK HK"/>
              </a:rPr>
              <a:t> </a:t>
            </a:r>
            <a:r>
              <a:rPr sz="1200" dirty="0">
                <a:latin typeface="Noto Sans CJK HK"/>
                <a:cs typeface="Noto Sans CJK HK"/>
              </a:rPr>
              <a:t>、確認並勾選【確認契約書中已 用印】</a:t>
            </a:r>
            <a:r>
              <a:rPr sz="1200" spc="215" dirty="0">
                <a:latin typeface="Noto Sans CJK HK"/>
                <a:cs typeface="Noto Sans CJK HK"/>
              </a:rPr>
              <a:t>&gt;&gt;</a:t>
            </a:r>
            <a:r>
              <a:rPr sz="1200" dirty="0">
                <a:latin typeface="Noto Sans CJK HK"/>
                <a:cs typeface="Noto Sans CJK HK"/>
              </a:rPr>
              <a:t>線上送出。</a:t>
            </a:r>
            <a:endParaRPr sz="1200">
              <a:latin typeface="Noto Sans CJK HK"/>
              <a:cs typeface="Noto Sans CJK HK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84924" y="4250372"/>
            <a:ext cx="955675" cy="1355090"/>
            <a:chOff x="284924" y="4250372"/>
            <a:chExt cx="955675" cy="1355090"/>
          </a:xfrm>
        </p:grpSpPr>
        <p:sp>
          <p:nvSpPr>
            <p:cNvPr id="54" name="object 54"/>
            <p:cNvSpPr/>
            <p:nvPr/>
          </p:nvSpPr>
          <p:spPr>
            <a:xfrm>
              <a:off x="297941" y="4263389"/>
              <a:ext cx="929640" cy="1329055"/>
            </a:xfrm>
            <a:custGeom>
              <a:avLst/>
              <a:gdLst/>
              <a:ahLst/>
              <a:cxnLst/>
              <a:rect l="l" t="t" r="r" b="b"/>
              <a:pathLst>
                <a:path w="929640" h="1329054">
                  <a:moveTo>
                    <a:pt x="929639" y="0"/>
                  </a:moveTo>
                  <a:lnTo>
                    <a:pt x="464820" y="464820"/>
                  </a:lnTo>
                  <a:lnTo>
                    <a:pt x="0" y="0"/>
                  </a:lnTo>
                  <a:lnTo>
                    <a:pt x="0" y="864108"/>
                  </a:lnTo>
                  <a:lnTo>
                    <a:pt x="464820" y="1328928"/>
                  </a:lnTo>
                  <a:lnTo>
                    <a:pt x="929639" y="864108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7941" y="4263389"/>
              <a:ext cx="929640" cy="1329055"/>
            </a:xfrm>
            <a:custGeom>
              <a:avLst/>
              <a:gdLst/>
              <a:ahLst/>
              <a:cxnLst/>
              <a:rect l="l" t="t" r="r" b="b"/>
              <a:pathLst>
                <a:path w="929640" h="1329054">
                  <a:moveTo>
                    <a:pt x="929639" y="0"/>
                  </a:moveTo>
                  <a:lnTo>
                    <a:pt x="929639" y="864108"/>
                  </a:lnTo>
                  <a:lnTo>
                    <a:pt x="464820" y="1328928"/>
                  </a:lnTo>
                  <a:lnTo>
                    <a:pt x="0" y="864108"/>
                  </a:lnTo>
                  <a:lnTo>
                    <a:pt x="0" y="0"/>
                  </a:lnTo>
                  <a:lnTo>
                    <a:pt x="464820" y="464820"/>
                  </a:lnTo>
                  <a:lnTo>
                    <a:pt x="929639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32587" y="4773929"/>
            <a:ext cx="4584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郵寄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214564" y="4229036"/>
            <a:ext cx="6875145" cy="890269"/>
            <a:chOff x="1214564" y="4229036"/>
            <a:chExt cx="6875145" cy="890269"/>
          </a:xfrm>
        </p:grpSpPr>
        <p:sp>
          <p:nvSpPr>
            <p:cNvPr id="58" name="object 58"/>
            <p:cNvSpPr/>
            <p:nvPr/>
          </p:nvSpPr>
          <p:spPr>
            <a:xfrm>
              <a:off x="1227582" y="4242053"/>
              <a:ext cx="6849109" cy="864235"/>
            </a:xfrm>
            <a:custGeom>
              <a:avLst/>
              <a:gdLst/>
              <a:ahLst/>
              <a:cxnLst/>
              <a:rect l="l" t="t" r="r" b="b"/>
              <a:pathLst>
                <a:path w="6849109" h="864235">
                  <a:moveTo>
                    <a:pt x="6704838" y="0"/>
                  </a:moveTo>
                  <a:lnTo>
                    <a:pt x="0" y="0"/>
                  </a:lnTo>
                  <a:lnTo>
                    <a:pt x="0" y="864108"/>
                  </a:lnTo>
                  <a:lnTo>
                    <a:pt x="6704838" y="864108"/>
                  </a:lnTo>
                  <a:lnTo>
                    <a:pt x="6750344" y="856762"/>
                  </a:lnTo>
                  <a:lnTo>
                    <a:pt x="6789877" y="836310"/>
                  </a:lnTo>
                  <a:lnTo>
                    <a:pt x="6821058" y="805129"/>
                  </a:lnTo>
                  <a:lnTo>
                    <a:pt x="6841510" y="765596"/>
                  </a:lnTo>
                  <a:lnTo>
                    <a:pt x="6848856" y="720090"/>
                  </a:lnTo>
                  <a:lnTo>
                    <a:pt x="6848856" y="144018"/>
                  </a:lnTo>
                  <a:lnTo>
                    <a:pt x="6841510" y="98511"/>
                  </a:lnTo>
                  <a:lnTo>
                    <a:pt x="6821058" y="58978"/>
                  </a:lnTo>
                  <a:lnTo>
                    <a:pt x="6789877" y="27797"/>
                  </a:lnTo>
                  <a:lnTo>
                    <a:pt x="6750344" y="7345"/>
                  </a:lnTo>
                  <a:lnTo>
                    <a:pt x="67048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27582" y="4242053"/>
              <a:ext cx="6849109" cy="864235"/>
            </a:xfrm>
            <a:custGeom>
              <a:avLst/>
              <a:gdLst/>
              <a:ahLst/>
              <a:cxnLst/>
              <a:rect l="l" t="t" r="r" b="b"/>
              <a:pathLst>
                <a:path w="6849109" h="864235">
                  <a:moveTo>
                    <a:pt x="6848856" y="144018"/>
                  </a:moveTo>
                  <a:lnTo>
                    <a:pt x="6848856" y="720090"/>
                  </a:lnTo>
                  <a:lnTo>
                    <a:pt x="6841510" y="765596"/>
                  </a:lnTo>
                  <a:lnTo>
                    <a:pt x="6821058" y="805129"/>
                  </a:lnTo>
                  <a:lnTo>
                    <a:pt x="6789877" y="836310"/>
                  </a:lnTo>
                  <a:lnTo>
                    <a:pt x="6750344" y="856762"/>
                  </a:lnTo>
                  <a:lnTo>
                    <a:pt x="6704838" y="864108"/>
                  </a:lnTo>
                  <a:lnTo>
                    <a:pt x="0" y="864108"/>
                  </a:lnTo>
                  <a:lnTo>
                    <a:pt x="0" y="0"/>
                  </a:lnTo>
                  <a:lnTo>
                    <a:pt x="6704838" y="0"/>
                  </a:lnTo>
                  <a:lnTo>
                    <a:pt x="6750344" y="7345"/>
                  </a:lnTo>
                  <a:lnTo>
                    <a:pt x="6789877" y="27797"/>
                  </a:lnTo>
                  <a:lnTo>
                    <a:pt x="6821058" y="58978"/>
                  </a:lnTo>
                  <a:lnTo>
                    <a:pt x="6841510" y="98511"/>
                  </a:lnTo>
                  <a:lnTo>
                    <a:pt x="6848856" y="144018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299463" y="4390770"/>
            <a:ext cx="6652895" cy="4978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52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Noto Sans CJK HK"/>
                <a:cs typeface="Noto Sans CJK HK"/>
              </a:rPr>
              <a:t>函文並郵寄至</a:t>
            </a:r>
            <a:r>
              <a:rPr sz="1200" b="1" spc="10" dirty="0">
                <a:latin typeface="Noto Sans CJK HK"/>
                <a:cs typeface="Noto Sans CJK HK"/>
              </a:rPr>
              <a:t>10699</a:t>
            </a:r>
            <a:r>
              <a:rPr sz="1200" b="1" spc="-50" dirty="0">
                <a:latin typeface="Noto Sans CJK HK"/>
                <a:cs typeface="Noto Sans CJK HK"/>
              </a:rPr>
              <a:t> </a:t>
            </a:r>
            <a:r>
              <a:rPr sz="1200" b="1" dirty="0">
                <a:latin typeface="Noto Sans CJK HK"/>
                <a:cs typeface="Noto Sans CJK HK"/>
              </a:rPr>
              <a:t>臺灣科大郵局第</a:t>
            </a:r>
            <a:r>
              <a:rPr sz="1200" b="1" spc="10" dirty="0">
                <a:latin typeface="Noto Sans CJK HK"/>
                <a:cs typeface="Noto Sans CJK HK"/>
              </a:rPr>
              <a:t>116</a:t>
            </a:r>
            <a:r>
              <a:rPr sz="1200" b="1" dirty="0">
                <a:latin typeface="Noto Sans CJK HK"/>
                <a:cs typeface="Noto Sans CJK HK"/>
              </a:rPr>
              <a:t>號信箱「臺科大人力資源辦公室</a:t>
            </a:r>
            <a:r>
              <a:rPr sz="1200" b="1" spc="-40" dirty="0">
                <a:latin typeface="Noto Sans CJK HK"/>
                <a:cs typeface="Noto Sans CJK HK"/>
              </a:rPr>
              <a:t>(</a:t>
            </a:r>
            <a:r>
              <a:rPr sz="1200" b="1" dirty="0">
                <a:latin typeface="Noto Sans CJK HK"/>
                <a:cs typeface="Noto Sans CJK HK"/>
              </a:rPr>
              <a:t>學海計畫專案辦公室</a:t>
            </a:r>
            <a:r>
              <a:rPr sz="1200" b="1" spc="-40" dirty="0">
                <a:latin typeface="Noto Sans CJK HK"/>
                <a:cs typeface="Noto Sans CJK HK"/>
              </a:rPr>
              <a:t>)</a:t>
            </a:r>
            <a:r>
              <a:rPr sz="1200" b="1" dirty="0">
                <a:latin typeface="Noto Sans CJK HK"/>
                <a:cs typeface="Noto Sans CJK HK"/>
              </a:rPr>
              <a:t>」</a:t>
            </a:r>
            <a:endParaRPr sz="1200">
              <a:latin typeface="Noto Sans CJK HK"/>
              <a:cs typeface="Noto Sans CJK HK"/>
            </a:endParaRPr>
          </a:p>
          <a:p>
            <a:pPr marL="127000">
              <a:lnSpc>
                <a:spcPct val="100000"/>
              </a:lnSpc>
              <a:spcBef>
                <a:spcPts val="420"/>
              </a:spcBef>
            </a:pPr>
            <a:r>
              <a:rPr sz="1200" dirty="0">
                <a:latin typeface="Noto Sans CJK HK"/>
                <a:cs typeface="Noto Sans CJK HK"/>
              </a:rPr>
              <a:t>進行變更申請。</a:t>
            </a:r>
            <a:endParaRPr sz="1200">
              <a:latin typeface="Noto Sans CJK HK"/>
              <a:cs typeface="Noto Sans CJK HK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84924" y="5349176"/>
            <a:ext cx="955675" cy="1355090"/>
            <a:chOff x="284924" y="5349176"/>
            <a:chExt cx="955675" cy="1355090"/>
          </a:xfrm>
        </p:grpSpPr>
        <p:sp>
          <p:nvSpPr>
            <p:cNvPr id="62" name="object 62"/>
            <p:cNvSpPr/>
            <p:nvPr/>
          </p:nvSpPr>
          <p:spPr>
            <a:xfrm>
              <a:off x="297941" y="5362194"/>
              <a:ext cx="929640" cy="1329055"/>
            </a:xfrm>
            <a:custGeom>
              <a:avLst/>
              <a:gdLst/>
              <a:ahLst/>
              <a:cxnLst/>
              <a:rect l="l" t="t" r="r" b="b"/>
              <a:pathLst>
                <a:path w="929640" h="1329054">
                  <a:moveTo>
                    <a:pt x="929639" y="0"/>
                  </a:moveTo>
                  <a:lnTo>
                    <a:pt x="464820" y="464819"/>
                  </a:lnTo>
                  <a:lnTo>
                    <a:pt x="0" y="0"/>
                  </a:lnTo>
                  <a:lnTo>
                    <a:pt x="0" y="864107"/>
                  </a:lnTo>
                  <a:lnTo>
                    <a:pt x="464820" y="1328927"/>
                  </a:lnTo>
                  <a:lnTo>
                    <a:pt x="929639" y="864107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7941" y="5362194"/>
              <a:ext cx="929640" cy="1329055"/>
            </a:xfrm>
            <a:custGeom>
              <a:avLst/>
              <a:gdLst/>
              <a:ahLst/>
              <a:cxnLst/>
              <a:rect l="l" t="t" r="r" b="b"/>
              <a:pathLst>
                <a:path w="929640" h="1329054">
                  <a:moveTo>
                    <a:pt x="929639" y="0"/>
                  </a:moveTo>
                  <a:lnTo>
                    <a:pt x="929639" y="864107"/>
                  </a:lnTo>
                  <a:lnTo>
                    <a:pt x="464820" y="1328927"/>
                  </a:lnTo>
                  <a:lnTo>
                    <a:pt x="0" y="864107"/>
                  </a:lnTo>
                  <a:lnTo>
                    <a:pt x="0" y="0"/>
                  </a:lnTo>
                  <a:lnTo>
                    <a:pt x="464820" y="464819"/>
                  </a:lnTo>
                  <a:lnTo>
                    <a:pt x="929639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16179" y="5872378"/>
            <a:ext cx="8915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回函確認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214564" y="5317172"/>
            <a:ext cx="6875145" cy="889000"/>
            <a:chOff x="1214564" y="5317172"/>
            <a:chExt cx="6875145" cy="889000"/>
          </a:xfrm>
        </p:grpSpPr>
        <p:sp>
          <p:nvSpPr>
            <p:cNvPr id="66" name="object 66"/>
            <p:cNvSpPr/>
            <p:nvPr/>
          </p:nvSpPr>
          <p:spPr>
            <a:xfrm>
              <a:off x="1227582" y="5330189"/>
              <a:ext cx="6849109" cy="862965"/>
            </a:xfrm>
            <a:custGeom>
              <a:avLst/>
              <a:gdLst/>
              <a:ahLst/>
              <a:cxnLst/>
              <a:rect l="l" t="t" r="r" b="b"/>
              <a:pathLst>
                <a:path w="6849109" h="862964">
                  <a:moveTo>
                    <a:pt x="670509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6705092" y="862584"/>
                  </a:lnTo>
                  <a:lnTo>
                    <a:pt x="6750523" y="855254"/>
                  </a:lnTo>
                  <a:lnTo>
                    <a:pt x="6789986" y="834846"/>
                  </a:lnTo>
                  <a:lnTo>
                    <a:pt x="6821111" y="803725"/>
                  </a:lnTo>
                  <a:lnTo>
                    <a:pt x="6841524" y="764261"/>
                  </a:lnTo>
                  <a:lnTo>
                    <a:pt x="6848856" y="718820"/>
                  </a:lnTo>
                  <a:lnTo>
                    <a:pt x="6848856" y="143764"/>
                  </a:lnTo>
                  <a:lnTo>
                    <a:pt x="6841524" y="98332"/>
                  </a:lnTo>
                  <a:lnTo>
                    <a:pt x="6821111" y="58869"/>
                  </a:lnTo>
                  <a:lnTo>
                    <a:pt x="6789986" y="27744"/>
                  </a:lnTo>
                  <a:lnTo>
                    <a:pt x="6750523" y="7331"/>
                  </a:lnTo>
                  <a:lnTo>
                    <a:pt x="67050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27582" y="5330189"/>
              <a:ext cx="6849109" cy="862965"/>
            </a:xfrm>
            <a:custGeom>
              <a:avLst/>
              <a:gdLst/>
              <a:ahLst/>
              <a:cxnLst/>
              <a:rect l="l" t="t" r="r" b="b"/>
              <a:pathLst>
                <a:path w="6849109" h="862964">
                  <a:moveTo>
                    <a:pt x="6848856" y="143764"/>
                  </a:moveTo>
                  <a:lnTo>
                    <a:pt x="6848856" y="718820"/>
                  </a:lnTo>
                  <a:lnTo>
                    <a:pt x="6841524" y="764261"/>
                  </a:lnTo>
                  <a:lnTo>
                    <a:pt x="6821111" y="803725"/>
                  </a:lnTo>
                  <a:lnTo>
                    <a:pt x="6789986" y="834846"/>
                  </a:lnTo>
                  <a:lnTo>
                    <a:pt x="6750523" y="855254"/>
                  </a:lnTo>
                  <a:lnTo>
                    <a:pt x="6705092" y="862584"/>
                  </a:lnTo>
                  <a:lnTo>
                    <a:pt x="0" y="862584"/>
                  </a:lnTo>
                  <a:lnTo>
                    <a:pt x="0" y="0"/>
                  </a:lnTo>
                  <a:lnTo>
                    <a:pt x="6705092" y="0"/>
                  </a:lnTo>
                  <a:lnTo>
                    <a:pt x="6750523" y="7331"/>
                  </a:lnTo>
                  <a:lnTo>
                    <a:pt x="6789986" y="27744"/>
                  </a:lnTo>
                  <a:lnTo>
                    <a:pt x="6821111" y="58869"/>
                  </a:lnTo>
                  <a:lnTo>
                    <a:pt x="6841524" y="98332"/>
                  </a:lnTo>
                  <a:lnTo>
                    <a:pt x="6848856" y="143764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299463" y="5339791"/>
            <a:ext cx="6696075" cy="7753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52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Noto Sans CJK HK"/>
                <a:cs typeface="Noto Sans CJK HK"/>
              </a:rPr>
              <a:t>收到計畫辦公室回函後，承辦人於申請變更頁面登打計畫辦公</a:t>
            </a:r>
            <a:r>
              <a:rPr sz="1200" spc="5" dirty="0">
                <a:latin typeface="Noto Sans CJK HK"/>
                <a:cs typeface="Noto Sans CJK HK"/>
              </a:rPr>
              <a:t>室</a:t>
            </a:r>
            <a:r>
              <a:rPr sz="1200" dirty="0">
                <a:latin typeface="Noto Sans CJK HK"/>
                <a:cs typeface="Noto Sans CJK HK"/>
              </a:rPr>
              <a:t>【回函公文號】、上傳計畫辦公室</a:t>
            </a:r>
            <a:endParaRPr sz="1200">
              <a:latin typeface="Noto Sans CJK HK"/>
              <a:cs typeface="Noto Sans CJK HK"/>
            </a:endParaRPr>
          </a:p>
          <a:p>
            <a:pPr marL="127000">
              <a:lnSpc>
                <a:spcPct val="100000"/>
              </a:lnSpc>
              <a:spcBef>
                <a:spcPts val="420"/>
              </a:spcBef>
            </a:pPr>
            <a:r>
              <a:rPr sz="1200" dirty="0">
                <a:latin typeface="Noto Sans CJK HK"/>
                <a:cs typeface="Noto Sans CJK HK"/>
              </a:rPr>
              <a:t>【回函公文】</a:t>
            </a:r>
            <a:r>
              <a:rPr sz="1200" spc="25" dirty="0">
                <a:latin typeface="Noto Sans CJK HK"/>
                <a:cs typeface="Noto Sans CJK HK"/>
              </a:rPr>
              <a:t> </a:t>
            </a:r>
            <a:r>
              <a:rPr sz="1200" dirty="0">
                <a:latin typeface="Noto Sans CJK HK"/>
                <a:cs typeface="Noto Sans CJK HK"/>
              </a:rPr>
              <a:t>、點選計畫辦公室【回函公文日期】。</a:t>
            </a:r>
            <a:endParaRPr sz="120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latin typeface="Noto Sans CJK HK"/>
                <a:cs typeface="Noto Sans CJK HK"/>
              </a:rPr>
              <a:t>變更作業立即生效。</a:t>
            </a:r>
            <a:endParaRPr sz="1200">
              <a:latin typeface="Noto Sans CJK HK"/>
              <a:cs typeface="Noto Sans CJK HK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265167" y="670052"/>
            <a:ext cx="197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C00000"/>
                </a:solidFill>
                <a:latin typeface="Noto Sans CJK HK"/>
                <a:cs typeface="Noto Sans CJK HK"/>
              </a:rPr>
              <a:t>1</a:t>
            </a:r>
            <a:r>
              <a:rPr sz="1200" b="1" dirty="0">
                <a:solidFill>
                  <a:srgbClr val="C00000"/>
                </a:solidFill>
                <a:latin typeface="Noto Sans CJK HK"/>
                <a:cs typeface="Noto Sans CJK HK"/>
              </a:rPr>
              <a:t>0</a:t>
            </a:r>
            <a:r>
              <a:rPr sz="1200" b="1" spc="5" dirty="0">
                <a:solidFill>
                  <a:srgbClr val="C00000"/>
                </a:solidFill>
                <a:latin typeface="Noto Sans CJK HK"/>
                <a:cs typeface="Noto Sans CJK HK"/>
              </a:rPr>
              <a:t>8</a:t>
            </a:r>
            <a:r>
              <a:rPr sz="1200" b="1" dirty="0">
                <a:solidFill>
                  <a:srgbClr val="C00000"/>
                </a:solidFill>
                <a:latin typeface="Noto Sans CJK HK"/>
                <a:cs typeface="Noto Sans CJK HK"/>
              </a:rPr>
              <a:t>起變更或新增實</a:t>
            </a:r>
            <a:r>
              <a:rPr sz="1200" b="1" spc="-15" dirty="0">
                <a:solidFill>
                  <a:srgbClr val="C00000"/>
                </a:solidFill>
                <a:latin typeface="Noto Sans CJK HK"/>
                <a:cs typeface="Noto Sans CJK HK"/>
              </a:rPr>
              <a:t>習</a:t>
            </a:r>
            <a:r>
              <a:rPr sz="1200" b="1" dirty="0">
                <a:solidFill>
                  <a:srgbClr val="C00000"/>
                </a:solidFill>
                <a:latin typeface="Noto Sans CJK HK"/>
                <a:cs typeface="Noto Sans CJK HK"/>
              </a:rPr>
              <a:t>機構， 以一次為限</a:t>
            </a:r>
            <a:endParaRPr sz="1200">
              <a:latin typeface="Noto Sans CJK HK"/>
              <a:cs typeface="Noto Sans CJK HK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71" name="object 71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xfrm>
            <a:off x="8551164" y="6350331"/>
            <a:ext cx="302259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09</a:t>
            </a:r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1179"/>
            <a:ext cx="9143999" cy="419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4" name="object 4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564641"/>
            <a:ext cx="3896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669999"/>
                </a:solidFill>
              </a:rPr>
              <a:t>實習機構變</a:t>
            </a:r>
            <a:r>
              <a:rPr sz="3600" spc="5" dirty="0">
                <a:solidFill>
                  <a:srgbClr val="669999"/>
                </a:solidFill>
              </a:rPr>
              <a:t>更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系統填寫</a:t>
            </a:r>
            <a:endParaRPr sz="20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1</a:t>
            </a:r>
            <a:r>
              <a:rPr lang="en-US" altLang="zh-TW" spc="-5" dirty="0" smtClean="0"/>
              <a:t>0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5844" y="5376671"/>
            <a:ext cx="4572000" cy="58420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R="191135" algn="r">
              <a:lnSpc>
                <a:spcPct val="100000"/>
              </a:lnSpc>
              <a:spcBef>
                <a:spcPts val="310"/>
              </a:spcBef>
              <a:tabLst>
                <a:tab pos="286385" algn="l"/>
              </a:tabLst>
            </a:pPr>
            <a:r>
              <a:rPr sz="1100" spc="118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1100" spc="1180" dirty="0">
                <a:solidFill>
                  <a:srgbClr val="669999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35" dirty="0">
                <a:latin typeface="Noto Sans CJK HK"/>
                <a:cs typeface="Noto Sans CJK HK"/>
              </a:rPr>
              <a:t>1</a:t>
            </a:r>
            <a:r>
              <a:rPr sz="1600" spc="-15" dirty="0">
                <a:latin typeface="Noto Sans CJK HK"/>
                <a:cs typeface="Noto Sans CJK HK"/>
              </a:rPr>
              <a:t>.</a:t>
            </a:r>
            <a:r>
              <a:rPr sz="1600" spc="-5" dirty="0">
                <a:latin typeface="Noto Sans CJK HK"/>
                <a:cs typeface="Noto Sans CJK HK"/>
              </a:rPr>
              <a:t>承辦人登入</a:t>
            </a:r>
            <a:r>
              <a:rPr sz="1600" spc="280" dirty="0">
                <a:latin typeface="Noto Sans CJK HK"/>
                <a:cs typeface="Noto Sans CJK HK"/>
              </a:rPr>
              <a:t>&gt;</a:t>
            </a:r>
            <a:r>
              <a:rPr sz="1600" spc="285" dirty="0">
                <a:latin typeface="Noto Sans CJK HK"/>
                <a:cs typeface="Noto Sans CJK HK"/>
              </a:rPr>
              <a:t>&gt;</a:t>
            </a:r>
            <a:r>
              <a:rPr sz="1600" spc="-5" dirty="0">
                <a:latin typeface="Noto Sans CJK HK"/>
                <a:cs typeface="Noto Sans CJK HK"/>
              </a:rPr>
              <a:t>學海築夢</a:t>
            </a:r>
            <a:r>
              <a:rPr sz="1600" spc="25" dirty="0">
                <a:latin typeface="Noto Sans CJK HK"/>
                <a:cs typeface="Noto Sans CJK HK"/>
              </a:rPr>
              <a:t>/</a:t>
            </a:r>
            <a:r>
              <a:rPr sz="1600" spc="-5" dirty="0">
                <a:latin typeface="Noto Sans CJK HK"/>
                <a:cs typeface="Noto Sans CJK HK"/>
              </a:rPr>
              <a:t>新南向</a:t>
            </a:r>
            <a:r>
              <a:rPr sz="1600" spc="5" dirty="0">
                <a:latin typeface="Noto Sans CJK HK"/>
                <a:cs typeface="Noto Sans CJK HK"/>
              </a:rPr>
              <a:t>學</a:t>
            </a:r>
            <a:r>
              <a:rPr sz="1600" spc="-5" dirty="0">
                <a:latin typeface="Noto Sans CJK HK"/>
                <a:cs typeface="Noto Sans CJK HK"/>
              </a:rPr>
              <a:t>海築</a:t>
            </a:r>
            <a:endParaRPr sz="1600">
              <a:latin typeface="Noto Sans CJK HK"/>
              <a:cs typeface="Noto Sans CJK HK"/>
            </a:endParaRPr>
          </a:p>
          <a:p>
            <a:pPr marR="125095" algn="r">
              <a:lnSpc>
                <a:spcPct val="100000"/>
              </a:lnSpc>
            </a:pPr>
            <a:r>
              <a:rPr sz="1600" spc="-10" dirty="0">
                <a:latin typeface="Noto Sans CJK HK"/>
                <a:cs typeface="Noto Sans CJK HK"/>
              </a:rPr>
              <a:t>夢計畫維護</a:t>
            </a:r>
            <a:r>
              <a:rPr sz="1600" spc="285" dirty="0">
                <a:latin typeface="Noto Sans CJK HK"/>
                <a:cs typeface="Noto Sans CJK HK"/>
              </a:rPr>
              <a:t>&gt;&gt;</a:t>
            </a:r>
            <a:r>
              <a:rPr sz="1600" spc="-10" dirty="0">
                <a:latin typeface="Noto Sans CJK HK"/>
                <a:cs typeface="Noto Sans CJK HK"/>
              </a:rPr>
              <a:t>變更作業</a:t>
            </a:r>
            <a:r>
              <a:rPr sz="1600" spc="130" dirty="0">
                <a:latin typeface="Noto Sans CJK HK"/>
                <a:cs typeface="Noto Sans CJK HK"/>
              </a:rPr>
              <a:t>&gt;&gt;1.</a:t>
            </a:r>
            <a:r>
              <a:rPr sz="1600" spc="30" dirty="0">
                <a:latin typeface="Noto Sans CJK HK"/>
                <a:cs typeface="Noto Sans CJK HK"/>
              </a:rPr>
              <a:t> </a:t>
            </a:r>
            <a:r>
              <a:rPr sz="1600" spc="-10" dirty="0">
                <a:latin typeface="Noto Sans CJK HK"/>
                <a:cs typeface="Noto Sans CJK HK"/>
              </a:rPr>
              <a:t>實習機構新增。</a:t>
            </a:r>
            <a:endParaRPr sz="16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92" y="1599037"/>
            <a:ext cx="9070314" cy="1465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015" y="3197351"/>
            <a:ext cx="9109075" cy="3627120"/>
            <a:chOff x="35015" y="3197351"/>
            <a:chExt cx="9109075" cy="3627120"/>
          </a:xfrm>
        </p:grpSpPr>
        <p:sp>
          <p:nvSpPr>
            <p:cNvPr id="4" name="object 4"/>
            <p:cNvSpPr/>
            <p:nvPr/>
          </p:nvSpPr>
          <p:spPr>
            <a:xfrm>
              <a:off x="35015" y="4597906"/>
              <a:ext cx="9083973" cy="22265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121" y="3197351"/>
              <a:ext cx="9075878" cy="13792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76444" y="3098292"/>
            <a:ext cx="3959860" cy="338455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9"/>
              </a:spcBef>
              <a:tabLst>
                <a:tab pos="378460" algn="l"/>
              </a:tabLst>
            </a:pPr>
            <a:r>
              <a:rPr sz="1100" spc="118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1100" spc="1180" dirty="0">
                <a:solidFill>
                  <a:srgbClr val="669999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2.</a:t>
            </a:r>
            <a:r>
              <a:rPr sz="1600" spc="-10" dirty="0">
                <a:latin typeface="Noto Sans CJK HK"/>
                <a:cs typeface="Noto Sans CJK HK"/>
              </a:rPr>
              <a:t>選擇要變更實習機構的計畫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1975" y="4541520"/>
            <a:ext cx="3959860" cy="338455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  <a:tabLst>
                <a:tab pos="377825" algn="l"/>
              </a:tabLst>
            </a:pPr>
            <a:r>
              <a:rPr sz="1100" spc="118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1100" spc="1180" dirty="0">
                <a:solidFill>
                  <a:srgbClr val="669999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0" dirty="0">
                <a:latin typeface="Noto Sans CJK HK"/>
                <a:cs typeface="Noto Sans CJK HK"/>
              </a:rPr>
              <a:t>3.</a:t>
            </a:r>
            <a:r>
              <a:rPr sz="1600" spc="45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填寫新實習機構資料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9" name="object 9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1</a:t>
            </a:r>
            <a:r>
              <a:rPr lang="en-US" altLang="zh-TW" spc="-5" dirty="0" smtClean="0"/>
              <a:t>1</a:t>
            </a:r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7340" y="564641"/>
            <a:ext cx="3896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669999"/>
                </a:solidFill>
              </a:rPr>
              <a:t>實習機構變</a:t>
            </a:r>
            <a:r>
              <a:rPr sz="3600" spc="5" dirty="0">
                <a:solidFill>
                  <a:srgbClr val="669999"/>
                </a:solidFill>
              </a:rPr>
              <a:t>更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系統填寫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3920"/>
            <a:ext cx="9143999" cy="347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3523" y="2205227"/>
            <a:ext cx="3961129" cy="142240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79095" indent="-287020">
              <a:lnSpc>
                <a:spcPct val="100000"/>
              </a:lnSpc>
              <a:spcBef>
                <a:spcPts val="309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9095" algn="l"/>
                <a:tab pos="37973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4.</a:t>
            </a:r>
            <a:r>
              <a:rPr sz="1600" spc="-5" dirty="0">
                <a:latin typeface="Noto Sans CJK HK"/>
                <a:cs typeface="Noto Sans CJK HK"/>
              </a:rPr>
              <a:t>填</a:t>
            </a:r>
            <a:r>
              <a:rPr sz="1600" spc="-10" dirty="0">
                <a:latin typeface="Noto Sans CJK HK"/>
                <a:cs typeface="Noto Sans CJK HK"/>
              </a:rPr>
              <a:t>寫</a:t>
            </a:r>
            <a:r>
              <a:rPr sz="1600" spc="-5" dirty="0">
                <a:latin typeface="Noto Sans CJK HK"/>
                <a:cs typeface="Noto Sans CJK HK"/>
              </a:rPr>
              <a:t>【通過會議紀錄日期】、</a:t>
            </a:r>
            <a:endParaRPr sz="1600">
              <a:latin typeface="Noto Sans CJK HK"/>
              <a:cs typeface="Noto Sans CJK HK"/>
            </a:endParaRPr>
          </a:p>
          <a:p>
            <a:pPr marL="379095">
              <a:lnSpc>
                <a:spcPct val="100000"/>
              </a:lnSpc>
            </a:pPr>
            <a:r>
              <a:rPr sz="1600" spc="-5" dirty="0">
                <a:latin typeface="Noto Sans CJK HK"/>
                <a:cs typeface="Noto Sans CJK HK"/>
              </a:rPr>
              <a:t>【會議主持人姓名】</a:t>
            </a:r>
            <a:endParaRPr sz="1600">
              <a:latin typeface="Noto Sans CJK HK"/>
              <a:cs typeface="Noto Sans CJK HK"/>
            </a:endParaRPr>
          </a:p>
          <a:p>
            <a:pPr marL="379095" indent="-287020">
              <a:lnSpc>
                <a:spcPct val="100000"/>
              </a:lnSpc>
              <a:spcBef>
                <a:spcPts val="384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9095" algn="l"/>
                <a:tab pos="37973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5.</a:t>
            </a:r>
            <a:r>
              <a:rPr sz="1600" spc="-5" dirty="0">
                <a:latin typeface="Noto Sans CJK HK"/>
                <a:cs typeface="Noto Sans CJK HK"/>
              </a:rPr>
              <a:t>確認並勾</a:t>
            </a:r>
            <a:r>
              <a:rPr sz="1600" spc="-15" dirty="0">
                <a:latin typeface="Noto Sans CJK HK"/>
                <a:cs typeface="Noto Sans CJK HK"/>
              </a:rPr>
              <a:t>選</a:t>
            </a:r>
            <a:r>
              <a:rPr sz="1600" spc="-5" dirty="0">
                <a:latin typeface="Noto Sans CJK HK"/>
                <a:cs typeface="Noto Sans CJK HK"/>
              </a:rPr>
              <a:t>【契約書中實習</a:t>
            </a:r>
            <a:r>
              <a:rPr sz="1600" spc="5" dirty="0">
                <a:latin typeface="Noto Sans CJK HK"/>
                <a:cs typeface="Noto Sans CJK HK"/>
              </a:rPr>
              <a:t>期</a:t>
            </a:r>
            <a:r>
              <a:rPr sz="1600" spc="-5" dirty="0">
                <a:latin typeface="Noto Sans CJK HK"/>
                <a:cs typeface="Noto Sans CJK HK"/>
              </a:rPr>
              <a:t>間</a:t>
            </a:r>
            <a:endParaRPr sz="1600">
              <a:latin typeface="Noto Sans CJK HK"/>
              <a:cs typeface="Noto Sans CJK HK"/>
            </a:endParaRPr>
          </a:p>
          <a:p>
            <a:pPr marL="379095">
              <a:lnSpc>
                <a:spcPct val="100000"/>
              </a:lnSpc>
            </a:pPr>
            <a:r>
              <a:rPr sz="1600" spc="-10" dirty="0">
                <a:latin typeface="Noto Sans CJK HK"/>
                <a:cs typeface="Noto Sans CJK HK"/>
              </a:rPr>
              <a:t>尚未過</a:t>
            </a:r>
            <a:r>
              <a:rPr sz="1600" spc="5" dirty="0">
                <a:latin typeface="Noto Sans CJK HK"/>
                <a:cs typeface="Noto Sans CJK HK"/>
              </a:rPr>
              <a:t>期</a:t>
            </a:r>
            <a:r>
              <a:rPr sz="1600" spc="-10" dirty="0">
                <a:latin typeface="Noto Sans CJK HK"/>
                <a:cs typeface="Noto Sans CJK HK"/>
              </a:rPr>
              <a:t>】</a:t>
            </a:r>
            <a:r>
              <a:rPr sz="1600" spc="-5" dirty="0">
                <a:latin typeface="Noto Sans CJK HK"/>
                <a:cs typeface="Noto Sans CJK HK"/>
              </a:rPr>
              <a:t>、</a:t>
            </a:r>
            <a:r>
              <a:rPr sz="1600" spc="25" dirty="0">
                <a:latin typeface="Noto Sans CJK HK"/>
                <a:cs typeface="Noto Sans CJK HK"/>
              </a:rPr>
              <a:t> </a:t>
            </a:r>
            <a:r>
              <a:rPr sz="1600" dirty="0">
                <a:latin typeface="Noto Sans CJK HK"/>
                <a:cs typeface="Noto Sans CJK HK"/>
              </a:rPr>
              <a:t>【</a:t>
            </a:r>
            <a:r>
              <a:rPr sz="1600" spc="-5" dirty="0">
                <a:latin typeface="Noto Sans CJK HK"/>
                <a:cs typeface="Noto Sans CJK HK"/>
              </a:rPr>
              <a:t>確</a:t>
            </a:r>
            <a:r>
              <a:rPr sz="1600" spc="-10" dirty="0">
                <a:latin typeface="Noto Sans CJK HK"/>
                <a:cs typeface="Noto Sans CJK HK"/>
              </a:rPr>
              <a:t>認</a:t>
            </a:r>
            <a:r>
              <a:rPr sz="1600" spc="-5" dirty="0">
                <a:latin typeface="Noto Sans CJK HK"/>
                <a:cs typeface="Noto Sans CJK HK"/>
              </a:rPr>
              <a:t>契</a:t>
            </a:r>
            <a:r>
              <a:rPr sz="1600" dirty="0">
                <a:latin typeface="Noto Sans CJK HK"/>
                <a:cs typeface="Noto Sans CJK HK"/>
              </a:rPr>
              <a:t>約</a:t>
            </a:r>
            <a:r>
              <a:rPr sz="1600" spc="-5" dirty="0">
                <a:latin typeface="Noto Sans CJK HK"/>
                <a:cs typeface="Noto Sans CJK HK"/>
              </a:rPr>
              <a:t>書</a:t>
            </a:r>
            <a:r>
              <a:rPr sz="1600" spc="-10" dirty="0">
                <a:latin typeface="Noto Sans CJK HK"/>
                <a:cs typeface="Noto Sans CJK HK"/>
              </a:rPr>
              <a:t>中</a:t>
            </a:r>
            <a:r>
              <a:rPr sz="1600" dirty="0">
                <a:latin typeface="Noto Sans CJK HK"/>
                <a:cs typeface="Noto Sans CJK HK"/>
              </a:rPr>
              <a:t>已</a:t>
            </a:r>
            <a:r>
              <a:rPr sz="1600" spc="-5" dirty="0">
                <a:latin typeface="Noto Sans CJK HK"/>
                <a:cs typeface="Noto Sans CJK HK"/>
              </a:rPr>
              <a:t>用</a:t>
            </a:r>
            <a:r>
              <a:rPr sz="1600" spc="-10" dirty="0">
                <a:latin typeface="Noto Sans CJK HK"/>
                <a:cs typeface="Noto Sans CJK HK"/>
              </a:rPr>
              <a:t>印</a:t>
            </a:r>
            <a:r>
              <a:rPr sz="1600" spc="-5" dirty="0">
                <a:latin typeface="Noto Sans CJK HK"/>
                <a:cs typeface="Noto Sans CJK HK"/>
              </a:rPr>
              <a:t>】</a:t>
            </a:r>
            <a:endParaRPr sz="1600">
              <a:latin typeface="Noto Sans CJK HK"/>
              <a:cs typeface="Noto Sans CJK HK"/>
            </a:endParaRPr>
          </a:p>
          <a:p>
            <a:pPr marL="379095" indent="-287020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9095" algn="l"/>
                <a:tab pos="37973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6.</a:t>
            </a:r>
            <a:r>
              <a:rPr sz="1600" spc="50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線上送出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5" name="object 5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1</a:t>
            </a:r>
            <a:r>
              <a:rPr lang="en-US" altLang="zh-TW" spc="-5" dirty="0" smtClean="0"/>
              <a:t>2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7340" y="564641"/>
            <a:ext cx="3896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669999"/>
                </a:solidFill>
              </a:rPr>
              <a:t>實習機構變</a:t>
            </a:r>
            <a:r>
              <a:rPr sz="3600" spc="5" dirty="0">
                <a:solidFill>
                  <a:srgbClr val="669999"/>
                </a:solidFill>
              </a:rPr>
              <a:t>更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系統填寫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12" y="1861804"/>
            <a:ext cx="8995718" cy="2971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3896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實習機構變</a:t>
            </a:r>
            <a:r>
              <a:rPr sz="3600" dirty="0">
                <a:solidFill>
                  <a:srgbClr val="669999"/>
                </a:solidFill>
              </a:rPr>
              <a:t>更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回函確認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994916" y="5049011"/>
            <a:ext cx="5154295" cy="142240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8460" marR="100965" indent="-287020">
              <a:lnSpc>
                <a:spcPct val="100000"/>
              </a:lnSpc>
              <a:spcBef>
                <a:spcPts val="31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承辦人於申請變更頁面登打教育</a:t>
            </a:r>
            <a:r>
              <a:rPr sz="1600" dirty="0">
                <a:latin typeface="Noto Sans CJK HK"/>
                <a:cs typeface="Noto Sans CJK HK"/>
              </a:rPr>
              <a:t>部</a:t>
            </a:r>
            <a:r>
              <a:rPr sz="1600" spc="5" dirty="0">
                <a:latin typeface="Noto Sans CJK HK"/>
                <a:cs typeface="Noto Sans CJK HK"/>
              </a:rPr>
              <a:t>【</a:t>
            </a:r>
            <a:r>
              <a:rPr sz="1600" spc="-5" dirty="0">
                <a:latin typeface="Noto Sans CJK HK"/>
                <a:cs typeface="Noto Sans CJK HK"/>
              </a:rPr>
              <a:t>回函</a:t>
            </a:r>
            <a:r>
              <a:rPr sz="1600" spc="5" dirty="0">
                <a:latin typeface="Noto Sans CJK HK"/>
                <a:cs typeface="Noto Sans CJK HK"/>
              </a:rPr>
              <a:t>公</a:t>
            </a:r>
            <a:r>
              <a:rPr sz="1600" spc="-5" dirty="0">
                <a:latin typeface="Noto Sans CJK HK"/>
                <a:cs typeface="Noto Sans CJK HK"/>
              </a:rPr>
              <a:t>文號</a:t>
            </a:r>
            <a:r>
              <a:rPr sz="1600" spc="5" dirty="0">
                <a:latin typeface="Noto Sans CJK HK"/>
                <a:cs typeface="Noto Sans CJK HK"/>
              </a:rPr>
              <a:t>】</a:t>
            </a:r>
            <a:r>
              <a:rPr sz="1600" spc="-65" dirty="0">
                <a:latin typeface="Noto Sans CJK HK"/>
                <a:cs typeface="Noto Sans CJK HK"/>
              </a:rPr>
              <a:t>、 </a:t>
            </a:r>
            <a:r>
              <a:rPr sz="1600" spc="-5" dirty="0">
                <a:latin typeface="Noto Sans CJK HK"/>
                <a:cs typeface="Noto Sans CJK HK"/>
              </a:rPr>
              <a:t>上傳教育部【回函公文】</a:t>
            </a:r>
            <a:r>
              <a:rPr sz="1600" spc="60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、點選教育</a:t>
            </a:r>
            <a:r>
              <a:rPr sz="1600" spc="-15" dirty="0">
                <a:latin typeface="Noto Sans CJK HK"/>
                <a:cs typeface="Noto Sans CJK HK"/>
              </a:rPr>
              <a:t>部</a:t>
            </a:r>
            <a:r>
              <a:rPr sz="1600" spc="-5" dirty="0">
                <a:latin typeface="Noto Sans CJK HK"/>
                <a:cs typeface="Noto Sans CJK HK"/>
              </a:rPr>
              <a:t>【回函公文 日期】</a:t>
            </a:r>
            <a:endParaRPr sz="1600">
              <a:latin typeface="Noto Sans CJK HK"/>
              <a:cs typeface="Noto Sans CJK HK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69999"/>
              </a:buClr>
              <a:buFont typeface="Wingdings"/>
              <a:buChar char="⚫"/>
            </a:pPr>
            <a:endParaRPr sz="1300">
              <a:latin typeface="Noto Sans CJK HK"/>
              <a:cs typeface="Noto Sans CJK HK"/>
            </a:endParaRPr>
          </a:p>
          <a:p>
            <a:pPr marL="378460" indent="-287020">
              <a:lnSpc>
                <a:spcPct val="100000"/>
              </a:lnSpc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10" dirty="0">
                <a:latin typeface="Noto Sans CJK HK"/>
                <a:cs typeface="Noto Sans CJK HK"/>
              </a:rPr>
              <a:t>變更作業立即生效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6" name="object 6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1</a:t>
            </a:r>
            <a:r>
              <a:rPr lang="en-US" altLang="zh-TW" spc="-5" dirty="0" smtClean="0"/>
              <a:t>3</a:t>
            </a:r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190244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15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120396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040" y="152400"/>
            <a:ext cx="120395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0204" y="152400"/>
            <a:ext cx="118872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320040"/>
            <a:ext cx="120396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040" y="320040"/>
            <a:ext cx="120395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204" y="320040"/>
            <a:ext cx="118872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7843" y="320040"/>
            <a:ext cx="120396" cy="120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400" y="487680"/>
            <a:ext cx="120396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40" y="487680"/>
            <a:ext cx="120395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90204" y="487680"/>
            <a:ext cx="118872" cy="12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7843" y="487680"/>
            <a:ext cx="120396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5483" y="487680"/>
            <a:ext cx="120396" cy="1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3400" y="656844"/>
            <a:ext cx="120396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040" y="656844"/>
            <a:ext cx="120395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90204" y="656844"/>
            <a:ext cx="118872" cy="118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7843" y="656844"/>
            <a:ext cx="120396" cy="118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400" y="824483"/>
            <a:ext cx="120396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040" y="824483"/>
            <a:ext cx="120395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90204" y="824483"/>
            <a:ext cx="118872" cy="118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7843" y="824483"/>
            <a:ext cx="120396" cy="118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25483" y="824483"/>
            <a:ext cx="120396" cy="118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3400" y="992124"/>
            <a:ext cx="120396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1040" y="992124"/>
            <a:ext cx="120395" cy="1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90204" y="992124"/>
            <a:ext cx="118872" cy="1203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7843" y="992124"/>
            <a:ext cx="120396" cy="1203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400" y="1159763"/>
            <a:ext cx="120396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040" y="1159763"/>
            <a:ext cx="120395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90204" y="1159763"/>
            <a:ext cx="118872" cy="120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040" y="1327403"/>
            <a:ext cx="120395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57843" y="1159763"/>
            <a:ext cx="120396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57843" y="1327403"/>
            <a:ext cx="120396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07340" y="564641"/>
            <a:ext cx="414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669999"/>
                </a:solidFill>
              </a:rPr>
              <a:t>計畫主持人變更資訊</a:t>
            </a:r>
            <a:endParaRPr sz="3600"/>
          </a:p>
        </p:txBody>
      </p:sp>
      <p:grpSp>
        <p:nvGrpSpPr>
          <p:cNvPr id="35" name="object 35"/>
          <p:cNvGrpSpPr/>
          <p:nvPr/>
        </p:nvGrpSpPr>
        <p:grpSpPr>
          <a:xfrm>
            <a:off x="284924" y="1635188"/>
            <a:ext cx="978535" cy="1387475"/>
            <a:chOff x="284924" y="1635188"/>
            <a:chExt cx="978535" cy="1387475"/>
          </a:xfrm>
        </p:grpSpPr>
        <p:sp>
          <p:nvSpPr>
            <p:cNvPr id="36" name="object 36"/>
            <p:cNvSpPr/>
            <p:nvPr/>
          </p:nvSpPr>
          <p:spPr>
            <a:xfrm>
              <a:off x="297941" y="1648206"/>
              <a:ext cx="952500" cy="1361440"/>
            </a:xfrm>
            <a:custGeom>
              <a:avLst/>
              <a:gdLst/>
              <a:ahLst/>
              <a:cxnLst/>
              <a:rect l="l" t="t" r="r" b="b"/>
              <a:pathLst>
                <a:path w="952500" h="1361439">
                  <a:moveTo>
                    <a:pt x="952500" y="0"/>
                  </a:moveTo>
                  <a:lnTo>
                    <a:pt x="476250" y="476250"/>
                  </a:lnTo>
                  <a:lnTo>
                    <a:pt x="0" y="0"/>
                  </a:lnTo>
                  <a:lnTo>
                    <a:pt x="0" y="884682"/>
                  </a:lnTo>
                  <a:lnTo>
                    <a:pt x="476250" y="1360932"/>
                  </a:lnTo>
                  <a:lnTo>
                    <a:pt x="952500" y="884682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7941" y="1648206"/>
              <a:ext cx="952500" cy="1361440"/>
            </a:xfrm>
            <a:custGeom>
              <a:avLst/>
              <a:gdLst/>
              <a:ahLst/>
              <a:cxnLst/>
              <a:rect l="l" t="t" r="r" b="b"/>
              <a:pathLst>
                <a:path w="952500" h="1361439">
                  <a:moveTo>
                    <a:pt x="952500" y="0"/>
                  </a:moveTo>
                  <a:lnTo>
                    <a:pt x="952500" y="884682"/>
                  </a:lnTo>
                  <a:lnTo>
                    <a:pt x="476250" y="1360932"/>
                  </a:lnTo>
                  <a:lnTo>
                    <a:pt x="0" y="884682"/>
                  </a:lnTo>
                  <a:lnTo>
                    <a:pt x="0" y="0"/>
                  </a:lnTo>
                  <a:lnTo>
                    <a:pt x="476250" y="476250"/>
                  </a:lnTo>
                  <a:lnTo>
                    <a:pt x="952500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26847" y="2173351"/>
            <a:ext cx="89154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檢附資料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237424" y="1434020"/>
            <a:ext cx="6852284" cy="1312545"/>
            <a:chOff x="1237424" y="1434020"/>
            <a:chExt cx="6852284" cy="1312545"/>
          </a:xfrm>
        </p:grpSpPr>
        <p:sp>
          <p:nvSpPr>
            <p:cNvPr id="40" name="object 40"/>
            <p:cNvSpPr/>
            <p:nvPr/>
          </p:nvSpPr>
          <p:spPr>
            <a:xfrm>
              <a:off x="1250441" y="1447038"/>
              <a:ext cx="6826250" cy="1286510"/>
            </a:xfrm>
            <a:custGeom>
              <a:avLst/>
              <a:gdLst/>
              <a:ahLst/>
              <a:cxnLst/>
              <a:rect l="l" t="t" r="r" b="b"/>
              <a:pathLst>
                <a:path w="6826250" h="1286510">
                  <a:moveTo>
                    <a:pt x="6611619" y="0"/>
                  </a:moveTo>
                  <a:lnTo>
                    <a:pt x="0" y="0"/>
                  </a:lnTo>
                  <a:lnTo>
                    <a:pt x="0" y="1286256"/>
                  </a:lnTo>
                  <a:lnTo>
                    <a:pt x="6611619" y="1286256"/>
                  </a:lnTo>
                  <a:lnTo>
                    <a:pt x="6660764" y="1280592"/>
                  </a:lnTo>
                  <a:lnTo>
                    <a:pt x="6705882" y="1264460"/>
                  </a:lnTo>
                  <a:lnTo>
                    <a:pt x="6745687" y="1239149"/>
                  </a:lnTo>
                  <a:lnTo>
                    <a:pt x="6778889" y="1205947"/>
                  </a:lnTo>
                  <a:lnTo>
                    <a:pt x="6804200" y="1166142"/>
                  </a:lnTo>
                  <a:lnTo>
                    <a:pt x="6820332" y="1121024"/>
                  </a:lnTo>
                  <a:lnTo>
                    <a:pt x="6825996" y="1071879"/>
                  </a:lnTo>
                  <a:lnTo>
                    <a:pt x="6825996" y="214375"/>
                  </a:lnTo>
                  <a:lnTo>
                    <a:pt x="6820332" y="165231"/>
                  </a:lnTo>
                  <a:lnTo>
                    <a:pt x="6804200" y="120113"/>
                  </a:lnTo>
                  <a:lnTo>
                    <a:pt x="6778889" y="80308"/>
                  </a:lnTo>
                  <a:lnTo>
                    <a:pt x="6745687" y="47106"/>
                  </a:lnTo>
                  <a:lnTo>
                    <a:pt x="6705882" y="21795"/>
                  </a:lnTo>
                  <a:lnTo>
                    <a:pt x="6660764" y="5663"/>
                  </a:lnTo>
                  <a:lnTo>
                    <a:pt x="661161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50441" y="1447038"/>
              <a:ext cx="6826250" cy="1286510"/>
            </a:xfrm>
            <a:custGeom>
              <a:avLst/>
              <a:gdLst/>
              <a:ahLst/>
              <a:cxnLst/>
              <a:rect l="l" t="t" r="r" b="b"/>
              <a:pathLst>
                <a:path w="6826250" h="1286510">
                  <a:moveTo>
                    <a:pt x="6825996" y="214375"/>
                  </a:moveTo>
                  <a:lnTo>
                    <a:pt x="6825996" y="1071879"/>
                  </a:lnTo>
                  <a:lnTo>
                    <a:pt x="6820332" y="1121024"/>
                  </a:lnTo>
                  <a:lnTo>
                    <a:pt x="6804200" y="1166142"/>
                  </a:lnTo>
                  <a:lnTo>
                    <a:pt x="6778889" y="1205947"/>
                  </a:lnTo>
                  <a:lnTo>
                    <a:pt x="6745687" y="1239149"/>
                  </a:lnTo>
                  <a:lnTo>
                    <a:pt x="6705882" y="1264460"/>
                  </a:lnTo>
                  <a:lnTo>
                    <a:pt x="6660764" y="1280592"/>
                  </a:lnTo>
                  <a:lnTo>
                    <a:pt x="6611619" y="1286256"/>
                  </a:lnTo>
                  <a:lnTo>
                    <a:pt x="0" y="1286256"/>
                  </a:lnTo>
                  <a:lnTo>
                    <a:pt x="0" y="0"/>
                  </a:lnTo>
                  <a:lnTo>
                    <a:pt x="6611619" y="0"/>
                  </a:lnTo>
                  <a:lnTo>
                    <a:pt x="6660764" y="5663"/>
                  </a:lnTo>
                  <a:lnTo>
                    <a:pt x="6705882" y="21795"/>
                  </a:lnTo>
                  <a:lnTo>
                    <a:pt x="6745687" y="47106"/>
                  </a:lnTo>
                  <a:lnTo>
                    <a:pt x="6778889" y="80308"/>
                  </a:lnTo>
                  <a:lnTo>
                    <a:pt x="6804200" y="120113"/>
                  </a:lnTo>
                  <a:lnTo>
                    <a:pt x="6820332" y="165231"/>
                  </a:lnTo>
                  <a:lnTo>
                    <a:pt x="6825996" y="214375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315592" y="1536784"/>
            <a:ext cx="6613525" cy="75120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780"/>
              </a:spcBef>
              <a:buSzPct val="90909"/>
              <a:buFont typeface="Trebuchet MS"/>
              <a:buChar char="•"/>
              <a:tabLst>
                <a:tab pos="83185" algn="l"/>
              </a:tabLst>
            </a:pPr>
            <a:r>
              <a:rPr sz="1100" dirty="0">
                <a:latin typeface="Noto Sans CJK HK"/>
                <a:cs typeface="Noto Sans CJK HK"/>
              </a:rPr>
              <a:t>檢附公文。</a:t>
            </a:r>
            <a:endParaRPr sz="1100">
              <a:latin typeface="Noto Sans CJK HK"/>
              <a:cs typeface="Noto Sans CJK HK"/>
            </a:endParaRPr>
          </a:p>
          <a:p>
            <a:pPr marL="83185" indent="-71120">
              <a:lnSpc>
                <a:spcPct val="100000"/>
              </a:lnSpc>
              <a:spcBef>
                <a:spcPts val="680"/>
              </a:spcBef>
              <a:buSzPct val="90909"/>
              <a:buFont typeface="Trebuchet MS"/>
              <a:buChar char="•"/>
              <a:tabLst>
                <a:tab pos="83820" algn="l"/>
              </a:tabLst>
            </a:pPr>
            <a:r>
              <a:rPr sz="1100" dirty="0">
                <a:latin typeface="Noto Sans CJK HK"/>
                <a:cs typeface="Noto Sans CJK HK"/>
              </a:rPr>
              <a:t>變更計畫主持人同意</a:t>
            </a:r>
            <a:r>
              <a:rPr sz="1100" spc="5" dirty="0">
                <a:latin typeface="Noto Sans CJK HK"/>
                <a:cs typeface="Noto Sans CJK HK"/>
              </a:rPr>
              <a:t>書</a:t>
            </a:r>
            <a:r>
              <a:rPr sz="1100" spc="-85" dirty="0">
                <a:latin typeface="Trebuchet MS"/>
                <a:cs typeface="Trebuchet MS"/>
              </a:rPr>
              <a:t>(</a:t>
            </a:r>
            <a:r>
              <a:rPr sz="1100" spc="5" dirty="0">
                <a:latin typeface="Noto Sans CJK HK"/>
                <a:cs typeface="Noto Sans CJK HK"/>
              </a:rPr>
              <a:t>變</a:t>
            </a:r>
            <a:r>
              <a:rPr sz="1100" dirty="0">
                <a:latin typeface="Noto Sans CJK HK"/>
                <a:cs typeface="Noto Sans CJK HK"/>
              </a:rPr>
              <a:t>更</a:t>
            </a:r>
            <a:r>
              <a:rPr sz="1100" spc="-10" dirty="0">
                <a:latin typeface="Noto Sans CJK HK"/>
                <a:cs typeface="Noto Sans CJK HK"/>
              </a:rPr>
              <a:t>計</a:t>
            </a:r>
            <a:r>
              <a:rPr sz="1100" spc="5" dirty="0">
                <a:latin typeface="Noto Sans CJK HK"/>
                <a:cs typeface="Noto Sans CJK HK"/>
              </a:rPr>
              <a:t>畫</a:t>
            </a:r>
            <a:r>
              <a:rPr sz="1100" dirty="0">
                <a:latin typeface="Noto Sans CJK HK"/>
                <a:cs typeface="Noto Sans CJK HK"/>
              </a:rPr>
              <a:t>主</a:t>
            </a:r>
            <a:r>
              <a:rPr sz="1100" spc="-10" dirty="0">
                <a:latin typeface="Noto Sans CJK HK"/>
                <a:cs typeface="Noto Sans CJK HK"/>
              </a:rPr>
              <a:t>持</a:t>
            </a:r>
            <a:r>
              <a:rPr sz="1100" spc="5" dirty="0">
                <a:latin typeface="Noto Sans CJK HK"/>
                <a:cs typeface="Noto Sans CJK HK"/>
              </a:rPr>
              <a:t>人</a:t>
            </a:r>
            <a:r>
              <a:rPr sz="1100" dirty="0">
                <a:latin typeface="Noto Sans CJK HK"/>
                <a:cs typeface="Noto Sans CJK HK"/>
              </a:rPr>
              <a:t>須</a:t>
            </a:r>
            <a:r>
              <a:rPr sz="1100" spc="-10" dirty="0">
                <a:latin typeface="Noto Sans CJK HK"/>
                <a:cs typeface="Noto Sans CJK HK"/>
              </a:rPr>
              <a:t>有</a:t>
            </a:r>
            <a:r>
              <a:rPr sz="1100" spc="5" dirty="0">
                <a:latin typeface="Noto Sans CJK HK"/>
                <a:cs typeface="Noto Sans CJK HK"/>
              </a:rPr>
              <a:t>新</a:t>
            </a:r>
            <a:r>
              <a:rPr sz="1100" dirty="0">
                <a:latin typeface="Noto Sans CJK HK"/>
                <a:cs typeface="Noto Sans CJK HK"/>
              </a:rPr>
              <a:t>舊</a:t>
            </a:r>
            <a:r>
              <a:rPr sz="1100" spc="-10" dirty="0">
                <a:latin typeface="Noto Sans CJK HK"/>
                <a:cs typeface="Noto Sans CJK HK"/>
              </a:rPr>
              <a:t>兩</a:t>
            </a:r>
            <a:r>
              <a:rPr sz="1100" spc="5" dirty="0">
                <a:latin typeface="Noto Sans CJK HK"/>
                <a:cs typeface="Noto Sans CJK HK"/>
              </a:rPr>
              <a:t>位</a:t>
            </a:r>
            <a:r>
              <a:rPr sz="1100" dirty="0">
                <a:latin typeface="Noto Sans CJK HK"/>
                <a:cs typeface="Noto Sans CJK HK"/>
              </a:rPr>
              <a:t>主</a:t>
            </a:r>
            <a:r>
              <a:rPr sz="1100" spc="-10" dirty="0">
                <a:latin typeface="Noto Sans CJK HK"/>
                <a:cs typeface="Noto Sans CJK HK"/>
              </a:rPr>
              <a:t>持</a:t>
            </a:r>
            <a:r>
              <a:rPr sz="1100" spc="5" dirty="0">
                <a:latin typeface="Noto Sans CJK HK"/>
                <a:cs typeface="Noto Sans CJK HK"/>
              </a:rPr>
              <a:t>人</a:t>
            </a:r>
            <a:r>
              <a:rPr sz="1100" dirty="0">
                <a:latin typeface="Noto Sans CJK HK"/>
                <a:cs typeface="Noto Sans CJK HK"/>
              </a:rPr>
              <a:t>簽</a:t>
            </a:r>
            <a:r>
              <a:rPr sz="1100" spc="-10" dirty="0">
                <a:latin typeface="Noto Sans CJK HK"/>
                <a:cs typeface="Noto Sans CJK HK"/>
              </a:rPr>
              <a:t>名</a:t>
            </a:r>
            <a:r>
              <a:rPr sz="1100" spc="5" dirty="0">
                <a:latin typeface="Noto Sans CJK HK"/>
                <a:cs typeface="Noto Sans CJK HK"/>
              </a:rPr>
              <a:t>或</a:t>
            </a:r>
            <a:r>
              <a:rPr sz="1100" dirty="0">
                <a:latin typeface="Noto Sans CJK HK"/>
                <a:cs typeface="Noto Sans CJK HK"/>
              </a:rPr>
              <a:t>蓋</a:t>
            </a:r>
            <a:r>
              <a:rPr sz="1100" spc="-15" dirty="0">
                <a:latin typeface="Noto Sans CJK HK"/>
                <a:cs typeface="Noto Sans CJK HK"/>
              </a:rPr>
              <a:t>章</a:t>
            </a:r>
            <a:r>
              <a:rPr sz="1100" spc="-35" dirty="0">
                <a:latin typeface="Trebuchet MS"/>
                <a:cs typeface="Trebuchet MS"/>
              </a:rPr>
              <a:t>)</a:t>
            </a:r>
            <a:r>
              <a:rPr sz="1100" spc="-35" dirty="0">
                <a:latin typeface="Noto Sans CJK HK"/>
                <a:cs typeface="Noto Sans CJK HK"/>
              </a:rPr>
              <a:t>；</a:t>
            </a:r>
            <a:r>
              <a:rPr sz="1100" dirty="0">
                <a:latin typeface="Noto Sans CJK HK"/>
                <a:cs typeface="Noto Sans CJK HK"/>
              </a:rPr>
              <a:t>倘</a:t>
            </a:r>
            <a:r>
              <a:rPr sz="1100" spc="-10" dirty="0">
                <a:latin typeface="Noto Sans CJK HK"/>
                <a:cs typeface="Noto Sans CJK HK"/>
              </a:rPr>
              <a:t>因</a:t>
            </a:r>
            <a:r>
              <a:rPr sz="1100" spc="5" dirty="0">
                <a:latin typeface="Noto Sans CJK HK"/>
                <a:cs typeface="Noto Sans CJK HK"/>
              </a:rPr>
              <a:t>特</a:t>
            </a:r>
            <a:r>
              <a:rPr sz="1100" dirty="0">
                <a:latin typeface="Noto Sans CJK HK"/>
                <a:cs typeface="Noto Sans CJK HK"/>
              </a:rPr>
              <a:t>殊</a:t>
            </a:r>
            <a:r>
              <a:rPr sz="1100" spc="-10" dirty="0">
                <a:latin typeface="Noto Sans CJK HK"/>
                <a:cs typeface="Noto Sans CJK HK"/>
              </a:rPr>
              <a:t>事</a:t>
            </a:r>
            <a:r>
              <a:rPr sz="1100" spc="5" dirty="0">
                <a:latin typeface="Noto Sans CJK HK"/>
                <a:cs typeface="Noto Sans CJK HK"/>
              </a:rPr>
              <a:t>由</a:t>
            </a:r>
            <a:r>
              <a:rPr sz="1100" dirty="0">
                <a:latin typeface="Noto Sans CJK HK"/>
                <a:cs typeface="Noto Sans CJK HK"/>
              </a:rPr>
              <a:t>無</a:t>
            </a:r>
            <a:r>
              <a:rPr sz="1100" spc="-10" dirty="0">
                <a:latin typeface="Noto Sans CJK HK"/>
                <a:cs typeface="Noto Sans CJK HK"/>
              </a:rPr>
              <a:t>法</a:t>
            </a:r>
            <a:r>
              <a:rPr sz="1100" spc="5" dirty="0">
                <a:latin typeface="Noto Sans CJK HK"/>
                <a:cs typeface="Noto Sans CJK HK"/>
              </a:rPr>
              <a:t>取</a:t>
            </a:r>
            <a:r>
              <a:rPr sz="1100" dirty="0">
                <a:latin typeface="Noto Sans CJK HK"/>
                <a:cs typeface="Noto Sans CJK HK"/>
              </a:rPr>
              <a:t>得</a:t>
            </a:r>
            <a:r>
              <a:rPr sz="1100" spc="-10" dirty="0">
                <a:latin typeface="Noto Sans CJK HK"/>
                <a:cs typeface="Noto Sans CJK HK"/>
              </a:rPr>
              <a:t>計</a:t>
            </a:r>
            <a:r>
              <a:rPr sz="1100" spc="5" dirty="0">
                <a:latin typeface="Noto Sans CJK HK"/>
                <a:cs typeface="Noto Sans CJK HK"/>
              </a:rPr>
              <a:t>畫</a:t>
            </a:r>
            <a:r>
              <a:rPr sz="1100" dirty="0">
                <a:latin typeface="Noto Sans CJK HK"/>
                <a:cs typeface="Noto Sans CJK HK"/>
              </a:rPr>
              <a:t>主</a:t>
            </a:r>
            <a:r>
              <a:rPr sz="1100" spc="5" dirty="0">
                <a:latin typeface="Noto Sans CJK HK"/>
                <a:cs typeface="Noto Sans CJK HK"/>
              </a:rPr>
              <a:t>持</a:t>
            </a:r>
            <a:endParaRPr sz="1100">
              <a:latin typeface="Noto Sans CJK HK"/>
              <a:cs typeface="Noto Sans CJK HK"/>
            </a:endParaRPr>
          </a:p>
          <a:p>
            <a:pPr marL="70485">
              <a:lnSpc>
                <a:spcPct val="100000"/>
              </a:lnSpc>
              <a:spcBef>
                <a:spcPts val="390"/>
              </a:spcBef>
            </a:pPr>
            <a:r>
              <a:rPr sz="1100" dirty="0">
                <a:latin typeface="Noto Sans CJK HK"/>
                <a:cs typeface="Noto Sans CJK HK"/>
              </a:rPr>
              <a:t>人書面同意者，請於更</a:t>
            </a:r>
            <a:r>
              <a:rPr sz="1100" spc="-15" dirty="0">
                <a:latin typeface="Noto Sans CJK HK"/>
                <a:cs typeface="Noto Sans CJK HK"/>
              </a:rPr>
              <a:t>換</a:t>
            </a:r>
            <a:r>
              <a:rPr sz="1100" dirty="0">
                <a:latin typeface="Noto Sans CJK HK"/>
                <a:cs typeface="Noto Sans CJK HK"/>
              </a:rPr>
              <a:t>計畫</a:t>
            </a:r>
            <a:r>
              <a:rPr sz="1100" spc="-15" dirty="0">
                <a:latin typeface="Noto Sans CJK HK"/>
                <a:cs typeface="Noto Sans CJK HK"/>
              </a:rPr>
              <a:t>主</a:t>
            </a:r>
            <a:r>
              <a:rPr sz="1100" dirty="0">
                <a:latin typeface="Noto Sans CJK HK"/>
                <a:cs typeface="Noto Sans CJK HK"/>
              </a:rPr>
              <a:t>持人</a:t>
            </a:r>
            <a:r>
              <a:rPr sz="1100" spc="-15" dirty="0">
                <a:latin typeface="Noto Sans CJK HK"/>
                <a:cs typeface="Noto Sans CJK HK"/>
              </a:rPr>
              <a:t>同</a:t>
            </a:r>
            <a:r>
              <a:rPr sz="1100" dirty="0">
                <a:latin typeface="Noto Sans CJK HK"/>
                <a:cs typeface="Noto Sans CJK HK"/>
              </a:rPr>
              <a:t>意書</a:t>
            </a:r>
            <a:r>
              <a:rPr sz="1100" spc="-15" dirty="0">
                <a:latin typeface="Noto Sans CJK HK"/>
                <a:cs typeface="Noto Sans CJK HK"/>
              </a:rPr>
              <a:t>敘</a:t>
            </a:r>
            <a:r>
              <a:rPr sz="1100" dirty="0">
                <a:latin typeface="Noto Sans CJK HK"/>
                <a:cs typeface="Noto Sans CJK HK"/>
              </a:rPr>
              <a:t>明理</a:t>
            </a:r>
            <a:r>
              <a:rPr sz="1100" spc="-15" dirty="0">
                <a:latin typeface="Noto Sans CJK HK"/>
                <a:cs typeface="Noto Sans CJK HK"/>
              </a:rPr>
              <a:t>由</a:t>
            </a:r>
            <a:r>
              <a:rPr sz="1100" dirty="0"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15592" y="2348230"/>
            <a:ext cx="261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Trebuchet MS"/>
              <a:buChar char="•"/>
              <a:tabLst>
                <a:tab pos="83185" algn="l"/>
              </a:tabLst>
            </a:pPr>
            <a:r>
              <a:rPr sz="1100" dirty="0">
                <a:latin typeface="Noto Sans CJK HK"/>
                <a:cs typeface="Noto Sans CJK HK"/>
              </a:rPr>
              <a:t>變更後計畫主持人專任</a:t>
            </a:r>
            <a:r>
              <a:rPr sz="1100" spc="-15" dirty="0">
                <a:latin typeface="Noto Sans CJK HK"/>
                <a:cs typeface="Noto Sans CJK HK"/>
              </a:rPr>
              <a:t>教</a:t>
            </a:r>
            <a:r>
              <a:rPr sz="1100" dirty="0">
                <a:latin typeface="Noto Sans CJK HK"/>
                <a:cs typeface="Noto Sans CJK HK"/>
              </a:rPr>
              <a:t>師說</a:t>
            </a:r>
            <a:r>
              <a:rPr sz="1100" spc="-15" dirty="0">
                <a:latin typeface="Noto Sans CJK HK"/>
                <a:cs typeface="Noto Sans CJK HK"/>
              </a:rPr>
              <a:t>明</a:t>
            </a:r>
            <a:r>
              <a:rPr sz="1100" dirty="0">
                <a:latin typeface="Noto Sans CJK HK"/>
                <a:cs typeface="Noto Sans CJK HK"/>
              </a:rPr>
              <a:t>及證</a:t>
            </a:r>
            <a:r>
              <a:rPr sz="1100" spc="-15" dirty="0">
                <a:latin typeface="Noto Sans CJK HK"/>
                <a:cs typeface="Noto Sans CJK HK"/>
              </a:rPr>
              <a:t>明</a:t>
            </a:r>
            <a:r>
              <a:rPr sz="1100" dirty="0"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84924" y="2912300"/>
            <a:ext cx="7804784" cy="1420495"/>
            <a:chOff x="284924" y="2912300"/>
            <a:chExt cx="7804784" cy="1420495"/>
          </a:xfrm>
        </p:grpSpPr>
        <p:sp>
          <p:nvSpPr>
            <p:cNvPr id="45" name="object 45"/>
            <p:cNvSpPr/>
            <p:nvPr/>
          </p:nvSpPr>
          <p:spPr>
            <a:xfrm>
              <a:off x="297941" y="2957322"/>
              <a:ext cx="952500" cy="1362710"/>
            </a:xfrm>
            <a:custGeom>
              <a:avLst/>
              <a:gdLst/>
              <a:ahLst/>
              <a:cxnLst/>
              <a:rect l="l" t="t" r="r" b="b"/>
              <a:pathLst>
                <a:path w="952500" h="1362710">
                  <a:moveTo>
                    <a:pt x="952500" y="0"/>
                  </a:moveTo>
                  <a:lnTo>
                    <a:pt x="476250" y="476250"/>
                  </a:lnTo>
                  <a:lnTo>
                    <a:pt x="0" y="0"/>
                  </a:lnTo>
                  <a:lnTo>
                    <a:pt x="0" y="886205"/>
                  </a:lnTo>
                  <a:lnTo>
                    <a:pt x="476250" y="1362455"/>
                  </a:lnTo>
                  <a:lnTo>
                    <a:pt x="952500" y="886205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7941" y="2957322"/>
              <a:ext cx="952500" cy="1362710"/>
            </a:xfrm>
            <a:custGeom>
              <a:avLst/>
              <a:gdLst/>
              <a:ahLst/>
              <a:cxnLst/>
              <a:rect l="l" t="t" r="r" b="b"/>
              <a:pathLst>
                <a:path w="952500" h="1362710">
                  <a:moveTo>
                    <a:pt x="952500" y="0"/>
                  </a:moveTo>
                  <a:lnTo>
                    <a:pt x="952500" y="886205"/>
                  </a:lnTo>
                  <a:lnTo>
                    <a:pt x="476250" y="1362455"/>
                  </a:lnTo>
                  <a:lnTo>
                    <a:pt x="0" y="886205"/>
                  </a:lnTo>
                  <a:lnTo>
                    <a:pt x="0" y="0"/>
                  </a:lnTo>
                  <a:lnTo>
                    <a:pt x="476250" y="476250"/>
                  </a:lnTo>
                  <a:lnTo>
                    <a:pt x="952500" y="0"/>
                  </a:lnTo>
                  <a:close/>
                </a:path>
              </a:pathLst>
            </a:custGeom>
            <a:ln w="25907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50442" y="2925318"/>
              <a:ext cx="6826250" cy="885825"/>
            </a:xfrm>
            <a:custGeom>
              <a:avLst/>
              <a:gdLst/>
              <a:ahLst/>
              <a:cxnLst/>
              <a:rect l="l" t="t" r="r" b="b"/>
              <a:pathLst>
                <a:path w="6826250" h="885825">
                  <a:moveTo>
                    <a:pt x="6678422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6678422" y="885444"/>
                  </a:lnTo>
                  <a:lnTo>
                    <a:pt x="6725078" y="877923"/>
                  </a:lnTo>
                  <a:lnTo>
                    <a:pt x="6765590" y="856979"/>
                  </a:lnTo>
                  <a:lnTo>
                    <a:pt x="6797531" y="825038"/>
                  </a:lnTo>
                  <a:lnTo>
                    <a:pt x="6818475" y="784526"/>
                  </a:lnTo>
                  <a:lnTo>
                    <a:pt x="6825996" y="737870"/>
                  </a:lnTo>
                  <a:lnTo>
                    <a:pt x="6825996" y="147574"/>
                  </a:lnTo>
                  <a:lnTo>
                    <a:pt x="6818475" y="100917"/>
                  </a:lnTo>
                  <a:lnTo>
                    <a:pt x="6797531" y="60405"/>
                  </a:lnTo>
                  <a:lnTo>
                    <a:pt x="6765590" y="28464"/>
                  </a:lnTo>
                  <a:lnTo>
                    <a:pt x="6725078" y="7520"/>
                  </a:lnTo>
                  <a:lnTo>
                    <a:pt x="667842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50442" y="2925318"/>
              <a:ext cx="6826250" cy="885825"/>
            </a:xfrm>
            <a:custGeom>
              <a:avLst/>
              <a:gdLst/>
              <a:ahLst/>
              <a:cxnLst/>
              <a:rect l="l" t="t" r="r" b="b"/>
              <a:pathLst>
                <a:path w="6826250" h="885825">
                  <a:moveTo>
                    <a:pt x="6825996" y="147574"/>
                  </a:moveTo>
                  <a:lnTo>
                    <a:pt x="6825996" y="737870"/>
                  </a:lnTo>
                  <a:lnTo>
                    <a:pt x="6818475" y="784526"/>
                  </a:lnTo>
                  <a:lnTo>
                    <a:pt x="6797531" y="825038"/>
                  </a:lnTo>
                  <a:lnTo>
                    <a:pt x="6765590" y="856979"/>
                  </a:lnTo>
                  <a:lnTo>
                    <a:pt x="6725078" y="877923"/>
                  </a:lnTo>
                  <a:lnTo>
                    <a:pt x="6678422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6678422" y="0"/>
                  </a:lnTo>
                  <a:lnTo>
                    <a:pt x="6725078" y="7520"/>
                  </a:lnTo>
                  <a:lnTo>
                    <a:pt x="6765590" y="28464"/>
                  </a:lnTo>
                  <a:lnTo>
                    <a:pt x="6797531" y="60405"/>
                  </a:lnTo>
                  <a:lnTo>
                    <a:pt x="6818475" y="100917"/>
                  </a:lnTo>
                  <a:lnTo>
                    <a:pt x="6825996" y="147574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27152" y="3225142"/>
            <a:ext cx="7032625" cy="5441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122045" indent="-114935">
              <a:lnSpc>
                <a:spcPct val="100000"/>
              </a:lnSpc>
              <a:spcBef>
                <a:spcPts val="345"/>
              </a:spcBef>
              <a:buChar char="•"/>
              <a:tabLst>
                <a:tab pos="1122680" algn="l"/>
              </a:tabLst>
            </a:pPr>
            <a:r>
              <a:rPr sz="1200" dirty="0">
                <a:latin typeface="Noto Sans CJK HK"/>
                <a:cs typeface="Noto Sans CJK HK"/>
              </a:rPr>
              <a:t>新增變更申請</a:t>
            </a:r>
            <a:r>
              <a:rPr sz="1200" spc="-25" dirty="0">
                <a:latin typeface="Noto Sans CJK HK"/>
                <a:cs typeface="Noto Sans CJK HK"/>
              </a:rPr>
              <a:t> </a:t>
            </a:r>
            <a:r>
              <a:rPr sz="1200" spc="215" dirty="0">
                <a:latin typeface="Noto Sans CJK HK"/>
                <a:cs typeface="Noto Sans CJK HK"/>
              </a:rPr>
              <a:t>&gt;&gt;</a:t>
            </a:r>
            <a:r>
              <a:rPr sz="1200" dirty="0">
                <a:latin typeface="Noto Sans CJK HK"/>
                <a:cs typeface="Noto Sans CJK HK"/>
              </a:rPr>
              <a:t>選擇要變更計畫主持人的計畫</a:t>
            </a:r>
            <a:r>
              <a:rPr sz="1200" spc="215" dirty="0">
                <a:latin typeface="Noto Sans CJK HK"/>
                <a:cs typeface="Noto Sans CJK HK"/>
              </a:rPr>
              <a:t>&gt;&gt;</a:t>
            </a:r>
            <a:r>
              <a:rPr sz="1200" dirty="0">
                <a:latin typeface="Noto Sans CJK HK"/>
                <a:cs typeface="Noto Sans CJK HK"/>
              </a:rPr>
              <a:t>填寫【新計畫主持人】</a:t>
            </a:r>
            <a:r>
              <a:rPr sz="1200" spc="215" dirty="0">
                <a:latin typeface="Noto Sans CJK HK"/>
                <a:cs typeface="Noto Sans CJK HK"/>
              </a:rPr>
              <a:t>&gt;&gt;</a:t>
            </a:r>
            <a:r>
              <a:rPr sz="1200" dirty="0">
                <a:latin typeface="Noto Sans CJK HK"/>
                <a:cs typeface="Noto Sans CJK HK"/>
              </a:rPr>
              <a:t>線上送出。</a:t>
            </a:r>
            <a:endParaRPr sz="120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系統填寫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84924" y="4087304"/>
            <a:ext cx="978535" cy="1387475"/>
            <a:chOff x="284924" y="4087304"/>
            <a:chExt cx="978535" cy="1387475"/>
          </a:xfrm>
        </p:grpSpPr>
        <p:sp>
          <p:nvSpPr>
            <p:cNvPr id="51" name="object 51"/>
            <p:cNvSpPr/>
            <p:nvPr/>
          </p:nvSpPr>
          <p:spPr>
            <a:xfrm>
              <a:off x="297941" y="4100321"/>
              <a:ext cx="952500" cy="1361440"/>
            </a:xfrm>
            <a:custGeom>
              <a:avLst/>
              <a:gdLst/>
              <a:ahLst/>
              <a:cxnLst/>
              <a:rect l="l" t="t" r="r" b="b"/>
              <a:pathLst>
                <a:path w="952500" h="1361439">
                  <a:moveTo>
                    <a:pt x="952500" y="0"/>
                  </a:moveTo>
                  <a:lnTo>
                    <a:pt x="476250" y="476250"/>
                  </a:lnTo>
                  <a:lnTo>
                    <a:pt x="0" y="0"/>
                  </a:lnTo>
                  <a:lnTo>
                    <a:pt x="0" y="884682"/>
                  </a:lnTo>
                  <a:lnTo>
                    <a:pt x="476250" y="1360931"/>
                  </a:lnTo>
                  <a:lnTo>
                    <a:pt x="952500" y="884682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7941" y="4100321"/>
              <a:ext cx="952500" cy="1361440"/>
            </a:xfrm>
            <a:custGeom>
              <a:avLst/>
              <a:gdLst/>
              <a:ahLst/>
              <a:cxnLst/>
              <a:rect l="l" t="t" r="r" b="b"/>
              <a:pathLst>
                <a:path w="952500" h="1361439">
                  <a:moveTo>
                    <a:pt x="952500" y="0"/>
                  </a:moveTo>
                  <a:lnTo>
                    <a:pt x="952500" y="884682"/>
                  </a:lnTo>
                  <a:lnTo>
                    <a:pt x="476250" y="1360931"/>
                  </a:lnTo>
                  <a:lnTo>
                    <a:pt x="0" y="884682"/>
                  </a:lnTo>
                  <a:lnTo>
                    <a:pt x="0" y="0"/>
                  </a:lnTo>
                  <a:lnTo>
                    <a:pt x="476250" y="476250"/>
                  </a:lnTo>
                  <a:lnTo>
                    <a:pt x="952500" y="0"/>
                  </a:lnTo>
                  <a:close/>
                </a:path>
              </a:pathLst>
            </a:custGeom>
            <a:ln w="25907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43255" y="4626609"/>
            <a:ext cx="4584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郵寄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237424" y="4064444"/>
            <a:ext cx="6852284" cy="911860"/>
            <a:chOff x="1237424" y="4064444"/>
            <a:chExt cx="6852284" cy="911860"/>
          </a:xfrm>
        </p:grpSpPr>
        <p:sp>
          <p:nvSpPr>
            <p:cNvPr id="55" name="object 55"/>
            <p:cNvSpPr/>
            <p:nvPr/>
          </p:nvSpPr>
          <p:spPr>
            <a:xfrm>
              <a:off x="1250441" y="4077462"/>
              <a:ext cx="6826250" cy="885825"/>
            </a:xfrm>
            <a:custGeom>
              <a:avLst/>
              <a:gdLst/>
              <a:ahLst/>
              <a:cxnLst/>
              <a:rect l="l" t="t" r="r" b="b"/>
              <a:pathLst>
                <a:path w="6826250" h="885825">
                  <a:moveTo>
                    <a:pt x="6678422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6678422" y="885444"/>
                  </a:lnTo>
                  <a:lnTo>
                    <a:pt x="6725078" y="877923"/>
                  </a:lnTo>
                  <a:lnTo>
                    <a:pt x="6765590" y="856979"/>
                  </a:lnTo>
                  <a:lnTo>
                    <a:pt x="6797531" y="825038"/>
                  </a:lnTo>
                  <a:lnTo>
                    <a:pt x="6818475" y="784526"/>
                  </a:lnTo>
                  <a:lnTo>
                    <a:pt x="6825996" y="737869"/>
                  </a:lnTo>
                  <a:lnTo>
                    <a:pt x="6825996" y="147574"/>
                  </a:lnTo>
                  <a:lnTo>
                    <a:pt x="6818475" y="100917"/>
                  </a:lnTo>
                  <a:lnTo>
                    <a:pt x="6797531" y="60405"/>
                  </a:lnTo>
                  <a:lnTo>
                    <a:pt x="6765590" y="28464"/>
                  </a:lnTo>
                  <a:lnTo>
                    <a:pt x="6725078" y="7520"/>
                  </a:lnTo>
                  <a:lnTo>
                    <a:pt x="667842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0441" y="4077462"/>
              <a:ext cx="6826250" cy="885825"/>
            </a:xfrm>
            <a:custGeom>
              <a:avLst/>
              <a:gdLst/>
              <a:ahLst/>
              <a:cxnLst/>
              <a:rect l="l" t="t" r="r" b="b"/>
              <a:pathLst>
                <a:path w="6826250" h="885825">
                  <a:moveTo>
                    <a:pt x="6825996" y="147574"/>
                  </a:moveTo>
                  <a:lnTo>
                    <a:pt x="6825996" y="737869"/>
                  </a:lnTo>
                  <a:lnTo>
                    <a:pt x="6818475" y="784526"/>
                  </a:lnTo>
                  <a:lnTo>
                    <a:pt x="6797531" y="825038"/>
                  </a:lnTo>
                  <a:lnTo>
                    <a:pt x="6765590" y="856979"/>
                  </a:lnTo>
                  <a:lnTo>
                    <a:pt x="6725078" y="877923"/>
                  </a:lnTo>
                  <a:lnTo>
                    <a:pt x="6678422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6678422" y="0"/>
                  </a:lnTo>
                  <a:lnTo>
                    <a:pt x="6725078" y="7520"/>
                  </a:lnTo>
                  <a:lnTo>
                    <a:pt x="6765590" y="28464"/>
                  </a:lnTo>
                  <a:lnTo>
                    <a:pt x="6797531" y="60405"/>
                  </a:lnTo>
                  <a:lnTo>
                    <a:pt x="6818475" y="100917"/>
                  </a:lnTo>
                  <a:lnTo>
                    <a:pt x="6825996" y="147574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322577" y="4237101"/>
            <a:ext cx="6653530" cy="4978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52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Noto Sans CJK HK"/>
                <a:cs typeface="Noto Sans CJK HK"/>
              </a:rPr>
              <a:t>函文並郵寄至</a:t>
            </a:r>
            <a:r>
              <a:rPr sz="1200" b="1" spc="10" dirty="0">
                <a:latin typeface="Noto Sans CJK HK"/>
                <a:cs typeface="Noto Sans CJK HK"/>
              </a:rPr>
              <a:t>10699</a:t>
            </a:r>
            <a:r>
              <a:rPr sz="1200" b="1" spc="-50" dirty="0">
                <a:latin typeface="Noto Sans CJK HK"/>
                <a:cs typeface="Noto Sans CJK HK"/>
              </a:rPr>
              <a:t> </a:t>
            </a:r>
            <a:r>
              <a:rPr sz="1200" b="1" dirty="0">
                <a:latin typeface="Noto Sans CJK HK"/>
                <a:cs typeface="Noto Sans CJK HK"/>
              </a:rPr>
              <a:t>臺灣科大郵局第</a:t>
            </a:r>
            <a:r>
              <a:rPr sz="1200" b="1" spc="10" dirty="0">
                <a:latin typeface="Noto Sans CJK HK"/>
                <a:cs typeface="Noto Sans CJK HK"/>
              </a:rPr>
              <a:t>116</a:t>
            </a:r>
            <a:r>
              <a:rPr sz="1200" b="1" dirty="0">
                <a:latin typeface="Noto Sans CJK HK"/>
                <a:cs typeface="Noto Sans CJK HK"/>
              </a:rPr>
              <a:t>號信箱「臺科大人力資源辦公室</a:t>
            </a:r>
            <a:r>
              <a:rPr sz="1200" b="1" spc="-40" dirty="0">
                <a:latin typeface="Noto Sans CJK HK"/>
                <a:cs typeface="Noto Sans CJK HK"/>
              </a:rPr>
              <a:t>(</a:t>
            </a:r>
            <a:r>
              <a:rPr sz="1200" b="1" dirty="0">
                <a:latin typeface="Noto Sans CJK HK"/>
                <a:cs typeface="Noto Sans CJK HK"/>
              </a:rPr>
              <a:t>學海計畫專案辦公室</a:t>
            </a:r>
            <a:r>
              <a:rPr sz="1200" b="1" spc="-40" dirty="0">
                <a:latin typeface="Noto Sans CJK HK"/>
                <a:cs typeface="Noto Sans CJK HK"/>
              </a:rPr>
              <a:t>)</a:t>
            </a:r>
            <a:r>
              <a:rPr sz="1200" b="1" dirty="0">
                <a:latin typeface="Noto Sans CJK HK"/>
                <a:cs typeface="Noto Sans CJK HK"/>
              </a:rPr>
              <a:t>」</a:t>
            </a:r>
            <a:endParaRPr sz="1200">
              <a:latin typeface="Noto Sans CJK HK"/>
              <a:cs typeface="Noto Sans CJK HK"/>
            </a:endParaRPr>
          </a:p>
          <a:p>
            <a:pPr marL="127000">
              <a:lnSpc>
                <a:spcPct val="100000"/>
              </a:lnSpc>
              <a:spcBef>
                <a:spcPts val="420"/>
              </a:spcBef>
            </a:pPr>
            <a:r>
              <a:rPr sz="1200" dirty="0">
                <a:latin typeface="Noto Sans CJK HK"/>
                <a:cs typeface="Noto Sans CJK HK"/>
              </a:rPr>
              <a:t>進行變更申請。</a:t>
            </a:r>
            <a:endParaRPr sz="1200">
              <a:latin typeface="Noto Sans CJK HK"/>
              <a:cs typeface="Noto Sans CJK HK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84924" y="5286692"/>
            <a:ext cx="7804784" cy="1417955"/>
            <a:chOff x="284924" y="5286692"/>
            <a:chExt cx="7804784" cy="1417955"/>
          </a:xfrm>
        </p:grpSpPr>
        <p:sp>
          <p:nvSpPr>
            <p:cNvPr id="59" name="object 59"/>
            <p:cNvSpPr/>
            <p:nvPr/>
          </p:nvSpPr>
          <p:spPr>
            <a:xfrm>
              <a:off x="297941" y="5328665"/>
              <a:ext cx="952500" cy="1362710"/>
            </a:xfrm>
            <a:custGeom>
              <a:avLst/>
              <a:gdLst/>
              <a:ahLst/>
              <a:cxnLst/>
              <a:rect l="l" t="t" r="r" b="b"/>
              <a:pathLst>
                <a:path w="952500" h="1362709">
                  <a:moveTo>
                    <a:pt x="952500" y="0"/>
                  </a:moveTo>
                  <a:lnTo>
                    <a:pt x="476250" y="476250"/>
                  </a:lnTo>
                  <a:lnTo>
                    <a:pt x="0" y="0"/>
                  </a:lnTo>
                  <a:lnTo>
                    <a:pt x="0" y="886206"/>
                  </a:lnTo>
                  <a:lnTo>
                    <a:pt x="476250" y="1362456"/>
                  </a:lnTo>
                  <a:lnTo>
                    <a:pt x="952500" y="886206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7941" y="5328665"/>
              <a:ext cx="952500" cy="1362710"/>
            </a:xfrm>
            <a:custGeom>
              <a:avLst/>
              <a:gdLst/>
              <a:ahLst/>
              <a:cxnLst/>
              <a:rect l="l" t="t" r="r" b="b"/>
              <a:pathLst>
                <a:path w="952500" h="1362709">
                  <a:moveTo>
                    <a:pt x="952500" y="0"/>
                  </a:moveTo>
                  <a:lnTo>
                    <a:pt x="952500" y="886206"/>
                  </a:lnTo>
                  <a:lnTo>
                    <a:pt x="476250" y="1362456"/>
                  </a:lnTo>
                  <a:lnTo>
                    <a:pt x="0" y="886206"/>
                  </a:lnTo>
                  <a:lnTo>
                    <a:pt x="0" y="0"/>
                  </a:lnTo>
                  <a:lnTo>
                    <a:pt x="476250" y="476250"/>
                  </a:lnTo>
                  <a:lnTo>
                    <a:pt x="952500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50442" y="5299709"/>
              <a:ext cx="6826250" cy="885825"/>
            </a:xfrm>
            <a:custGeom>
              <a:avLst/>
              <a:gdLst/>
              <a:ahLst/>
              <a:cxnLst/>
              <a:rect l="l" t="t" r="r" b="b"/>
              <a:pathLst>
                <a:path w="6826250" h="885825">
                  <a:moveTo>
                    <a:pt x="6678422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6678422" y="885444"/>
                  </a:lnTo>
                  <a:lnTo>
                    <a:pt x="6725078" y="877919"/>
                  </a:lnTo>
                  <a:lnTo>
                    <a:pt x="6765590" y="856968"/>
                  </a:lnTo>
                  <a:lnTo>
                    <a:pt x="6797531" y="825022"/>
                  </a:lnTo>
                  <a:lnTo>
                    <a:pt x="6818475" y="784512"/>
                  </a:lnTo>
                  <a:lnTo>
                    <a:pt x="6825996" y="737869"/>
                  </a:lnTo>
                  <a:lnTo>
                    <a:pt x="6825996" y="147573"/>
                  </a:lnTo>
                  <a:lnTo>
                    <a:pt x="6818475" y="100917"/>
                  </a:lnTo>
                  <a:lnTo>
                    <a:pt x="6797531" y="60405"/>
                  </a:lnTo>
                  <a:lnTo>
                    <a:pt x="6765590" y="28464"/>
                  </a:lnTo>
                  <a:lnTo>
                    <a:pt x="6725078" y="7520"/>
                  </a:lnTo>
                  <a:lnTo>
                    <a:pt x="667842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50442" y="5299709"/>
              <a:ext cx="6826250" cy="885825"/>
            </a:xfrm>
            <a:custGeom>
              <a:avLst/>
              <a:gdLst/>
              <a:ahLst/>
              <a:cxnLst/>
              <a:rect l="l" t="t" r="r" b="b"/>
              <a:pathLst>
                <a:path w="6826250" h="885825">
                  <a:moveTo>
                    <a:pt x="6825996" y="147573"/>
                  </a:moveTo>
                  <a:lnTo>
                    <a:pt x="6825996" y="737869"/>
                  </a:lnTo>
                  <a:lnTo>
                    <a:pt x="6818475" y="784512"/>
                  </a:lnTo>
                  <a:lnTo>
                    <a:pt x="6797531" y="825022"/>
                  </a:lnTo>
                  <a:lnTo>
                    <a:pt x="6765590" y="856968"/>
                  </a:lnTo>
                  <a:lnTo>
                    <a:pt x="6725078" y="877919"/>
                  </a:lnTo>
                  <a:lnTo>
                    <a:pt x="6678422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6678422" y="0"/>
                  </a:lnTo>
                  <a:lnTo>
                    <a:pt x="6725078" y="7520"/>
                  </a:lnTo>
                  <a:lnTo>
                    <a:pt x="6765590" y="28464"/>
                  </a:lnTo>
                  <a:lnTo>
                    <a:pt x="6797531" y="60405"/>
                  </a:lnTo>
                  <a:lnTo>
                    <a:pt x="6818475" y="100917"/>
                  </a:lnTo>
                  <a:lnTo>
                    <a:pt x="6825996" y="147573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277672" y="5321096"/>
            <a:ext cx="7764780" cy="79057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171575" indent="-114935">
              <a:lnSpc>
                <a:spcPct val="100000"/>
              </a:lnSpc>
              <a:spcBef>
                <a:spcPts val="520"/>
              </a:spcBef>
              <a:buChar char="•"/>
              <a:tabLst>
                <a:tab pos="1172210" algn="l"/>
              </a:tabLst>
            </a:pPr>
            <a:r>
              <a:rPr sz="1200" dirty="0">
                <a:latin typeface="Noto Sans CJK HK"/>
                <a:cs typeface="Noto Sans CJK HK"/>
              </a:rPr>
              <a:t>收到計畫辦公室回函後，承辦人於申請變更頁面登打計畫辦公</a:t>
            </a:r>
            <a:r>
              <a:rPr sz="1200" spc="5" dirty="0">
                <a:latin typeface="Noto Sans CJK HK"/>
                <a:cs typeface="Noto Sans CJK HK"/>
              </a:rPr>
              <a:t>室</a:t>
            </a:r>
            <a:r>
              <a:rPr sz="1200" dirty="0">
                <a:latin typeface="Noto Sans CJK HK"/>
                <a:cs typeface="Noto Sans CJK HK"/>
              </a:rPr>
              <a:t>【回函公文號】、上傳計畫辦公室</a:t>
            </a:r>
            <a:endParaRPr sz="1200">
              <a:latin typeface="Noto Sans CJK HK"/>
              <a:cs typeface="Noto Sans CJK HK"/>
            </a:endParaRPr>
          </a:p>
          <a:p>
            <a:pPr marL="1171575">
              <a:lnSpc>
                <a:spcPct val="100000"/>
              </a:lnSpc>
              <a:spcBef>
                <a:spcPts val="420"/>
              </a:spcBef>
            </a:pPr>
            <a:r>
              <a:rPr sz="1200" dirty="0">
                <a:latin typeface="Noto Sans CJK HK"/>
                <a:cs typeface="Noto Sans CJK HK"/>
              </a:rPr>
              <a:t>【回函公文】</a:t>
            </a:r>
            <a:r>
              <a:rPr sz="1200" spc="25" dirty="0">
                <a:latin typeface="Noto Sans CJK HK"/>
                <a:cs typeface="Noto Sans CJK HK"/>
              </a:rPr>
              <a:t> </a:t>
            </a:r>
            <a:r>
              <a:rPr sz="1200" dirty="0">
                <a:latin typeface="Noto Sans CJK HK"/>
                <a:cs typeface="Noto Sans CJK HK"/>
              </a:rPr>
              <a:t>、點選計畫辦公室【回函公文日期】</a:t>
            </a:r>
            <a:endParaRPr sz="1200">
              <a:latin typeface="Noto Sans CJK HK"/>
              <a:cs typeface="Noto Sans CJK HK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700" baseline="-9259" dirty="0">
                <a:solidFill>
                  <a:srgbClr val="FFFFFF"/>
                </a:solidFill>
                <a:latin typeface="Noto Sans CJK HK"/>
                <a:cs typeface="Noto Sans CJK HK"/>
              </a:rPr>
              <a:t>回函確認</a:t>
            </a:r>
            <a:r>
              <a:rPr sz="2700" spc="22" baseline="-9259" dirty="0">
                <a:solidFill>
                  <a:srgbClr val="FFFFFF"/>
                </a:solidFill>
                <a:latin typeface="Noto Sans CJK HK"/>
                <a:cs typeface="Noto Sans CJK HK"/>
              </a:rPr>
              <a:t> </a:t>
            </a:r>
            <a:r>
              <a:rPr sz="1200" dirty="0">
                <a:latin typeface="Noto Sans CJK HK"/>
                <a:cs typeface="Noto Sans CJK HK"/>
              </a:rPr>
              <a:t>變更作業立即生效。</a:t>
            </a:r>
            <a:endParaRPr sz="1200">
              <a:latin typeface="Noto Sans CJK HK"/>
              <a:cs typeface="Noto Sans CJK HK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65" name="object 65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1</a:t>
            </a:r>
            <a:r>
              <a:rPr lang="en-US" altLang="zh-TW" spc="-5" dirty="0" smtClean="0"/>
              <a:t>4</a:t>
            </a:r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57755"/>
            <a:ext cx="9143999" cy="425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4" name="object 4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4354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計畫主持人變</a:t>
            </a:r>
            <a:r>
              <a:rPr sz="3600" dirty="0">
                <a:solidFill>
                  <a:srgbClr val="669999"/>
                </a:solidFill>
              </a:rPr>
              <a:t>更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系統填寫</a:t>
            </a:r>
            <a:endParaRPr sz="20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1</a:t>
            </a:r>
            <a:r>
              <a:rPr lang="en-US" altLang="zh-TW" spc="-5" dirty="0" smtClean="0"/>
              <a:t>5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0" y="5085588"/>
            <a:ext cx="3961129" cy="83058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8460" marR="176530" indent="-287020" algn="just">
              <a:lnSpc>
                <a:spcPct val="100000"/>
              </a:lnSpc>
              <a:spcBef>
                <a:spcPts val="315"/>
              </a:spcBef>
            </a:pPr>
            <a:r>
              <a:rPr sz="1100" spc="118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1100" spc="1075" dirty="0">
                <a:solidFill>
                  <a:srgbClr val="6699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1.</a:t>
            </a:r>
            <a:r>
              <a:rPr sz="1600" spc="-5" dirty="0">
                <a:latin typeface="Noto Sans CJK HK"/>
                <a:cs typeface="Noto Sans CJK HK"/>
              </a:rPr>
              <a:t>承辦人登入</a:t>
            </a:r>
            <a:r>
              <a:rPr sz="1600" spc="280" dirty="0">
                <a:latin typeface="Noto Sans CJK HK"/>
                <a:cs typeface="Noto Sans CJK HK"/>
              </a:rPr>
              <a:t>&gt;&gt;</a:t>
            </a:r>
            <a:r>
              <a:rPr sz="1600" spc="-5" dirty="0">
                <a:latin typeface="Noto Sans CJK HK"/>
                <a:cs typeface="Noto Sans CJK HK"/>
              </a:rPr>
              <a:t>學海築夢</a:t>
            </a:r>
            <a:r>
              <a:rPr sz="1600" spc="25" dirty="0">
                <a:latin typeface="Noto Sans CJK HK"/>
                <a:cs typeface="Noto Sans CJK HK"/>
              </a:rPr>
              <a:t>/</a:t>
            </a:r>
            <a:r>
              <a:rPr sz="1600" spc="-5" dirty="0">
                <a:latin typeface="Noto Sans CJK HK"/>
                <a:cs typeface="Noto Sans CJK HK"/>
              </a:rPr>
              <a:t>新南</a:t>
            </a:r>
            <a:r>
              <a:rPr sz="1600" spc="-1360" dirty="0">
                <a:latin typeface="Noto Sans CJK HK"/>
                <a:cs typeface="Noto Sans CJK HK"/>
              </a:rPr>
              <a:t>向 </a:t>
            </a:r>
            <a:r>
              <a:rPr sz="1600" spc="-5" dirty="0">
                <a:latin typeface="Noto Sans CJK HK"/>
                <a:cs typeface="Noto Sans CJK HK"/>
              </a:rPr>
              <a:t>學海築夢計畫維護</a:t>
            </a:r>
            <a:r>
              <a:rPr sz="1600" spc="280" dirty="0">
                <a:latin typeface="Noto Sans CJK HK"/>
                <a:cs typeface="Noto Sans CJK HK"/>
              </a:rPr>
              <a:t>&gt;&gt;</a:t>
            </a:r>
            <a:r>
              <a:rPr sz="1600" spc="-5" dirty="0">
                <a:latin typeface="Noto Sans CJK HK"/>
                <a:cs typeface="Noto Sans CJK HK"/>
              </a:rPr>
              <a:t>變更作業</a:t>
            </a:r>
            <a:r>
              <a:rPr sz="1600" spc="145" dirty="0">
                <a:latin typeface="Noto Sans CJK HK"/>
                <a:cs typeface="Noto Sans CJK HK"/>
              </a:rPr>
              <a:t>&gt;&gt;2</a:t>
            </a:r>
            <a:r>
              <a:rPr sz="1600" spc="75" dirty="0">
                <a:latin typeface="Noto Sans CJK HK"/>
                <a:cs typeface="Noto Sans CJK HK"/>
              </a:rPr>
              <a:t>.</a:t>
            </a:r>
            <a:r>
              <a:rPr sz="1600" spc="-5" dirty="0">
                <a:latin typeface="Noto Sans CJK HK"/>
                <a:cs typeface="Noto Sans CJK HK"/>
              </a:rPr>
              <a:t>計 </a:t>
            </a:r>
            <a:r>
              <a:rPr sz="1600" spc="-10" dirty="0">
                <a:latin typeface="Noto Sans CJK HK"/>
                <a:cs typeface="Noto Sans CJK HK"/>
              </a:rPr>
              <a:t>畫主持人變更。</a:t>
            </a:r>
            <a:endParaRPr sz="16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120396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040" y="152400"/>
            <a:ext cx="120395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0204" y="152400"/>
            <a:ext cx="118872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320040"/>
            <a:ext cx="120396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040" y="320040"/>
            <a:ext cx="120395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204" y="320040"/>
            <a:ext cx="118872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7843" y="320040"/>
            <a:ext cx="120396" cy="120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400" y="487680"/>
            <a:ext cx="120396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40" y="487680"/>
            <a:ext cx="120395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90204" y="487680"/>
            <a:ext cx="118872" cy="12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7843" y="487680"/>
            <a:ext cx="120396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5483" y="487680"/>
            <a:ext cx="120396" cy="1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3400" y="656844"/>
            <a:ext cx="120396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040" y="656844"/>
            <a:ext cx="120395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90204" y="656844"/>
            <a:ext cx="118872" cy="118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7843" y="656844"/>
            <a:ext cx="120396" cy="118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400" y="824483"/>
            <a:ext cx="120396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040" y="824483"/>
            <a:ext cx="120395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90204" y="824483"/>
            <a:ext cx="118872" cy="118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7843" y="824483"/>
            <a:ext cx="120396" cy="118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25483" y="824483"/>
            <a:ext cx="120396" cy="118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3400" y="992124"/>
            <a:ext cx="120396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1040" y="992124"/>
            <a:ext cx="120395" cy="1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90204" y="992124"/>
            <a:ext cx="118872" cy="1203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7843" y="992124"/>
            <a:ext cx="120396" cy="1203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400" y="1159763"/>
            <a:ext cx="120396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040" y="1159763"/>
            <a:ext cx="120395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90204" y="1159763"/>
            <a:ext cx="118872" cy="120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040" y="1327403"/>
            <a:ext cx="120395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57843" y="1159763"/>
            <a:ext cx="120396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57843" y="1327403"/>
            <a:ext cx="120396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55344" y="954786"/>
            <a:ext cx="1144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330066"/>
                </a:solidFill>
                <a:latin typeface="Noto Sans CJK HK"/>
                <a:cs typeface="Noto Sans CJK HK"/>
              </a:rPr>
              <a:t>目次</a:t>
            </a:r>
            <a:endParaRPr sz="4400">
              <a:latin typeface="Noto Sans CJK HK"/>
              <a:cs typeface="Noto Sans CJK HK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001064" y="2479370"/>
            <a:ext cx="6903084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26940" algn="l"/>
              </a:tabLst>
            </a:pPr>
            <a:r>
              <a:rPr sz="3800" b="0" dirty="0">
                <a:solidFill>
                  <a:srgbClr val="000000"/>
                </a:solidFill>
                <a:latin typeface="Noto Sans CJK HK"/>
                <a:cs typeface="Noto Sans CJK HK"/>
              </a:rPr>
              <a:t>一、</a:t>
            </a:r>
            <a:r>
              <a:rPr sz="3800" b="0" u="heavy" dirty="0">
                <a:solidFill>
                  <a:srgbClr val="7D9CE8"/>
                </a:solidFill>
                <a:uFill>
                  <a:solidFill>
                    <a:srgbClr val="7D9CE8"/>
                  </a:solidFill>
                </a:uFill>
                <a:latin typeface="Noto Sans CJK HK"/>
                <a:cs typeface="Noto Sans CJK HK"/>
                <a:hlinkClick r:id="rId20" action="ppaction://hlinksldjump"/>
              </a:rPr>
              <a:t>經費請</a:t>
            </a:r>
            <a:r>
              <a:rPr sz="3800" b="0" u="heavy" spc="5" dirty="0">
                <a:solidFill>
                  <a:srgbClr val="7D9CE8"/>
                </a:solidFill>
                <a:uFill>
                  <a:solidFill>
                    <a:srgbClr val="7D9CE8"/>
                  </a:solidFill>
                </a:uFill>
                <a:latin typeface="Noto Sans CJK HK"/>
                <a:cs typeface="Noto Sans CJK HK"/>
                <a:hlinkClick r:id="rId20" action="ppaction://hlinksldjump"/>
              </a:rPr>
              <a:t>領</a:t>
            </a:r>
            <a:r>
              <a:rPr sz="3800" b="0" spc="85" dirty="0">
                <a:solidFill>
                  <a:srgbClr val="7D9CE8"/>
                </a:solidFill>
                <a:latin typeface="Noto Sans CJK HK"/>
                <a:cs typeface="Noto Sans CJK HK"/>
                <a:hlinkClick r:id="rId20" action="ppaction://hlinksldjump"/>
              </a:rPr>
              <a:t> </a:t>
            </a:r>
            <a:r>
              <a:rPr sz="3800" b="0" spc="320" dirty="0">
                <a:solidFill>
                  <a:srgbClr val="000000"/>
                </a:solidFill>
                <a:latin typeface="Noto Sans CJK HK"/>
                <a:cs typeface="Noto Sans CJK HK"/>
              </a:rPr>
              <a:t>-------	</a:t>
            </a:r>
            <a:r>
              <a:rPr sz="3800" b="0" spc="45" dirty="0" smtClean="0">
                <a:solidFill>
                  <a:srgbClr val="000000"/>
                </a:solidFill>
                <a:latin typeface="Noto Sans CJK HK"/>
                <a:cs typeface="Noto Sans CJK HK"/>
              </a:rPr>
              <a:t>p.01-p.</a:t>
            </a:r>
            <a:r>
              <a:rPr lang="en-US" altLang="zh-TW" sz="3800" b="0" spc="45" dirty="0" smtClean="0">
                <a:solidFill>
                  <a:srgbClr val="000000"/>
                </a:solidFill>
                <a:latin typeface="Noto Sans CJK HK"/>
                <a:cs typeface="Noto Sans CJK HK"/>
              </a:rPr>
              <a:t>08</a:t>
            </a:r>
            <a:endParaRPr sz="3800" dirty="0">
              <a:latin typeface="Noto Sans CJK HK"/>
              <a:cs typeface="Noto Sans CJK H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1064" y="3493084"/>
            <a:ext cx="6889115" cy="16190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84400" algn="l"/>
                <a:tab pos="4712970" algn="l"/>
              </a:tabLst>
            </a:pPr>
            <a:r>
              <a:rPr sz="3800" dirty="0">
                <a:latin typeface="Noto Sans CJK HK"/>
                <a:cs typeface="Noto Sans CJK HK"/>
              </a:rPr>
              <a:t>二、</a:t>
            </a:r>
            <a:r>
              <a:rPr sz="3800" u="heavy" dirty="0">
                <a:solidFill>
                  <a:srgbClr val="7D9CE8"/>
                </a:solidFill>
                <a:uFill>
                  <a:solidFill>
                    <a:srgbClr val="7D9CE8"/>
                  </a:solidFill>
                </a:uFill>
                <a:latin typeface="Noto Sans CJK HK"/>
                <a:cs typeface="Noto Sans CJK HK"/>
                <a:hlinkClick r:id="rId21" action="ppaction://hlinksldjump"/>
              </a:rPr>
              <a:t>變</a:t>
            </a:r>
            <a:r>
              <a:rPr sz="3800" u="heavy" spc="5" dirty="0">
                <a:solidFill>
                  <a:srgbClr val="7D9CE8"/>
                </a:solidFill>
                <a:uFill>
                  <a:solidFill>
                    <a:srgbClr val="7D9CE8"/>
                  </a:solidFill>
                </a:uFill>
                <a:latin typeface="Noto Sans CJK HK"/>
                <a:cs typeface="Noto Sans CJK HK"/>
                <a:hlinkClick r:id="rId21" action="ppaction://hlinksldjump"/>
              </a:rPr>
              <a:t>更</a:t>
            </a:r>
            <a:r>
              <a:rPr sz="3800" spc="5" dirty="0">
                <a:solidFill>
                  <a:srgbClr val="7D9CE8"/>
                </a:solidFill>
                <a:latin typeface="Noto Sans CJK HK"/>
                <a:cs typeface="Noto Sans CJK HK"/>
              </a:rPr>
              <a:t>	</a:t>
            </a:r>
            <a:r>
              <a:rPr sz="3800" spc="320" dirty="0" smtClean="0">
                <a:latin typeface="Noto Sans CJK HK"/>
                <a:cs typeface="Noto Sans CJK HK"/>
              </a:rPr>
              <a:t>-----------</a:t>
            </a:r>
            <a:r>
              <a:rPr sz="3800" spc="45" dirty="0" smtClean="0">
                <a:latin typeface="Noto Sans CJK HK"/>
                <a:cs typeface="Noto Sans CJK HK"/>
              </a:rPr>
              <a:t>p.</a:t>
            </a:r>
            <a:r>
              <a:rPr lang="en-US" altLang="zh-TW" sz="3800" spc="45" dirty="0" smtClean="0">
                <a:latin typeface="Noto Sans CJK HK"/>
                <a:cs typeface="Noto Sans CJK HK"/>
              </a:rPr>
              <a:t>09</a:t>
            </a:r>
            <a:r>
              <a:rPr sz="3800" spc="45" dirty="0" smtClean="0">
                <a:latin typeface="Noto Sans CJK HK"/>
                <a:cs typeface="Noto Sans CJK HK"/>
              </a:rPr>
              <a:t>-p.</a:t>
            </a:r>
            <a:r>
              <a:rPr lang="en-US" altLang="zh-TW" sz="3800" spc="45" dirty="0" smtClean="0">
                <a:latin typeface="Noto Sans CJK HK"/>
                <a:cs typeface="Noto Sans CJK HK"/>
              </a:rPr>
              <a:t>26</a:t>
            </a:r>
            <a:endParaRPr sz="3800" dirty="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3425"/>
              </a:spcBef>
              <a:tabLst>
                <a:tab pos="2184400" algn="l"/>
                <a:tab pos="4712970" algn="l"/>
              </a:tabLst>
            </a:pPr>
            <a:r>
              <a:rPr sz="3800" dirty="0">
                <a:latin typeface="Noto Sans CJK HK"/>
                <a:cs typeface="Noto Sans CJK HK"/>
              </a:rPr>
              <a:t>三</a:t>
            </a:r>
            <a:r>
              <a:rPr sz="3800" spc="-5" dirty="0">
                <a:latin typeface="Noto Sans CJK HK"/>
                <a:cs typeface="Noto Sans CJK HK"/>
              </a:rPr>
              <a:t>、</a:t>
            </a:r>
            <a:r>
              <a:rPr sz="3800" u="heavy" dirty="0">
                <a:solidFill>
                  <a:srgbClr val="7D9CE8"/>
                </a:solidFill>
                <a:uFill>
                  <a:solidFill>
                    <a:srgbClr val="7D9CE8"/>
                  </a:solidFill>
                </a:uFill>
                <a:latin typeface="Noto Sans CJK HK"/>
                <a:cs typeface="Noto Sans CJK HK"/>
                <a:hlinkClick r:id="rId22" action="ppaction://hlinksldjump"/>
              </a:rPr>
              <a:t>結案</a:t>
            </a:r>
            <a:r>
              <a:rPr sz="3800" dirty="0">
                <a:solidFill>
                  <a:srgbClr val="7D9CE8"/>
                </a:solidFill>
                <a:latin typeface="Noto Sans CJK HK"/>
                <a:cs typeface="Noto Sans CJK HK"/>
              </a:rPr>
              <a:t>	</a:t>
            </a:r>
            <a:r>
              <a:rPr sz="3800" spc="320" dirty="0" smtClean="0">
                <a:latin typeface="Noto Sans CJK HK"/>
                <a:cs typeface="Noto Sans CJK HK"/>
              </a:rPr>
              <a:t>-----------</a:t>
            </a:r>
            <a:r>
              <a:rPr sz="3800" spc="45" dirty="0" smtClean="0">
                <a:latin typeface="Noto Sans CJK HK"/>
                <a:cs typeface="Noto Sans CJK HK"/>
              </a:rPr>
              <a:t>p.</a:t>
            </a:r>
            <a:r>
              <a:rPr lang="en-US" altLang="zh-TW" sz="3800" spc="45" dirty="0" smtClean="0">
                <a:latin typeface="Noto Sans CJK HK"/>
                <a:cs typeface="Noto Sans CJK HK"/>
              </a:rPr>
              <a:t>27</a:t>
            </a:r>
            <a:r>
              <a:rPr sz="3800" spc="45" dirty="0" smtClean="0">
                <a:latin typeface="Noto Sans CJK HK"/>
                <a:cs typeface="Noto Sans CJK HK"/>
              </a:rPr>
              <a:t>-p.3</a:t>
            </a:r>
            <a:r>
              <a:rPr lang="en-US" altLang="zh-TW" sz="3800" spc="45" dirty="0" smtClean="0">
                <a:latin typeface="Noto Sans CJK HK"/>
                <a:cs typeface="Noto Sans CJK HK"/>
              </a:rPr>
              <a:t>2</a:t>
            </a:r>
            <a:endParaRPr sz="3800" dirty="0">
              <a:latin typeface="Noto Sans CJK HK"/>
              <a:cs typeface="Noto Sans CJK H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19469" y="217931"/>
            <a:ext cx="1285875" cy="12953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99" y="1845564"/>
            <a:ext cx="9019625" cy="4611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4354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計畫主持人變</a:t>
            </a:r>
            <a:r>
              <a:rPr sz="3600" dirty="0">
                <a:solidFill>
                  <a:srgbClr val="669999"/>
                </a:solidFill>
              </a:rPr>
              <a:t>更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系統填寫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428744" y="2191511"/>
            <a:ext cx="3959860" cy="338455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  <a:tabLst>
                <a:tab pos="377825" algn="l"/>
              </a:tabLst>
            </a:pPr>
            <a:r>
              <a:rPr sz="1100" spc="118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1100" spc="1180" dirty="0">
                <a:solidFill>
                  <a:srgbClr val="669999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2.</a:t>
            </a:r>
            <a:r>
              <a:rPr sz="1600" spc="-5" dirty="0">
                <a:latin typeface="Noto Sans CJK HK"/>
                <a:cs typeface="Noto Sans CJK HK"/>
              </a:rPr>
              <a:t>選擇要變更計畫主持人的計畫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6" name="object 6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16</a:t>
            </a:r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4428744" y="3671315"/>
            <a:ext cx="3959860" cy="634365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7825" indent="-287655">
              <a:lnSpc>
                <a:spcPct val="100000"/>
              </a:lnSpc>
              <a:spcBef>
                <a:spcPts val="31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7825" algn="l"/>
                <a:tab pos="378460" algn="l"/>
              </a:tabLst>
            </a:pPr>
            <a:r>
              <a:rPr sz="1600" spc="-10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3.</a:t>
            </a:r>
            <a:r>
              <a:rPr sz="1600" spc="-5" dirty="0">
                <a:latin typeface="Noto Sans CJK HK"/>
                <a:cs typeface="Noto Sans CJK HK"/>
              </a:rPr>
              <a:t>填</a:t>
            </a:r>
            <a:r>
              <a:rPr sz="1600" spc="-10" dirty="0">
                <a:latin typeface="Noto Sans CJK HK"/>
                <a:cs typeface="Noto Sans CJK HK"/>
              </a:rPr>
              <a:t>寫【新計畫主持人</a:t>
            </a:r>
            <a:r>
              <a:rPr sz="1600" spc="-5" dirty="0">
                <a:latin typeface="Noto Sans CJK HK"/>
                <a:cs typeface="Noto Sans CJK HK"/>
              </a:rPr>
              <a:t>】</a:t>
            </a:r>
            <a:r>
              <a:rPr sz="1600" spc="-10" dirty="0">
                <a:latin typeface="Noto Sans CJK HK"/>
                <a:cs typeface="Noto Sans CJK HK"/>
              </a:rPr>
              <a:t>資料</a:t>
            </a:r>
            <a:endParaRPr sz="1600">
              <a:latin typeface="Noto Sans CJK HK"/>
              <a:cs typeface="Noto Sans CJK HK"/>
            </a:endParaRPr>
          </a:p>
          <a:p>
            <a:pPr marL="377825" indent="-287655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7825" algn="l"/>
                <a:tab pos="37846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0" dirty="0">
                <a:latin typeface="Noto Sans CJK HK"/>
                <a:cs typeface="Noto Sans CJK HK"/>
              </a:rPr>
              <a:t>4.</a:t>
            </a:r>
            <a:r>
              <a:rPr sz="1600" spc="45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確認送出</a:t>
            </a:r>
            <a:endParaRPr sz="16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52" y="1717548"/>
            <a:ext cx="9084847" cy="4639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4354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計畫主持人變</a:t>
            </a:r>
            <a:r>
              <a:rPr sz="3600" dirty="0">
                <a:solidFill>
                  <a:srgbClr val="669999"/>
                </a:solidFill>
              </a:rPr>
              <a:t>更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回函確認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715255" y="3429000"/>
            <a:ext cx="3961129" cy="166878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9095" marR="125730" indent="-287020">
              <a:lnSpc>
                <a:spcPct val="100000"/>
              </a:lnSpc>
              <a:spcBef>
                <a:spcPts val="31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9095" algn="l"/>
                <a:tab pos="37973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收到計畫辦公室回函後，承辦人於</a:t>
            </a:r>
            <a:r>
              <a:rPr sz="1600" spc="5" dirty="0">
                <a:latin typeface="Noto Sans CJK HK"/>
                <a:cs typeface="Noto Sans CJK HK"/>
              </a:rPr>
              <a:t>申</a:t>
            </a:r>
            <a:r>
              <a:rPr sz="1600" spc="-60" dirty="0">
                <a:latin typeface="Noto Sans CJK HK"/>
                <a:cs typeface="Noto Sans CJK HK"/>
              </a:rPr>
              <a:t>請 </a:t>
            </a:r>
            <a:r>
              <a:rPr sz="1600" spc="-5" dirty="0">
                <a:latin typeface="Noto Sans CJK HK"/>
                <a:cs typeface="Noto Sans CJK HK"/>
              </a:rPr>
              <a:t>變更頁面登打教育部【回函公文號</a:t>
            </a:r>
            <a:r>
              <a:rPr sz="1600" spc="5" dirty="0">
                <a:latin typeface="Noto Sans CJK HK"/>
                <a:cs typeface="Noto Sans CJK HK"/>
              </a:rPr>
              <a:t>】</a:t>
            </a:r>
            <a:r>
              <a:rPr sz="1600" spc="-5" dirty="0">
                <a:latin typeface="Noto Sans CJK HK"/>
                <a:cs typeface="Noto Sans CJK HK"/>
              </a:rPr>
              <a:t>、 </a:t>
            </a:r>
            <a:r>
              <a:rPr sz="1600" spc="-10" dirty="0">
                <a:latin typeface="Noto Sans CJK HK"/>
                <a:cs typeface="Noto Sans CJK HK"/>
              </a:rPr>
              <a:t>上傳教育部【回函公文</a:t>
            </a:r>
            <a:r>
              <a:rPr sz="1600" spc="-5" dirty="0">
                <a:latin typeface="Noto Sans CJK HK"/>
                <a:cs typeface="Noto Sans CJK HK"/>
              </a:rPr>
              <a:t>】</a:t>
            </a:r>
            <a:r>
              <a:rPr sz="1600" spc="65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、點選教育 部【回函公文日</a:t>
            </a:r>
            <a:r>
              <a:rPr sz="1600" spc="-15" dirty="0">
                <a:latin typeface="Noto Sans CJK HK"/>
                <a:cs typeface="Noto Sans CJK HK"/>
              </a:rPr>
              <a:t>期</a:t>
            </a:r>
            <a:r>
              <a:rPr sz="1600" spc="-5" dirty="0">
                <a:latin typeface="Noto Sans CJK HK"/>
                <a:cs typeface="Noto Sans CJK HK"/>
              </a:rPr>
              <a:t>】</a:t>
            </a:r>
            <a:endParaRPr sz="1600">
              <a:latin typeface="Noto Sans CJK HK"/>
              <a:cs typeface="Noto Sans CJK HK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69999"/>
              </a:buClr>
              <a:buFont typeface="Wingdings"/>
              <a:buChar char="⚫"/>
            </a:pPr>
            <a:endParaRPr sz="1300">
              <a:latin typeface="Noto Sans CJK HK"/>
              <a:cs typeface="Noto Sans CJK HK"/>
            </a:endParaRPr>
          </a:p>
          <a:p>
            <a:pPr marL="379095" indent="-287020">
              <a:lnSpc>
                <a:spcPct val="100000"/>
              </a:lnSpc>
              <a:buClr>
                <a:srgbClr val="669999"/>
              </a:buClr>
              <a:buSzPct val="68750"/>
              <a:buFont typeface="Wingdings"/>
              <a:buChar char="⚫"/>
              <a:tabLst>
                <a:tab pos="379095" algn="l"/>
                <a:tab pos="379730" algn="l"/>
              </a:tabLst>
            </a:pPr>
            <a:r>
              <a:rPr sz="1600" spc="-5" dirty="0">
                <a:latin typeface="Noto Sans CJK HK"/>
                <a:cs typeface="Noto Sans CJK HK"/>
              </a:rPr>
              <a:t>變更作業立即生效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6" name="object 6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16</a:t>
            </a:r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190244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15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120396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040" y="152400"/>
            <a:ext cx="120395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0204" y="152400"/>
            <a:ext cx="118872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320040"/>
            <a:ext cx="120396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040" y="320040"/>
            <a:ext cx="120395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204" y="320040"/>
            <a:ext cx="118872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7843" y="320040"/>
            <a:ext cx="120396" cy="120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400" y="487680"/>
            <a:ext cx="120396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40" y="487680"/>
            <a:ext cx="120395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90204" y="487680"/>
            <a:ext cx="118872" cy="12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7843" y="487680"/>
            <a:ext cx="120396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5483" y="487680"/>
            <a:ext cx="120396" cy="1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3400" y="656844"/>
            <a:ext cx="120396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040" y="656844"/>
            <a:ext cx="120395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90204" y="656844"/>
            <a:ext cx="118872" cy="118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7843" y="656844"/>
            <a:ext cx="120396" cy="118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400" y="824483"/>
            <a:ext cx="120396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040" y="824483"/>
            <a:ext cx="120395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90204" y="824483"/>
            <a:ext cx="118872" cy="118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7843" y="824483"/>
            <a:ext cx="120396" cy="118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25483" y="824483"/>
            <a:ext cx="120396" cy="118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3400" y="992124"/>
            <a:ext cx="120396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1040" y="992124"/>
            <a:ext cx="120395" cy="1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90204" y="992124"/>
            <a:ext cx="118872" cy="1203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7843" y="992124"/>
            <a:ext cx="120396" cy="1203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400" y="1159763"/>
            <a:ext cx="120396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040" y="1159763"/>
            <a:ext cx="120395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90204" y="1159763"/>
            <a:ext cx="118872" cy="120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040" y="1327403"/>
            <a:ext cx="120395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57843" y="1159763"/>
            <a:ext cx="120396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57843" y="1327403"/>
            <a:ext cx="120396" cy="120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07340" y="564641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669999"/>
                </a:solidFill>
              </a:rPr>
              <a:t>經費流用資訊</a:t>
            </a:r>
            <a:endParaRPr sz="3600"/>
          </a:p>
        </p:txBody>
      </p:sp>
      <p:grpSp>
        <p:nvGrpSpPr>
          <p:cNvPr id="35" name="object 35"/>
          <p:cNvGrpSpPr/>
          <p:nvPr/>
        </p:nvGrpSpPr>
        <p:grpSpPr>
          <a:xfrm>
            <a:off x="284924" y="1505648"/>
            <a:ext cx="1016635" cy="1442085"/>
            <a:chOff x="284924" y="1505648"/>
            <a:chExt cx="1016635" cy="1442085"/>
          </a:xfrm>
        </p:grpSpPr>
        <p:sp>
          <p:nvSpPr>
            <p:cNvPr id="36" name="object 36"/>
            <p:cNvSpPr/>
            <p:nvPr/>
          </p:nvSpPr>
          <p:spPr>
            <a:xfrm>
              <a:off x="297941" y="1518666"/>
              <a:ext cx="990600" cy="1416050"/>
            </a:xfrm>
            <a:custGeom>
              <a:avLst/>
              <a:gdLst/>
              <a:ahLst/>
              <a:cxnLst/>
              <a:rect l="l" t="t" r="r" b="b"/>
              <a:pathLst>
                <a:path w="990600" h="1416050">
                  <a:moveTo>
                    <a:pt x="990600" y="0"/>
                  </a:moveTo>
                  <a:lnTo>
                    <a:pt x="495300" y="495300"/>
                  </a:lnTo>
                  <a:lnTo>
                    <a:pt x="0" y="0"/>
                  </a:lnTo>
                  <a:lnTo>
                    <a:pt x="0" y="920496"/>
                  </a:lnTo>
                  <a:lnTo>
                    <a:pt x="495300" y="1415796"/>
                  </a:lnTo>
                  <a:lnTo>
                    <a:pt x="990600" y="920496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7941" y="1518666"/>
              <a:ext cx="990600" cy="1416050"/>
            </a:xfrm>
            <a:custGeom>
              <a:avLst/>
              <a:gdLst/>
              <a:ahLst/>
              <a:cxnLst/>
              <a:rect l="l" t="t" r="r" b="b"/>
              <a:pathLst>
                <a:path w="990600" h="1416050">
                  <a:moveTo>
                    <a:pt x="990600" y="0"/>
                  </a:moveTo>
                  <a:lnTo>
                    <a:pt x="990600" y="920496"/>
                  </a:lnTo>
                  <a:lnTo>
                    <a:pt x="495300" y="1415796"/>
                  </a:lnTo>
                  <a:lnTo>
                    <a:pt x="0" y="920496"/>
                  </a:lnTo>
                  <a:lnTo>
                    <a:pt x="0" y="0"/>
                  </a:lnTo>
                  <a:lnTo>
                    <a:pt x="495300" y="495300"/>
                  </a:lnTo>
                  <a:lnTo>
                    <a:pt x="990600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46659" y="2071877"/>
            <a:ext cx="89154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檢附資料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275524" y="1488884"/>
            <a:ext cx="6814184" cy="980440"/>
            <a:chOff x="1275524" y="1488884"/>
            <a:chExt cx="6814184" cy="980440"/>
          </a:xfrm>
        </p:grpSpPr>
        <p:sp>
          <p:nvSpPr>
            <p:cNvPr id="40" name="object 40"/>
            <p:cNvSpPr/>
            <p:nvPr/>
          </p:nvSpPr>
          <p:spPr>
            <a:xfrm>
              <a:off x="1288541" y="1501902"/>
              <a:ext cx="6788150" cy="954405"/>
            </a:xfrm>
            <a:custGeom>
              <a:avLst/>
              <a:gdLst/>
              <a:ahLst/>
              <a:cxnLst/>
              <a:rect l="l" t="t" r="r" b="b"/>
              <a:pathLst>
                <a:path w="6788150" h="954405">
                  <a:moveTo>
                    <a:pt x="6628891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6628891" y="954024"/>
                  </a:lnTo>
                  <a:lnTo>
                    <a:pt x="6679127" y="945912"/>
                  </a:lnTo>
                  <a:lnTo>
                    <a:pt x="6722772" y="923328"/>
                  </a:lnTo>
                  <a:lnTo>
                    <a:pt x="6757200" y="888900"/>
                  </a:lnTo>
                  <a:lnTo>
                    <a:pt x="6779784" y="845255"/>
                  </a:lnTo>
                  <a:lnTo>
                    <a:pt x="6787896" y="795020"/>
                  </a:lnTo>
                  <a:lnTo>
                    <a:pt x="6787896" y="159003"/>
                  </a:lnTo>
                  <a:lnTo>
                    <a:pt x="6779784" y="108768"/>
                  </a:lnTo>
                  <a:lnTo>
                    <a:pt x="6757200" y="65123"/>
                  </a:lnTo>
                  <a:lnTo>
                    <a:pt x="6722772" y="30695"/>
                  </a:lnTo>
                  <a:lnTo>
                    <a:pt x="6679127" y="8111"/>
                  </a:lnTo>
                  <a:lnTo>
                    <a:pt x="66288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88541" y="1501902"/>
              <a:ext cx="6788150" cy="954405"/>
            </a:xfrm>
            <a:custGeom>
              <a:avLst/>
              <a:gdLst/>
              <a:ahLst/>
              <a:cxnLst/>
              <a:rect l="l" t="t" r="r" b="b"/>
              <a:pathLst>
                <a:path w="6788150" h="954405">
                  <a:moveTo>
                    <a:pt x="6787896" y="159003"/>
                  </a:moveTo>
                  <a:lnTo>
                    <a:pt x="6787896" y="795020"/>
                  </a:lnTo>
                  <a:lnTo>
                    <a:pt x="6779784" y="845255"/>
                  </a:lnTo>
                  <a:lnTo>
                    <a:pt x="6757200" y="888900"/>
                  </a:lnTo>
                  <a:lnTo>
                    <a:pt x="6722772" y="923328"/>
                  </a:lnTo>
                  <a:lnTo>
                    <a:pt x="6679127" y="945912"/>
                  </a:lnTo>
                  <a:lnTo>
                    <a:pt x="6628891" y="954024"/>
                  </a:lnTo>
                  <a:lnTo>
                    <a:pt x="0" y="954024"/>
                  </a:lnTo>
                  <a:lnTo>
                    <a:pt x="0" y="0"/>
                  </a:lnTo>
                  <a:lnTo>
                    <a:pt x="6628891" y="0"/>
                  </a:lnTo>
                  <a:lnTo>
                    <a:pt x="6679127" y="8111"/>
                  </a:lnTo>
                  <a:lnTo>
                    <a:pt x="6722772" y="30695"/>
                  </a:lnTo>
                  <a:lnTo>
                    <a:pt x="6757200" y="65123"/>
                  </a:lnTo>
                  <a:lnTo>
                    <a:pt x="6779784" y="108768"/>
                  </a:lnTo>
                  <a:lnTo>
                    <a:pt x="6787896" y="159003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361313" y="1635868"/>
            <a:ext cx="2121535" cy="57721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825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Noto Sans CJK HK"/>
                <a:cs typeface="Noto Sans CJK HK"/>
              </a:rPr>
              <a:t>檢附公文。</a:t>
            </a:r>
            <a:endParaRPr sz="1200">
              <a:latin typeface="Noto Sans CJK HK"/>
              <a:cs typeface="Noto Sans CJK HK"/>
            </a:endParaRPr>
          </a:p>
          <a:p>
            <a:pPr marL="127000" indent="-114300">
              <a:lnSpc>
                <a:spcPct val="100000"/>
              </a:lnSpc>
              <a:spcBef>
                <a:spcPts val="735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Noto Sans CJK HK"/>
                <a:cs typeface="Noto Sans CJK HK"/>
              </a:rPr>
              <a:t>經費流用表</a:t>
            </a:r>
            <a:r>
              <a:rPr sz="1200" dirty="0">
                <a:latin typeface="Noto Sans CJK HK"/>
                <a:cs typeface="Noto Sans CJK HK"/>
              </a:rPr>
              <a:t>。</a:t>
            </a:r>
            <a:r>
              <a:rPr sz="1200" u="sng" spc="-5" dirty="0">
                <a:solidFill>
                  <a:srgbClr val="7D9CE8"/>
                </a:solidFill>
                <a:uFill>
                  <a:solidFill>
                    <a:srgbClr val="7D9CE8"/>
                  </a:solidFill>
                </a:uFill>
                <a:latin typeface="Noto Sans CJK HK"/>
                <a:cs typeface="Noto Sans CJK HK"/>
                <a:hlinkClick r:id="rId20"/>
              </a:rPr>
              <a:t>經費流用表範本</a:t>
            </a:r>
            <a:endParaRPr sz="1200">
              <a:latin typeface="Noto Sans CJK HK"/>
              <a:cs typeface="Noto Sans CJK HK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84924" y="2689796"/>
            <a:ext cx="7804784" cy="1477010"/>
            <a:chOff x="284924" y="2689796"/>
            <a:chExt cx="7804784" cy="1477010"/>
          </a:xfrm>
        </p:grpSpPr>
        <p:sp>
          <p:nvSpPr>
            <p:cNvPr id="44" name="object 44"/>
            <p:cNvSpPr/>
            <p:nvPr/>
          </p:nvSpPr>
          <p:spPr>
            <a:xfrm>
              <a:off x="297941" y="2736341"/>
              <a:ext cx="992505" cy="1417320"/>
            </a:xfrm>
            <a:custGeom>
              <a:avLst/>
              <a:gdLst/>
              <a:ahLst/>
              <a:cxnLst/>
              <a:rect l="l" t="t" r="r" b="b"/>
              <a:pathLst>
                <a:path w="992505" h="1417320">
                  <a:moveTo>
                    <a:pt x="992124" y="0"/>
                  </a:moveTo>
                  <a:lnTo>
                    <a:pt x="496062" y="496062"/>
                  </a:lnTo>
                  <a:lnTo>
                    <a:pt x="0" y="0"/>
                  </a:lnTo>
                  <a:lnTo>
                    <a:pt x="0" y="921258"/>
                  </a:lnTo>
                  <a:lnTo>
                    <a:pt x="496062" y="1417320"/>
                  </a:lnTo>
                  <a:lnTo>
                    <a:pt x="992124" y="921258"/>
                  </a:lnTo>
                  <a:lnTo>
                    <a:pt x="992124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7941" y="2736341"/>
              <a:ext cx="992505" cy="1417320"/>
            </a:xfrm>
            <a:custGeom>
              <a:avLst/>
              <a:gdLst/>
              <a:ahLst/>
              <a:cxnLst/>
              <a:rect l="l" t="t" r="r" b="b"/>
              <a:pathLst>
                <a:path w="992505" h="1417320">
                  <a:moveTo>
                    <a:pt x="992124" y="0"/>
                  </a:moveTo>
                  <a:lnTo>
                    <a:pt x="992124" y="921258"/>
                  </a:lnTo>
                  <a:lnTo>
                    <a:pt x="496062" y="1417320"/>
                  </a:lnTo>
                  <a:lnTo>
                    <a:pt x="0" y="921258"/>
                  </a:lnTo>
                  <a:lnTo>
                    <a:pt x="0" y="0"/>
                  </a:lnTo>
                  <a:lnTo>
                    <a:pt x="496062" y="496062"/>
                  </a:lnTo>
                  <a:lnTo>
                    <a:pt x="992124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88542" y="2702813"/>
              <a:ext cx="6788150" cy="920750"/>
            </a:xfrm>
            <a:custGeom>
              <a:avLst/>
              <a:gdLst/>
              <a:ahLst/>
              <a:cxnLst/>
              <a:rect l="l" t="t" r="r" b="b"/>
              <a:pathLst>
                <a:path w="6788150" h="920750">
                  <a:moveTo>
                    <a:pt x="6634480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6634480" y="920496"/>
                  </a:lnTo>
                  <a:lnTo>
                    <a:pt x="6682963" y="912672"/>
                  </a:lnTo>
                  <a:lnTo>
                    <a:pt x="6725076" y="890889"/>
                  </a:lnTo>
                  <a:lnTo>
                    <a:pt x="6758289" y="857676"/>
                  </a:lnTo>
                  <a:lnTo>
                    <a:pt x="6780072" y="815563"/>
                  </a:lnTo>
                  <a:lnTo>
                    <a:pt x="6787896" y="767080"/>
                  </a:lnTo>
                  <a:lnTo>
                    <a:pt x="6787896" y="153415"/>
                  </a:lnTo>
                  <a:lnTo>
                    <a:pt x="6780072" y="104932"/>
                  </a:lnTo>
                  <a:lnTo>
                    <a:pt x="6758289" y="62819"/>
                  </a:lnTo>
                  <a:lnTo>
                    <a:pt x="6725076" y="29606"/>
                  </a:lnTo>
                  <a:lnTo>
                    <a:pt x="6682963" y="7823"/>
                  </a:lnTo>
                  <a:lnTo>
                    <a:pt x="66344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88542" y="2702813"/>
              <a:ext cx="6788150" cy="920750"/>
            </a:xfrm>
            <a:custGeom>
              <a:avLst/>
              <a:gdLst/>
              <a:ahLst/>
              <a:cxnLst/>
              <a:rect l="l" t="t" r="r" b="b"/>
              <a:pathLst>
                <a:path w="6788150" h="920750">
                  <a:moveTo>
                    <a:pt x="6787896" y="153415"/>
                  </a:moveTo>
                  <a:lnTo>
                    <a:pt x="6787896" y="767080"/>
                  </a:lnTo>
                  <a:lnTo>
                    <a:pt x="6780072" y="815563"/>
                  </a:lnTo>
                  <a:lnTo>
                    <a:pt x="6758289" y="857676"/>
                  </a:lnTo>
                  <a:lnTo>
                    <a:pt x="6725076" y="890889"/>
                  </a:lnTo>
                  <a:lnTo>
                    <a:pt x="6682963" y="912672"/>
                  </a:lnTo>
                  <a:lnTo>
                    <a:pt x="6634480" y="920496"/>
                  </a:lnTo>
                  <a:lnTo>
                    <a:pt x="0" y="920496"/>
                  </a:lnTo>
                  <a:lnTo>
                    <a:pt x="0" y="0"/>
                  </a:lnTo>
                  <a:lnTo>
                    <a:pt x="6634480" y="0"/>
                  </a:lnTo>
                  <a:lnTo>
                    <a:pt x="6682963" y="7823"/>
                  </a:lnTo>
                  <a:lnTo>
                    <a:pt x="6725076" y="29606"/>
                  </a:lnTo>
                  <a:lnTo>
                    <a:pt x="6758289" y="62819"/>
                  </a:lnTo>
                  <a:lnTo>
                    <a:pt x="6780072" y="104932"/>
                  </a:lnTo>
                  <a:lnTo>
                    <a:pt x="6787896" y="153415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46963" y="3012614"/>
            <a:ext cx="6864350" cy="5626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141095" indent="-114935">
              <a:lnSpc>
                <a:spcPct val="100000"/>
              </a:lnSpc>
              <a:spcBef>
                <a:spcPts val="405"/>
              </a:spcBef>
              <a:buChar char="•"/>
              <a:tabLst>
                <a:tab pos="1141730" algn="l"/>
              </a:tabLst>
            </a:pPr>
            <a:r>
              <a:rPr sz="1200" dirty="0">
                <a:latin typeface="Noto Sans CJK HK"/>
                <a:cs typeface="Noto Sans CJK HK"/>
              </a:rPr>
              <a:t>經費流用</a:t>
            </a:r>
            <a:r>
              <a:rPr sz="1200" spc="215" dirty="0">
                <a:latin typeface="Noto Sans CJK HK"/>
                <a:cs typeface="Noto Sans CJK HK"/>
              </a:rPr>
              <a:t>&gt;&gt;</a:t>
            </a:r>
            <a:r>
              <a:rPr sz="1200" dirty="0">
                <a:latin typeface="Noto Sans CJK HK"/>
                <a:cs typeface="Noto Sans CJK HK"/>
              </a:rPr>
              <a:t>填寫【流用後教育部補助經費】、</a:t>
            </a:r>
            <a:r>
              <a:rPr sz="1200" spc="-5" dirty="0">
                <a:latin typeface="Noto Sans CJK HK"/>
                <a:cs typeface="Noto Sans CJK HK"/>
              </a:rPr>
              <a:t> </a:t>
            </a:r>
            <a:r>
              <a:rPr sz="1200" dirty="0">
                <a:latin typeface="Noto Sans CJK HK"/>
                <a:cs typeface="Noto Sans CJK HK"/>
              </a:rPr>
              <a:t>【流用後學校配合款】</a:t>
            </a:r>
            <a:r>
              <a:rPr sz="1200" spc="-5" dirty="0">
                <a:latin typeface="Noto Sans CJK HK"/>
                <a:cs typeface="Noto Sans CJK HK"/>
              </a:rPr>
              <a:t> </a:t>
            </a:r>
            <a:r>
              <a:rPr sz="1200" spc="215" dirty="0">
                <a:latin typeface="Noto Sans CJK HK"/>
                <a:cs typeface="Noto Sans CJK HK"/>
              </a:rPr>
              <a:t>&gt;&gt;</a:t>
            </a:r>
            <a:r>
              <a:rPr sz="1200" dirty="0">
                <a:latin typeface="Noto Sans CJK HK"/>
                <a:cs typeface="Noto Sans CJK HK"/>
              </a:rPr>
              <a:t>線上送出。</a:t>
            </a:r>
            <a:endParaRPr sz="120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系統填寫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84924" y="3912044"/>
            <a:ext cx="1016635" cy="1442085"/>
            <a:chOff x="284924" y="3912044"/>
            <a:chExt cx="1016635" cy="1442085"/>
          </a:xfrm>
        </p:grpSpPr>
        <p:sp>
          <p:nvSpPr>
            <p:cNvPr id="50" name="object 50"/>
            <p:cNvSpPr/>
            <p:nvPr/>
          </p:nvSpPr>
          <p:spPr>
            <a:xfrm>
              <a:off x="297941" y="3925062"/>
              <a:ext cx="990600" cy="1416050"/>
            </a:xfrm>
            <a:custGeom>
              <a:avLst/>
              <a:gdLst/>
              <a:ahLst/>
              <a:cxnLst/>
              <a:rect l="l" t="t" r="r" b="b"/>
              <a:pathLst>
                <a:path w="990600" h="1416050">
                  <a:moveTo>
                    <a:pt x="990600" y="0"/>
                  </a:moveTo>
                  <a:lnTo>
                    <a:pt x="495300" y="495300"/>
                  </a:lnTo>
                  <a:lnTo>
                    <a:pt x="0" y="0"/>
                  </a:lnTo>
                  <a:lnTo>
                    <a:pt x="0" y="920495"/>
                  </a:lnTo>
                  <a:lnTo>
                    <a:pt x="495300" y="1415796"/>
                  </a:lnTo>
                  <a:lnTo>
                    <a:pt x="990600" y="920495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7941" y="3925062"/>
              <a:ext cx="990600" cy="1416050"/>
            </a:xfrm>
            <a:custGeom>
              <a:avLst/>
              <a:gdLst/>
              <a:ahLst/>
              <a:cxnLst/>
              <a:rect l="l" t="t" r="r" b="b"/>
              <a:pathLst>
                <a:path w="990600" h="1416050">
                  <a:moveTo>
                    <a:pt x="990600" y="0"/>
                  </a:moveTo>
                  <a:lnTo>
                    <a:pt x="990600" y="920495"/>
                  </a:lnTo>
                  <a:lnTo>
                    <a:pt x="495300" y="1415796"/>
                  </a:lnTo>
                  <a:lnTo>
                    <a:pt x="0" y="920495"/>
                  </a:lnTo>
                  <a:lnTo>
                    <a:pt x="0" y="0"/>
                  </a:lnTo>
                  <a:lnTo>
                    <a:pt x="495300" y="495300"/>
                  </a:lnTo>
                  <a:lnTo>
                    <a:pt x="990600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63067" y="4478782"/>
            <a:ext cx="4584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郵寄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275524" y="3889184"/>
            <a:ext cx="6814184" cy="946785"/>
            <a:chOff x="1275524" y="3889184"/>
            <a:chExt cx="6814184" cy="946785"/>
          </a:xfrm>
        </p:grpSpPr>
        <p:sp>
          <p:nvSpPr>
            <p:cNvPr id="54" name="object 54"/>
            <p:cNvSpPr/>
            <p:nvPr/>
          </p:nvSpPr>
          <p:spPr>
            <a:xfrm>
              <a:off x="1288541" y="3902201"/>
              <a:ext cx="6788150" cy="920750"/>
            </a:xfrm>
            <a:custGeom>
              <a:avLst/>
              <a:gdLst/>
              <a:ahLst/>
              <a:cxnLst/>
              <a:rect l="l" t="t" r="r" b="b"/>
              <a:pathLst>
                <a:path w="6788150" h="920750">
                  <a:moveTo>
                    <a:pt x="6634480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6634480" y="920496"/>
                  </a:lnTo>
                  <a:lnTo>
                    <a:pt x="6682963" y="912672"/>
                  </a:lnTo>
                  <a:lnTo>
                    <a:pt x="6725076" y="890889"/>
                  </a:lnTo>
                  <a:lnTo>
                    <a:pt x="6758289" y="857676"/>
                  </a:lnTo>
                  <a:lnTo>
                    <a:pt x="6780072" y="815563"/>
                  </a:lnTo>
                  <a:lnTo>
                    <a:pt x="6787896" y="767080"/>
                  </a:lnTo>
                  <a:lnTo>
                    <a:pt x="6787896" y="153416"/>
                  </a:lnTo>
                  <a:lnTo>
                    <a:pt x="6780072" y="104932"/>
                  </a:lnTo>
                  <a:lnTo>
                    <a:pt x="6758289" y="62819"/>
                  </a:lnTo>
                  <a:lnTo>
                    <a:pt x="6725076" y="29606"/>
                  </a:lnTo>
                  <a:lnTo>
                    <a:pt x="6682963" y="7823"/>
                  </a:lnTo>
                  <a:lnTo>
                    <a:pt x="66344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88541" y="3902201"/>
              <a:ext cx="6788150" cy="920750"/>
            </a:xfrm>
            <a:custGeom>
              <a:avLst/>
              <a:gdLst/>
              <a:ahLst/>
              <a:cxnLst/>
              <a:rect l="l" t="t" r="r" b="b"/>
              <a:pathLst>
                <a:path w="6788150" h="920750">
                  <a:moveTo>
                    <a:pt x="6787896" y="153416"/>
                  </a:moveTo>
                  <a:lnTo>
                    <a:pt x="6787896" y="767080"/>
                  </a:lnTo>
                  <a:lnTo>
                    <a:pt x="6780072" y="815563"/>
                  </a:lnTo>
                  <a:lnTo>
                    <a:pt x="6758289" y="857676"/>
                  </a:lnTo>
                  <a:lnTo>
                    <a:pt x="6725076" y="890889"/>
                  </a:lnTo>
                  <a:lnTo>
                    <a:pt x="6682963" y="912672"/>
                  </a:lnTo>
                  <a:lnTo>
                    <a:pt x="6634480" y="920496"/>
                  </a:lnTo>
                  <a:lnTo>
                    <a:pt x="0" y="920496"/>
                  </a:lnTo>
                  <a:lnTo>
                    <a:pt x="0" y="0"/>
                  </a:lnTo>
                  <a:lnTo>
                    <a:pt x="6634480" y="0"/>
                  </a:lnTo>
                  <a:lnTo>
                    <a:pt x="6682963" y="7823"/>
                  </a:lnTo>
                  <a:lnTo>
                    <a:pt x="6725076" y="29606"/>
                  </a:lnTo>
                  <a:lnTo>
                    <a:pt x="6758289" y="62819"/>
                  </a:lnTo>
                  <a:lnTo>
                    <a:pt x="6780072" y="104932"/>
                  </a:lnTo>
                  <a:lnTo>
                    <a:pt x="6787896" y="153416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361313" y="4078605"/>
            <a:ext cx="654621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292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Noto Sans CJK HK"/>
                <a:cs typeface="Noto Sans CJK HK"/>
              </a:rPr>
              <a:t>未執行之子計畫案補助款欲流用至其他子計畫案時，函文並郵寄</a:t>
            </a:r>
            <a:r>
              <a:rPr sz="1200" spc="5" dirty="0">
                <a:latin typeface="Noto Sans CJK HK"/>
                <a:cs typeface="Noto Sans CJK HK"/>
              </a:rPr>
              <a:t>至</a:t>
            </a:r>
            <a:r>
              <a:rPr sz="1200" b="1" spc="10" dirty="0">
                <a:latin typeface="Noto Sans CJK HK"/>
                <a:cs typeface="Noto Sans CJK HK"/>
              </a:rPr>
              <a:t>10699</a:t>
            </a:r>
            <a:r>
              <a:rPr sz="1200" b="1" spc="-75" dirty="0">
                <a:latin typeface="Noto Sans CJK HK"/>
                <a:cs typeface="Noto Sans CJK HK"/>
              </a:rPr>
              <a:t> </a:t>
            </a:r>
            <a:r>
              <a:rPr sz="1200" b="1" dirty="0">
                <a:latin typeface="Noto Sans CJK HK"/>
                <a:cs typeface="Noto Sans CJK HK"/>
              </a:rPr>
              <a:t>臺灣科大郵局第</a:t>
            </a:r>
            <a:r>
              <a:rPr sz="1200" b="1" spc="10" dirty="0">
                <a:latin typeface="Noto Sans CJK HK"/>
                <a:cs typeface="Noto Sans CJK HK"/>
              </a:rPr>
              <a:t>116</a:t>
            </a:r>
            <a:r>
              <a:rPr sz="1200" b="1" dirty="0">
                <a:latin typeface="Noto Sans CJK HK"/>
                <a:cs typeface="Noto Sans CJK HK"/>
              </a:rPr>
              <a:t>號 信箱「臺科大人力資源辦公室</a:t>
            </a:r>
            <a:r>
              <a:rPr sz="1200" b="1" spc="-40" dirty="0">
                <a:latin typeface="Noto Sans CJK HK"/>
                <a:cs typeface="Noto Sans CJK HK"/>
              </a:rPr>
              <a:t>(</a:t>
            </a:r>
            <a:r>
              <a:rPr sz="1200" b="1" dirty="0">
                <a:latin typeface="Noto Sans CJK HK"/>
                <a:cs typeface="Noto Sans CJK HK"/>
              </a:rPr>
              <a:t>學海計畫專案辦公室</a:t>
            </a:r>
            <a:r>
              <a:rPr sz="1200" b="1" spc="-40" dirty="0">
                <a:latin typeface="Noto Sans CJK HK"/>
                <a:cs typeface="Noto Sans CJK HK"/>
              </a:rPr>
              <a:t>)</a:t>
            </a:r>
            <a:r>
              <a:rPr sz="1200" b="1" dirty="0">
                <a:latin typeface="Noto Sans CJK HK"/>
                <a:cs typeface="Noto Sans CJK HK"/>
              </a:rPr>
              <a:t>」</a:t>
            </a:r>
            <a:r>
              <a:rPr sz="1200" dirty="0">
                <a:latin typeface="Noto Sans CJK HK"/>
                <a:cs typeface="Noto Sans CJK HK"/>
              </a:rPr>
              <a:t>進行變更申請。</a:t>
            </a:r>
            <a:endParaRPr sz="1200">
              <a:latin typeface="Noto Sans CJK HK"/>
              <a:cs typeface="Noto Sans CJK HK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84924" y="5160200"/>
            <a:ext cx="7804784" cy="1463675"/>
            <a:chOff x="284924" y="5160200"/>
            <a:chExt cx="7804784" cy="1463675"/>
          </a:xfrm>
        </p:grpSpPr>
        <p:sp>
          <p:nvSpPr>
            <p:cNvPr id="58" name="object 58"/>
            <p:cNvSpPr/>
            <p:nvPr/>
          </p:nvSpPr>
          <p:spPr>
            <a:xfrm>
              <a:off x="297941" y="5193030"/>
              <a:ext cx="990600" cy="1417320"/>
            </a:xfrm>
            <a:custGeom>
              <a:avLst/>
              <a:gdLst/>
              <a:ahLst/>
              <a:cxnLst/>
              <a:rect l="l" t="t" r="r" b="b"/>
              <a:pathLst>
                <a:path w="990600" h="1417320">
                  <a:moveTo>
                    <a:pt x="990600" y="0"/>
                  </a:moveTo>
                  <a:lnTo>
                    <a:pt x="495300" y="495300"/>
                  </a:lnTo>
                  <a:lnTo>
                    <a:pt x="0" y="0"/>
                  </a:lnTo>
                  <a:lnTo>
                    <a:pt x="0" y="922020"/>
                  </a:lnTo>
                  <a:lnTo>
                    <a:pt x="495300" y="1417320"/>
                  </a:lnTo>
                  <a:lnTo>
                    <a:pt x="990600" y="92202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97941" y="5193030"/>
              <a:ext cx="990600" cy="1417320"/>
            </a:xfrm>
            <a:custGeom>
              <a:avLst/>
              <a:gdLst/>
              <a:ahLst/>
              <a:cxnLst/>
              <a:rect l="l" t="t" r="r" b="b"/>
              <a:pathLst>
                <a:path w="990600" h="1417320">
                  <a:moveTo>
                    <a:pt x="990600" y="0"/>
                  </a:moveTo>
                  <a:lnTo>
                    <a:pt x="990600" y="922020"/>
                  </a:lnTo>
                  <a:lnTo>
                    <a:pt x="495300" y="1417320"/>
                  </a:lnTo>
                  <a:lnTo>
                    <a:pt x="0" y="922020"/>
                  </a:lnTo>
                  <a:lnTo>
                    <a:pt x="0" y="0"/>
                  </a:lnTo>
                  <a:lnTo>
                    <a:pt x="495300" y="495300"/>
                  </a:lnTo>
                  <a:lnTo>
                    <a:pt x="990600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88542" y="5173218"/>
              <a:ext cx="6788150" cy="920750"/>
            </a:xfrm>
            <a:custGeom>
              <a:avLst/>
              <a:gdLst/>
              <a:ahLst/>
              <a:cxnLst/>
              <a:rect l="l" t="t" r="r" b="b"/>
              <a:pathLst>
                <a:path w="6788150" h="920750">
                  <a:moveTo>
                    <a:pt x="6634480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6634480" y="920495"/>
                  </a:lnTo>
                  <a:lnTo>
                    <a:pt x="6682963" y="912674"/>
                  </a:lnTo>
                  <a:lnTo>
                    <a:pt x="6725076" y="890893"/>
                  </a:lnTo>
                  <a:lnTo>
                    <a:pt x="6758289" y="857682"/>
                  </a:lnTo>
                  <a:lnTo>
                    <a:pt x="6780072" y="815568"/>
                  </a:lnTo>
                  <a:lnTo>
                    <a:pt x="6787896" y="767079"/>
                  </a:lnTo>
                  <a:lnTo>
                    <a:pt x="6787896" y="153415"/>
                  </a:lnTo>
                  <a:lnTo>
                    <a:pt x="6780072" y="104932"/>
                  </a:lnTo>
                  <a:lnTo>
                    <a:pt x="6758289" y="62819"/>
                  </a:lnTo>
                  <a:lnTo>
                    <a:pt x="6725076" y="29606"/>
                  </a:lnTo>
                  <a:lnTo>
                    <a:pt x="6682963" y="7823"/>
                  </a:lnTo>
                  <a:lnTo>
                    <a:pt x="66344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88542" y="5173218"/>
              <a:ext cx="6788150" cy="920750"/>
            </a:xfrm>
            <a:custGeom>
              <a:avLst/>
              <a:gdLst/>
              <a:ahLst/>
              <a:cxnLst/>
              <a:rect l="l" t="t" r="r" b="b"/>
              <a:pathLst>
                <a:path w="6788150" h="920750">
                  <a:moveTo>
                    <a:pt x="6787896" y="153415"/>
                  </a:moveTo>
                  <a:lnTo>
                    <a:pt x="6787896" y="767079"/>
                  </a:lnTo>
                  <a:lnTo>
                    <a:pt x="6780072" y="815568"/>
                  </a:lnTo>
                  <a:lnTo>
                    <a:pt x="6758289" y="857682"/>
                  </a:lnTo>
                  <a:lnTo>
                    <a:pt x="6725076" y="890893"/>
                  </a:lnTo>
                  <a:lnTo>
                    <a:pt x="6682963" y="912674"/>
                  </a:lnTo>
                  <a:lnTo>
                    <a:pt x="6634480" y="920495"/>
                  </a:lnTo>
                  <a:lnTo>
                    <a:pt x="0" y="920495"/>
                  </a:lnTo>
                  <a:lnTo>
                    <a:pt x="0" y="0"/>
                  </a:lnTo>
                  <a:lnTo>
                    <a:pt x="6634480" y="0"/>
                  </a:lnTo>
                  <a:lnTo>
                    <a:pt x="6682963" y="7823"/>
                  </a:lnTo>
                  <a:lnTo>
                    <a:pt x="6725076" y="29606"/>
                  </a:lnTo>
                  <a:lnTo>
                    <a:pt x="6758289" y="62819"/>
                  </a:lnTo>
                  <a:lnTo>
                    <a:pt x="6780072" y="104932"/>
                  </a:lnTo>
                  <a:lnTo>
                    <a:pt x="6787896" y="153415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72186" y="5212232"/>
            <a:ext cx="7656195" cy="79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6025" marR="30480" indent="-114300">
              <a:lnSpc>
                <a:spcPct val="129200"/>
              </a:lnSpc>
              <a:spcBef>
                <a:spcPts val="100"/>
              </a:spcBef>
              <a:buChar char="•"/>
              <a:tabLst>
                <a:tab pos="1216660" algn="l"/>
              </a:tabLst>
            </a:pPr>
            <a:r>
              <a:rPr sz="1200" dirty="0">
                <a:latin typeface="Noto Sans CJK HK"/>
                <a:cs typeface="Noto Sans CJK HK"/>
              </a:rPr>
              <a:t>收到計畫辦公室回函後，承辦人於申請變更頁面登打計畫辦公</a:t>
            </a:r>
            <a:r>
              <a:rPr sz="1200" spc="5" dirty="0">
                <a:latin typeface="Noto Sans CJK HK"/>
                <a:cs typeface="Noto Sans CJK HK"/>
              </a:rPr>
              <a:t>室</a:t>
            </a:r>
            <a:r>
              <a:rPr sz="1200" dirty="0">
                <a:latin typeface="Noto Sans CJK HK"/>
                <a:cs typeface="Noto Sans CJK HK"/>
              </a:rPr>
              <a:t>【回函公文號】、上傳計畫辦公 室【回函公文】</a:t>
            </a:r>
            <a:r>
              <a:rPr sz="1200" spc="25" dirty="0">
                <a:latin typeface="Noto Sans CJK HK"/>
                <a:cs typeface="Noto Sans CJK HK"/>
              </a:rPr>
              <a:t> </a:t>
            </a:r>
            <a:r>
              <a:rPr sz="1200" dirty="0">
                <a:latin typeface="Noto Sans CJK HK"/>
                <a:cs typeface="Noto Sans CJK HK"/>
              </a:rPr>
              <a:t>、點選計畫辦公室【回函公文日期】</a:t>
            </a:r>
            <a:endParaRPr sz="1200">
              <a:latin typeface="Noto Sans CJK HK"/>
              <a:cs typeface="Noto Sans CJK HK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z="2850" spc="-15" baseline="-8771" dirty="0">
                <a:solidFill>
                  <a:srgbClr val="FFFFFF"/>
                </a:solidFill>
                <a:latin typeface="Noto Sans CJK HK"/>
                <a:cs typeface="Noto Sans CJK HK"/>
              </a:rPr>
              <a:t>回函確</a:t>
            </a:r>
            <a:r>
              <a:rPr sz="2850" spc="-7" baseline="-8771" dirty="0">
                <a:solidFill>
                  <a:srgbClr val="FFFFFF"/>
                </a:solidFill>
                <a:latin typeface="Noto Sans CJK HK"/>
                <a:cs typeface="Noto Sans CJK HK"/>
              </a:rPr>
              <a:t>認</a:t>
            </a:r>
            <a:r>
              <a:rPr sz="2850" spc="532" baseline="-8771" dirty="0">
                <a:solidFill>
                  <a:srgbClr val="FFFFFF"/>
                </a:solidFill>
                <a:latin typeface="Noto Sans CJK HK"/>
                <a:cs typeface="Noto Sans CJK HK"/>
              </a:rPr>
              <a:t> </a:t>
            </a:r>
            <a:r>
              <a:rPr sz="1200" spc="-5" dirty="0">
                <a:latin typeface="Noto Sans CJK HK"/>
                <a:cs typeface="Noto Sans CJK HK"/>
              </a:rPr>
              <a:t>變更作業立即生效。</a:t>
            </a:r>
            <a:endParaRPr sz="1200">
              <a:latin typeface="Noto Sans CJK HK"/>
              <a:cs typeface="Noto Sans CJK HK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64" name="object 64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18</a:t>
            </a:r>
            <a:endParaRPr spc="-5" dirty="0"/>
          </a:p>
        </p:txBody>
      </p:sp>
      <p:sp>
        <p:nvSpPr>
          <p:cNvPr id="68" name="object 68"/>
          <p:cNvSpPr txBox="1"/>
          <p:nvPr/>
        </p:nvSpPr>
        <p:spPr>
          <a:xfrm>
            <a:off x="3499230" y="670052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Noto Sans CJK HK"/>
                <a:cs typeface="Noto Sans CJK HK"/>
              </a:rPr>
              <a:t>學海築夢未執行之子計畫案補助款欲 流用至其他子計畫案時</a:t>
            </a:r>
            <a:endParaRPr sz="12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26335"/>
            <a:ext cx="9143999" cy="3776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4" name="object 4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2982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經費流用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系統填寫</a:t>
            </a:r>
            <a:endParaRPr sz="20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19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0" y="4869179"/>
            <a:ext cx="3961129" cy="58547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8460" marR="220979" indent="-287020">
              <a:lnSpc>
                <a:spcPct val="100000"/>
              </a:lnSpc>
              <a:spcBef>
                <a:spcPts val="315"/>
              </a:spcBef>
              <a:tabLst>
                <a:tab pos="378460" algn="l"/>
              </a:tabLst>
            </a:pPr>
            <a:r>
              <a:rPr sz="1100" spc="118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1100" spc="1180" dirty="0">
                <a:solidFill>
                  <a:srgbClr val="669999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1. </a:t>
            </a:r>
            <a:r>
              <a:rPr sz="1600" spc="-5" dirty="0">
                <a:latin typeface="Noto Sans CJK HK"/>
                <a:cs typeface="Noto Sans CJK HK"/>
              </a:rPr>
              <a:t>承辦人登入</a:t>
            </a:r>
            <a:r>
              <a:rPr sz="1600" spc="280" dirty="0">
                <a:latin typeface="Noto Sans CJK HK"/>
                <a:cs typeface="Noto Sans CJK HK"/>
              </a:rPr>
              <a:t>&gt;&gt;</a:t>
            </a:r>
            <a:r>
              <a:rPr sz="1600" spc="-5" dirty="0">
                <a:latin typeface="Noto Sans CJK HK"/>
                <a:cs typeface="Noto Sans CJK HK"/>
              </a:rPr>
              <a:t>學海築夢計畫維 護</a:t>
            </a:r>
            <a:r>
              <a:rPr sz="1600" spc="280" dirty="0">
                <a:latin typeface="Noto Sans CJK HK"/>
                <a:cs typeface="Noto Sans CJK HK"/>
              </a:rPr>
              <a:t>&gt;&gt;</a:t>
            </a:r>
            <a:r>
              <a:rPr sz="1600" spc="-5" dirty="0">
                <a:latin typeface="Noto Sans CJK HK"/>
                <a:cs typeface="Noto Sans CJK HK"/>
              </a:rPr>
              <a:t>變更作業</a:t>
            </a:r>
            <a:r>
              <a:rPr sz="1600" spc="130" dirty="0">
                <a:latin typeface="Noto Sans CJK HK"/>
                <a:cs typeface="Noto Sans CJK HK"/>
              </a:rPr>
              <a:t>&gt;&gt;3.</a:t>
            </a:r>
            <a:r>
              <a:rPr sz="1600" spc="-5" dirty="0">
                <a:latin typeface="Noto Sans CJK HK"/>
                <a:cs typeface="Noto Sans CJK HK"/>
              </a:rPr>
              <a:t>經費流用。</a:t>
            </a:r>
            <a:endParaRPr sz="16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26335"/>
            <a:ext cx="9143999" cy="1853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2982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經費流用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系統填寫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2339339" y="3934967"/>
            <a:ext cx="6120765" cy="338455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  <a:tabLst>
                <a:tab pos="378460" algn="l"/>
              </a:tabLst>
            </a:pPr>
            <a:r>
              <a:rPr sz="1100" spc="118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1100" spc="1180" dirty="0">
                <a:solidFill>
                  <a:srgbClr val="669999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2.</a:t>
            </a:r>
            <a:r>
              <a:rPr sz="1600" spc="5" dirty="0">
                <a:latin typeface="Noto Sans CJK HK"/>
                <a:cs typeface="Noto Sans CJK HK"/>
              </a:rPr>
              <a:t>填</a:t>
            </a:r>
            <a:r>
              <a:rPr sz="1600" spc="-5" dirty="0">
                <a:latin typeface="Noto Sans CJK HK"/>
                <a:cs typeface="Noto Sans CJK HK"/>
              </a:rPr>
              <a:t>寫【</a:t>
            </a:r>
            <a:r>
              <a:rPr sz="1600" spc="5" dirty="0">
                <a:latin typeface="Noto Sans CJK HK"/>
                <a:cs typeface="Noto Sans CJK HK"/>
              </a:rPr>
              <a:t>流</a:t>
            </a:r>
            <a:r>
              <a:rPr sz="1600" spc="-5" dirty="0">
                <a:latin typeface="Noto Sans CJK HK"/>
                <a:cs typeface="Noto Sans CJK HK"/>
              </a:rPr>
              <a:t>用後教</a:t>
            </a:r>
            <a:r>
              <a:rPr sz="1600" spc="10" dirty="0">
                <a:latin typeface="Noto Sans CJK HK"/>
                <a:cs typeface="Noto Sans CJK HK"/>
              </a:rPr>
              <a:t>育</a:t>
            </a:r>
            <a:r>
              <a:rPr sz="1600" spc="-5" dirty="0">
                <a:latin typeface="Noto Sans CJK HK"/>
                <a:cs typeface="Noto Sans CJK HK"/>
              </a:rPr>
              <a:t>部補</a:t>
            </a:r>
            <a:r>
              <a:rPr sz="1600" spc="5" dirty="0">
                <a:latin typeface="Noto Sans CJK HK"/>
                <a:cs typeface="Noto Sans CJK HK"/>
              </a:rPr>
              <a:t>助</a:t>
            </a:r>
            <a:r>
              <a:rPr sz="1600" spc="-5" dirty="0">
                <a:latin typeface="Noto Sans CJK HK"/>
                <a:cs typeface="Noto Sans CJK HK"/>
              </a:rPr>
              <a:t>經</a:t>
            </a:r>
            <a:r>
              <a:rPr sz="1600" spc="-15" dirty="0">
                <a:latin typeface="Noto Sans CJK HK"/>
                <a:cs typeface="Noto Sans CJK HK"/>
              </a:rPr>
              <a:t>費</a:t>
            </a:r>
            <a:r>
              <a:rPr sz="1600" spc="-5" dirty="0">
                <a:latin typeface="Noto Sans CJK HK"/>
                <a:cs typeface="Noto Sans CJK HK"/>
              </a:rPr>
              <a:t>】、</a:t>
            </a:r>
            <a:r>
              <a:rPr sz="1600" spc="5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【</a:t>
            </a:r>
            <a:r>
              <a:rPr sz="1600" spc="5" dirty="0">
                <a:latin typeface="Noto Sans CJK HK"/>
                <a:cs typeface="Noto Sans CJK HK"/>
              </a:rPr>
              <a:t>流用</a:t>
            </a:r>
            <a:r>
              <a:rPr sz="1600" spc="-5" dirty="0">
                <a:latin typeface="Noto Sans CJK HK"/>
                <a:cs typeface="Noto Sans CJK HK"/>
              </a:rPr>
              <a:t>後學校</a:t>
            </a:r>
            <a:r>
              <a:rPr sz="1600" spc="5" dirty="0">
                <a:latin typeface="Noto Sans CJK HK"/>
                <a:cs typeface="Noto Sans CJK HK"/>
              </a:rPr>
              <a:t>配</a:t>
            </a:r>
            <a:r>
              <a:rPr sz="1600" spc="-5" dirty="0">
                <a:latin typeface="Noto Sans CJK HK"/>
                <a:cs typeface="Noto Sans CJK HK"/>
              </a:rPr>
              <a:t>合款】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6" name="object 6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2</a:t>
            </a:r>
            <a:r>
              <a:rPr lang="en-US" altLang="zh-TW" spc="-5" dirty="0" smtClean="0"/>
              <a:t>0</a:t>
            </a:r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2982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經費流用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回函確認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715255" y="4218432"/>
            <a:ext cx="3961129" cy="166751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79095" marR="125730" indent="-287020">
              <a:lnSpc>
                <a:spcPct val="100000"/>
              </a:lnSpc>
              <a:spcBef>
                <a:spcPts val="309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9095" algn="l"/>
                <a:tab pos="379730" algn="l"/>
              </a:tabLst>
            </a:pPr>
            <a:r>
              <a:rPr sz="1600" spc="-10" dirty="0">
                <a:latin typeface="Noto Sans CJK HK"/>
                <a:cs typeface="Noto Sans CJK HK"/>
              </a:rPr>
              <a:t>收到計畫辦公室回函後，承辦人於</a:t>
            </a:r>
            <a:r>
              <a:rPr sz="1600" dirty="0">
                <a:latin typeface="Noto Sans CJK HK"/>
                <a:cs typeface="Noto Sans CJK HK"/>
              </a:rPr>
              <a:t>申</a:t>
            </a:r>
            <a:r>
              <a:rPr sz="1600" spc="-5" dirty="0">
                <a:latin typeface="Noto Sans CJK HK"/>
                <a:cs typeface="Noto Sans CJK HK"/>
              </a:rPr>
              <a:t>請 變更頁面登打教育部【回函公文號</a:t>
            </a:r>
            <a:r>
              <a:rPr sz="1600" spc="5" dirty="0">
                <a:latin typeface="Noto Sans CJK HK"/>
                <a:cs typeface="Noto Sans CJK HK"/>
              </a:rPr>
              <a:t>】</a:t>
            </a:r>
            <a:r>
              <a:rPr sz="1600" spc="-5" dirty="0">
                <a:latin typeface="Noto Sans CJK HK"/>
                <a:cs typeface="Noto Sans CJK HK"/>
              </a:rPr>
              <a:t>、 上傳教育部【回函公文】</a:t>
            </a:r>
            <a:r>
              <a:rPr sz="1600" spc="60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、點選教育 部【回函公文日</a:t>
            </a:r>
            <a:r>
              <a:rPr sz="1600" spc="-15" dirty="0">
                <a:latin typeface="Noto Sans CJK HK"/>
                <a:cs typeface="Noto Sans CJK HK"/>
              </a:rPr>
              <a:t>期</a:t>
            </a:r>
            <a:r>
              <a:rPr sz="1600" spc="-5" dirty="0">
                <a:latin typeface="Noto Sans CJK HK"/>
                <a:cs typeface="Noto Sans CJK HK"/>
              </a:rPr>
              <a:t>】</a:t>
            </a:r>
            <a:endParaRPr sz="1600">
              <a:latin typeface="Noto Sans CJK HK"/>
              <a:cs typeface="Noto Sans CJK HK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69999"/>
              </a:buClr>
              <a:buFont typeface="Wingdings"/>
              <a:buChar char="⚫"/>
            </a:pPr>
            <a:endParaRPr sz="1300">
              <a:latin typeface="Noto Sans CJK HK"/>
              <a:cs typeface="Noto Sans CJK HK"/>
            </a:endParaRPr>
          </a:p>
          <a:p>
            <a:pPr marL="379095" indent="-287020">
              <a:lnSpc>
                <a:spcPct val="100000"/>
              </a:lnSpc>
              <a:buClr>
                <a:srgbClr val="669999"/>
              </a:buClr>
              <a:buSzPct val="68750"/>
              <a:buFont typeface="Wingdings"/>
              <a:buChar char="⚫"/>
              <a:tabLst>
                <a:tab pos="379095" algn="l"/>
                <a:tab pos="379730" algn="l"/>
              </a:tabLst>
            </a:pPr>
            <a:r>
              <a:rPr sz="1600" spc="-10" dirty="0">
                <a:latin typeface="Noto Sans CJK HK"/>
                <a:cs typeface="Noto Sans CJK HK"/>
              </a:rPr>
              <a:t>變更作業立即生效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5" name="object 5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054351"/>
            <a:ext cx="9079570" cy="182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2</a:t>
            </a:r>
            <a:r>
              <a:rPr lang="en-US" altLang="zh-TW" spc="-5" dirty="0" smtClean="0"/>
              <a:t>1</a:t>
            </a:r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3683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實習人數變更資訊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39204" y="1761680"/>
            <a:ext cx="935990" cy="1324610"/>
            <a:chOff x="239204" y="1761680"/>
            <a:chExt cx="935990" cy="1324610"/>
          </a:xfrm>
        </p:grpSpPr>
        <p:sp>
          <p:nvSpPr>
            <p:cNvPr id="4" name="object 4"/>
            <p:cNvSpPr/>
            <p:nvPr/>
          </p:nvSpPr>
          <p:spPr>
            <a:xfrm>
              <a:off x="252221" y="1774697"/>
              <a:ext cx="909955" cy="1298575"/>
            </a:xfrm>
            <a:custGeom>
              <a:avLst/>
              <a:gdLst/>
              <a:ahLst/>
              <a:cxnLst/>
              <a:rect l="l" t="t" r="r" b="b"/>
              <a:pathLst>
                <a:path w="909955" h="1298575">
                  <a:moveTo>
                    <a:pt x="909828" y="0"/>
                  </a:moveTo>
                  <a:lnTo>
                    <a:pt x="454914" y="454913"/>
                  </a:lnTo>
                  <a:lnTo>
                    <a:pt x="0" y="0"/>
                  </a:lnTo>
                  <a:lnTo>
                    <a:pt x="0" y="843534"/>
                  </a:lnTo>
                  <a:lnTo>
                    <a:pt x="454914" y="1298448"/>
                  </a:lnTo>
                  <a:lnTo>
                    <a:pt x="909828" y="843534"/>
                  </a:lnTo>
                  <a:lnTo>
                    <a:pt x="909828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221" y="1774697"/>
              <a:ext cx="909955" cy="1298575"/>
            </a:xfrm>
            <a:custGeom>
              <a:avLst/>
              <a:gdLst/>
              <a:ahLst/>
              <a:cxnLst/>
              <a:rect l="l" t="t" r="r" b="b"/>
              <a:pathLst>
                <a:path w="909955" h="1298575">
                  <a:moveTo>
                    <a:pt x="909828" y="0"/>
                  </a:moveTo>
                  <a:lnTo>
                    <a:pt x="909828" y="843534"/>
                  </a:lnTo>
                  <a:lnTo>
                    <a:pt x="454914" y="1298448"/>
                  </a:lnTo>
                  <a:lnTo>
                    <a:pt x="0" y="843534"/>
                  </a:lnTo>
                  <a:lnTo>
                    <a:pt x="0" y="0"/>
                  </a:lnTo>
                  <a:lnTo>
                    <a:pt x="454914" y="454913"/>
                  </a:lnTo>
                  <a:lnTo>
                    <a:pt x="909828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0400" y="2268982"/>
            <a:ext cx="89154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檢附資料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9032" y="1761680"/>
            <a:ext cx="6894830" cy="870585"/>
            <a:chOff x="1149032" y="1761680"/>
            <a:chExt cx="6894830" cy="870585"/>
          </a:xfrm>
        </p:grpSpPr>
        <p:sp>
          <p:nvSpPr>
            <p:cNvPr id="8" name="object 8"/>
            <p:cNvSpPr/>
            <p:nvPr/>
          </p:nvSpPr>
          <p:spPr>
            <a:xfrm>
              <a:off x="1162049" y="1774697"/>
              <a:ext cx="6868795" cy="844550"/>
            </a:xfrm>
            <a:custGeom>
              <a:avLst/>
              <a:gdLst/>
              <a:ahLst/>
              <a:cxnLst/>
              <a:rect l="l" t="t" r="r" b="b"/>
              <a:pathLst>
                <a:path w="6868795" h="844550">
                  <a:moveTo>
                    <a:pt x="6727952" y="0"/>
                  </a:moveTo>
                  <a:lnTo>
                    <a:pt x="0" y="0"/>
                  </a:lnTo>
                  <a:lnTo>
                    <a:pt x="0" y="844296"/>
                  </a:lnTo>
                  <a:lnTo>
                    <a:pt x="6727952" y="844296"/>
                  </a:lnTo>
                  <a:lnTo>
                    <a:pt x="6772432" y="837123"/>
                  </a:lnTo>
                  <a:lnTo>
                    <a:pt x="6811060" y="817148"/>
                  </a:lnTo>
                  <a:lnTo>
                    <a:pt x="6841520" y="786688"/>
                  </a:lnTo>
                  <a:lnTo>
                    <a:pt x="6861495" y="748060"/>
                  </a:lnTo>
                  <a:lnTo>
                    <a:pt x="6868668" y="703579"/>
                  </a:lnTo>
                  <a:lnTo>
                    <a:pt x="6868668" y="140715"/>
                  </a:lnTo>
                  <a:lnTo>
                    <a:pt x="6861495" y="96235"/>
                  </a:lnTo>
                  <a:lnTo>
                    <a:pt x="6841520" y="57607"/>
                  </a:lnTo>
                  <a:lnTo>
                    <a:pt x="6811060" y="27147"/>
                  </a:lnTo>
                  <a:lnTo>
                    <a:pt x="6772432" y="7172"/>
                  </a:lnTo>
                  <a:lnTo>
                    <a:pt x="67279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2049" y="1774697"/>
              <a:ext cx="6868795" cy="844550"/>
            </a:xfrm>
            <a:custGeom>
              <a:avLst/>
              <a:gdLst/>
              <a:ahLst/>
              <a:cxnLst/>
              <a:rect l="l" t="t" r="r" b="b"/>
              <a:pathLst>
                <a:path w="6868795" h="844550">
                  <a:moveTo>
                    <a:pt x="6868668" y="140715"/>
                  </a:moveTo>
                  <a:lnTo>
                    <a:pt x="6868668" y="703579"/>
                  </a:lnTo>
                  <a:lnTo>
                    <a:pt x="6861495" y="748060"/>
                  </a:lnTo>
                  <a:lnTo>
                    <a:pt x="6841520" y="786688"/>
                  </a:lnTo>
                  <a:lnTo>
                    <a:pt x="6811060" y="817148"/>
                  </a:lnTo>
                  <a:lnTo>
                    <a:pt x="6772432" y="837123"/>
                  </a:lnTo>
                  <a:lnTo>
                    <a:pt x="6727952" y="844296"/>
                  </a:lnTo>
                  <a:lnTo>
                    <a:pt x="0" y="844296"/>
                  </a:lnTo>
                  <a:lnTo>
                    <a:pt x="0" y="0"/>
                  </a:lnTo>
                  <a:lnTo>
                    <a:pt x="6727952" y="0"/>
                  </a:lnTo>
                  <a:lnTo>
                    <a:pt x="6772432" y="7172"/>
                  </a:lnTo>
                  <a:lnTo>
                    <a:pt x="6811060" y="27147"/>
                  </a:lnTo>
                  <a:lnTo>
                    <a:pt x="6841520" y="57607"/>
                  </a:lnTo>
                  <a:lnTo>
                    <a:pt x="6861495" y="96235"/>
                  </a:lnTo>
                  <a:lnTo>
                    <a:pt x="6868668" y="140715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26921" y="1878177"/>
            <a:ext cx="1348740" cy="5353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74930" indent="-62865">
              <a:lnSpc>
                <a:spcPct val="100000"/>
              </a:lnSpc>
              <a:spcBef>
                <a:spcPts val="785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檢附公文。</a:t>
            </a:r>
            <a:endParaRPr sz="1100">
              <a:latin typeface="Noto Sans CJK HK"/>
              <a:cs typeface="Noto Sans CJK HK"/>
            </a:endParaRPr>
          </a:p>
          <a:p>
            <a:pPr marL="74930" indent="-62865">
              <a:lnSpc>
                <a:spcPct val="100000"/>
              </a:lnSpc>
              <a:spcBef>
                <a:spcPts val="685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變更人員具體說明。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9191" y="2913824"/>
            <a:ext cx="935990" cy="1326515"/>
            <a:chOff x="239191" y="2913824"/>
            <a:chExt cx="935990" cy="1326515"/>
          </a:xfrm>
        </p:grpSpPr>
        <p:sp>
          <p:nvSpPr>
            <p:cNvPr id="12" name="object 12"/>
            <p:cNvSpPr/>
            <p:nvPr/>
          </p:nvSpPr>
          <p:spPr>
            <a:xfrm>
              <a:off x="252209" y="2926841"/>
              <a:ext cx="909955" cy="1300480"/>
            </a:xfrm>
            <a:custGeom>
              <a:avLst/>
              <a:gdLst/>
              <a:ahLst/>
              <a:cxnLst/>
              <a:rect l="l" t="t" r="r" b="b"/>
              <a:pathLst>
                <a:path w="909955" h="1300479">
                  <a:moveTo>
                    <a:pt x="909840" y="0"/>
                  </a:moveTo>
                  <a:lnTo>
                    <a:pt x="454926" y="454913"/>
                  </a:lnTo>
                  <a:lnTo>
                    <a:pt x="0" y="0"/>
                  </a:lnTo>
                  <a:lnTo>
                    <a:pt x="0" y="845058"/>
                  </a:lnTo>
                  <a:lnTo>
                    <a:pt x="454926" y="1299972"/>
                  </a:lnTo>
                  <a:lnTo>
                    <a:pt x="909840" y="845058"/>
                  </a:lnTo>
                  <a:lnTo>
                    <a:pt x="909840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2209" y="2926841"/>
              <a:ext cx="909955" cy="1300480"/>
            </a:xfrm>
            <a:custGeom>
              <a:avLst/>
              <a:gdLst/>
              <a:ahLst/>
              <a:cxnLst/>
              <a:rect l="l" t="t" r="r" b="b"/>
              <a:pathLst>
                <a:path w="909955" h="1300479">
                  <a:moveTo>
                    <a:pt x="909840" y="0"/>
                  </a:moveTo>
                  <a:lnTo>
                    <a:pt x="909840" y="845058"/>
                  </a:lnTo>
                  <a:lnTo>
                    <a:pt x="454926" y="1299972"/>
                  </a:lnTo>
                  <a:lnTo>
                    <a:pt x="0" y="845058"/>
                  </a:lnTo>
                  <a:lnTo>
                    <a:pt x="0" y="0"/>
                  </a:lnTo>
                  <a:lnTo>
                    <a:pt x="454926" y="454913"/>
                  </a:lnTo>
                  <a:lnTo>
                    <a:pt x="909840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0400" y="3422650"/>
            <a:ext cx="89154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系統填寫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49032" y="2913824"/>
            <a:ext cx="6894830" cy="871855"/>
            <a:chOff x="1149032" y="2913824"/>
            <a:chExt cx="6894830" cy="871855"/>
          </a:xfrm>
        </p:grpSpPr>
        <p:sp>
          <p:nvSpPr>
            <p:cNvPr id="16" name="object 16"/>
            <p:cNvSpPr/>
            <p:nvPr/>
          </p:nvSpPr>
          <p:spPr>
            <a:xfrm>
              <a:off x="1162049" y="2926841"/>
              <a:ext cx="6868795" cy="845819"/>
            </a:xfrm>
            <a:custGeom>
              <a:avLst/>
              <a:gdLst/>
              <a:ahLst/>
              <a:cxnLst/>
              <a:rect l="l" t="t" r="r" b="b"/>
              <a:pathLst>
                <a:path w="6868795" h="845820">
                  <a:moveTo>
                    <a:pt x="6727698" y="0"/>
                  </a:moveTo>
                  <a:lnTo>
                    <a:pt x="0" y="0"/>
                  </a:lnTo>
                  <a:lnTo>
                    <a:pt x="0" y="845820"/>
                  </a:lnTo>
                  <a:lnTo>
                    <a:pt x="6727698" y="845820"/>
                  </a:lnTo>
                  <a:lnTo>
                    <a:pt x="6772253" y="838632"/>
                  </a:lnTo>
                  <a:lnTo>
                    <a:pt x="6810951" y="818619"/>
                  </a:lnTo>
                  <a:lnTo>
                    <a:pt x="6841467" y="788103"/>
                  </a:lnTo>
                  <a:lnTo>
                    <a:pt x="6861480" y="749405"/>
                  </a:lnTo>
                  <a:lnTo>
                    <a:pt x="6868668" y="704850"/>
                  </a:lnTo>
                  <a:lnTo>
                    <a:pt x="6868668" y="140970"/>
                  </a:lnTo>
                  <a:lnTo>
                    <a:pt x="6861480" y="96414"/>
                  </a:lnTo>
                  <a:lnTo>
                    <a:pt x="6841467" y="57716"/>
                  </a:lnTo>
                  <a:lnTo>
                    <a:pt x="6810951" y="27200"/>
                  </a:lnTo>
                  <a:lnTo>
                    <a:pt x="6772253" y="7187"/>
                  </a:lnTo>
                  <a:lnTo>
                    <a:pt x="67276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2049" y="2926841"/>
              <a:ext cx="6868795" cy="845819"/>
            </a:xfrm>
            <a:custGeom>
              <a:avLst/>
              <a:gdLst/>
              <a:ahLst/>
              <a:cxnLst/>
              <a:rect l="l" t="t" r="r" b="b"/>
              <a:pathLst>
                <a:path w="6868795" h="845820">
                  <a:moveTo>
                    <a:pt x="6868668" y="140970"/>
                  </a:moveTo>
                  <a:lnTo>
                    <a:pt x="6868668" y="704850"/>
                  </a:lnTo>
                  <a:lnTo>
                    <a:pt x="6861480" y="749405"/>
                  </a:lnTo>
                  <a:lnTo>
                    <a:pt x="6841467" y="788103"/>
                  </a:lnTo>
                  <a:lnTo>
                    <a:pt x="6810951" y="818619"/>
                  </a:lnTo>
                  <a:lnTo>
                    <a:pt x="6772253" y="838632"/>
                  </a:lnTo>
                  <a:lnTo>
                    <a:pt x="6727698" y="845820"/>
                  </a:lnTo>
                  <a:lnTo>
                    <a:pt x="0" y="845820"/>
                  </a:lnTo>
                  <a:lnTo>
                    <a:pt x="0" y="0"/>
                  </a:lnTo>
                  <a:lnTo>
                    <a:pt x="6727698" y="0"/>
                  </a:lnTo>
                  <a:lnTo>
                    <a:pt x="6772253" y="7187"/>
                  </a:lnTo>
                  <a:lnTo>
                    <a:pt x="6810951" y="27200"/>
                  </a:lnTo>
                  <a:lnTo>
                    <a:pt x="6841467" y="57716"/>
                  </a:lnTo>
                  <a:lnTo>
                    <a:pt x="6861480" y="96414"/>
                  </a:lnTo>
                  <a:lnTo>
                    <a:pt x="6868668" y="14097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26921" y="3086836"/>
            <a:ext cx="6724650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30000"/>
              </a:lnSpc>
              <a:spcBef>
                <a:spcPts val="100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新增變更申請</a:t>
            </a:r>
            <a:r>
              <a:rPr sz="1100" spc="200" dirty="0">
                <a:latin typeface="Noto Sans CJK HK"/>
                <a:cs typeface="Noto Sans CJK HK"/>
              </a:rPr>
              <a:t>&gt;&gt;</a:t>
            </a:r>
            <a:r>
              <a:rPr sz="1100" dirty="0">
                <a:latin typeface="Noto Sans CJK HK"/>
                <a:cs typeface="Noto Sans CJK HK"/>
              </a:rPr>
              <a:t>【</a:t>
            </a:r>
            <a:r>
              <a:rPr sz="1100" spc="-15" dirty="0">
                <a:latin typeface="Noto Sans CJK HK"/>
                <a:cs typeface="Noto Sans CJK HK"/>
              </a:rPr>
              <a:t>選</a:t>
            </a:r>
            <a:r>
              <a:rPr sz="1100" dirty="0">
                <a:latin typeface="Noto Sans CJK HK"/>
                <a:cs typeface="Noto Sans CJK HK"/>
              </a:rPr>
              <a:t>擇要變</a:t>
            </a:r>
            <a:r>
              <a:rPr sz="1100" spc="-15" dirty="0">
                <a:latin typeface="Noto Sans CJK HK"/>
                <a:cs typeface="Noto Sans CJK HK"/>
              </a:rPr>
              <a:t>更</a:t>
            </a:r>
            <a:r>
              <a:rPr sz="1100" dirty="0">
                <a:latin typeface="Noto Sans CJK HK"/>
                <a:cs typeface="Noto Sans CJK HK"/>
              </a:rPr>
              <a:t>實習</a:t>
            </a:r>
            <a:r>
              <a:rPr sz="1100" spc="-15" dirty="0">
                <a:latin typeface="Noto Sans CJK HK"/>
                <a:cs typeface="Noto Sans CJK HK"/>
              </a:rPr>
              <a:t>人</a:t>
            </a:r>
            <a:r>
              <a:rPr sz="1100" dirty="0">
                <a:latin typeface="Noto Sans CJK HK"/>
                <a:cs typeface="Noto Sans CJK HK"/>
              </a:rPr>
              <a:t>數的</a:t>
            </a:r>
            <a:r>
              <a:rPr sz="1100" spc="-15" dirty="0">
                <a:latin typeface="Noto Sans CJK HK"/>
                <a:cs typeface="Noto Sans CJK HK"/>
              </a:rPr>
              <a:t>計</a:t>
            </a:r>
            <a:r>
              <a:rPr sz="1100" dirty="0">
                <a:latin typeface="Noto Sans CJK HK"/>
                <a:cs typeface="Noto Sans CJK HK"/>
              </a:rPr>
              <a:t>畫】</a:t>
            </a:r>
            <a:r>
              <a:rPr sz="1100" spc="-15" dirty="0">
                <a:latin typeface="Noto Sans CJK HK"/>
                <a:cs typeface="Noto Sans CJK HK"/>
              </a:rPr>
              <a:t>、</a:t>
            </a:r>
            <a:r>
              <a:rPr sz="1100" dirty="0">
                <a:latin typeface="Noto Sans CJK HK"/>
                <a:cs typeface="Noto Sans CJK HK"/>
              </a:rPr>
              <a:t>填寫</a:t>
            </a:r>
            <a:r>
              <a:rPr sz="1100" spc="-15" dirty="0">
                <a:latin typeface="Noto Sans CJK HK"/>
                <a:cs typeface="Noto Sans CJK HK"/>
              </a:rPr>
              <a:t>【</a:t>
            </a:r>
            <a:r>
              <a:rPr sz="1100" dirty="0">
                <a:latin typeface="Noto Sans CJK HK"/>
                <a:cs typeface="Noto Sans CJK HK"/>
              </a:rPr>
              <a:t>變更</a:t>
            </a:r>
            <a:r>
              <a:rPr sz="1100" spc="-15" dirty="0">
                <a:latin typeface="Noto Sans CJK HK"/>
                <a:cs typeface="Noto Sans CJK HK"/>
              </a:rPr>
              <a:t>後</a:t>
            </a:r>
            <a:r>
              <a:rPr sz="1100" dirty="0">
                <a:latin typeface="Noto Sans CJK HK"/>
                <a:cs typeface="Noto Sans CJK HK"/>
              </a:rPr>
              <a:t>實習</a:t>
            </a:r>
            <a:r>
              <a:rPr sz="1100" spc="-15" dirty="0">
                <a:latin typeface="Noto Sans CJK HK"/>
                <a:cs typeface="Noto Sans CJK HK"/>
              </a:rPr>
              <a:t>人</a:t>
            </a:r>
            <a:r>
              <a:rPr sz="1100" dirty="0">
                <a:latin typeface="Noto Sans CJK HK"/>
                <a:cs typeface="Noto Sans CJK HK"/>
              </a:rPr>
              <a:t>數】</a:t>
            </a:r>
            <a:r>
              <a:rPr sz="1100" spc="-15" dirty="0">
                <a:latin typeface="Noto Sans CJK HK"/>
                <a:cs typeface="Noto Sans CJK HK"/>
              </a:rPr>
              <a:t>，</a:t>
            </a:r>
            <a:r>
              <a:rPr sz="1100" dirty="0">
                <a:latin typeface="Noto Sans CJK HK"/>
                <a:cs typeface="Noto Sans CJK HK"/>
              </a:rPr>
              <a:t>填寫</a:t>
            </a:r>
            <a:r>
              <a:rPr sz="1100" spc="-15" dirty="0">
                <a:latin typeface="Noto Sans CJK HK"/>
                <a:cs typeface="Noto Sans CJK HK"/>
              </a:rPr>
              <a:t>【</a:t>
            </a:r>
            <a:r>
              <a:rPr sz="1100" dirty="0">
                <a:latin typeface="Noto Sans CJK HK"/>
                <a:cs typeface="Noto Sans CJK HK"/>
              </a:rPr>
              <a:t>送教</a:t>
            </a:r>
            <a:r>
              <a:rPr sz="1100" spc="-15" dirty="0">
                <a:latin typeface="Noto Sans CJK HK"/>
                <a:cs typeface="Noto Sans CJK HK"/>
              </a:rPr>
              <a:t>育</a:t>
            </a:r>
            <a:r>
              <a:rPr sz="1100" dirty="0">
                <a:latin typeface="Noto Sans CJK HK"/>
                <a:cs typeface="Noto Sans CJK HK"/>
              </a:rPr>
              <a:t>部公</a:t>
            </a:r>
            <a:r>
              <a:rPr sz="1100" spc="-15" dirty="0">
                <a:latin typeface="Noto Sans CJK HK"/>
                <a:cs typeface="Noto Sans CJK HK"/>
              </a:rPr>
              <a:t>文</a:t>
            </a:r>
            <a:r>
              <a:rPr sz="1100" dirty="0">
                <a:latin typeface="Noto Sans CJK HK"/>
                <a:cs typeface="Noto Sans CJK HK"/>
              </a:rPr>
              <a:t>資料</a:t>
            </a:r>
            <a:r>
              <a:rPr sz="1100" spc="-15" dirty="0">
                <a:latin typeface="Noto Sans CJK HK"/>
                <a:cs typeface="Noto Sans CJK HK"/>
              </a:rPr>
              <a:t>】</a:t>
            </a:r>
            <a:r>
              <a:rPr sz="1100" dirty="0">
                <a:latin typeface="Noto Sans CJK HK"/>
                <a:cs typeface="Noto Sans CJK HK"/>
              </a:rPr>
              <a:t>，  確認並勾選【變更人數</a:t>
            </a:r>
            <a:r>
              <a:rPr sz="1100" spc="-15" dirty="0">
                <a:latin typeface="Noto Sans CJK HK"/>
                <a:cs typeface="Noto Sans CJK HK"/>
              </a:rPr>
              <a:t>是</a:t>
            </a:r>
            <a:r>
              <a:rPr sz="1100" dirty="0">
                <a:latin typeface="Noto Sans CJK HK"/>
                <a:cs typeface="Noto Sans CJK HK"/>
              </a:rPr>
              <a:t>在選</a:t>
            </a:r>
            <a:r>
              <a:rPr sz="1100" spc="-15" dirty="0">
                <a:latin typeface="Noto Sans CJK HK"/>
                <a:cs typeface="Noto Sans CJK HK"/>
              </a:rPr>
              <a:t>送</a:t>
            </a:r>
            <a:r>
              <a:rPr sz="1100" dirty="0">
                <a:latin typeface="Noto Sans CJK HK"/>
                <a:cs typeface="Noto Sans CJK HK"/>
              </a:rPr>
              <a:t>生出</a:t>
            </a:r>
            <a:r>
              <a:rPr sz="1100" spc="-15" dirty="0">
                <a:latin typeface="Noto Sans CJK HK"/>
                <a:cs typeface="Noto Sans CJK HK"/>
              </a:rPr>
              <a:t>國</a:t>
            </a:r>
            <a:r>
              <a:rPr sz="1100" dirty="0">
                <a:latin typeface="Noto Sans CJK HK"/>
                <a:cs typeface="Noto Sans CJK HK"/>
              </a:rPr>
              <a:t>實習</a:t>
            </a:r>
            <a:r>
              <a:rPr sz="1100" spc="-10" dirty="0">
                <a:latin typeface="Noto Sans CJK HK"/>
                <a:cs typeface="Noto Sans CJK HK"/>
              </a:rPr>
              <a:t>前</a:t>
            </a:r>
            <a:r>
              <a:rPr sz="1100" spc="240" dirty="0">
                <a:latin typeface="Noto Sans CJK HK"/>
                <a:cs typeface="Noto Sans CJK HK"/>
              </a:rPr>
              <a:t>】</a:t>
            </a:r>
            <a:r>
              <a:rPr sz="1100" spc="200" dirty="0">
                <a:latin typeface="Noto Sans CJK HK"/>
                <a:cs typeface="Noto Sans CJK HK"/>
              </a:rPr>
              <a:t>&gt;&gt;</a:t>
            </a:r>
            <a:r>
              <a:rPr sz="1100" dirty="0">
                <a:latin typeface="Noto Sans CJK HK"/>
                <a:cs typeface="Noto Sans CJK HK"/>
              </a:rPr>
              <a:t>線上送出。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9191" y="4067492"/>
            <a:ext cx="935990" cy="1326515"/>
            <a:chOff x="239191" y="4067492"/>
            <a:chExt cx="935990" cy="1326515"/>
          </a:xfrm>
        </p:grpSpPr>
        <p:sp>
          <p:nvSpPr>
            <p:cNvPr id="20" name="object 20"/>
            <p:cNvSpPr/>
            <p:nvPr/>
          </p:nvSpPr>
          <p:spPr>
            <a:xfrm>
              <a:off x="252209" y="4080509"/>
              <a:ext cx="909955" cy="1300480"/>
            </a:xfrm>
            <a:custGeom>
              <a:avLst/>
              <a:gdLst/>
              <a:ahLst/>
              <a:cxnLst/>
              <a:rect l="l" t="t" r="r" b="b"/>
              <a:pathLst>
                <a:path w="909955" h="1300479">
                  <a:moveTo>
                    <a:pt x="909840" y="0"/>
                  </a:moveTo>
                  <a:lnTo>
                    <a:pt x="454926" y="454913"/>
                  </a:lnTo>
                  <a:lnTo>
                    <a:pt x="0" y="0"/>
                  </a:lnTo>
                  <a:lnTo>
                    <a:pt x="0" y="845057"/>
                  </a:lnTo>
                  <a:lnTo>
                    <a:pt x="454926" y="1299971"/>
                  </a:lnTo>
                  <a:lnTo>
                    <a:pt x="909840" y="845057"/>
                  </a:lnTo>
                  <a:lnTo>
                    <a:pt x="909840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2209" y="4080509"/>
              <a:ext cx="909955" cy="1300480"/>
            </a:xfrm>
            <a:custGeom>
              <a:avLst/>
              <a:gdLst/>
              <a:ahLst/>
              <a:cxnLst/>
              <a:rect l="l" t="t" r="r" b="b"/>
              <a:pathLst>
                <a:path w="909955" h="1300479">
                  <a:moveTo>
                    <a:pt x="909840" y="0"/>
                  </a:moveTo>
                  <a:lnTo>
                    <a:pt x="909840" y="845057"/>
                  </a:lnTo>
                  <a:lnTo>
                    <a:pt x="454926" y="1299971"/>
                  </a:lnTo>
                  <a:lnTo>
                    <a:pt x="0" y="845057"/>
                  </a:lnTo>
                  <a:lnTo>
                    <a:pt x="0" y="0"/>
                  </a:lnTo>
                  <a:lnTo>
                    <a:pt x="454926" y="454913"/>
                  </a:lnTo>
                  <a:lnTo>
                    <a:pt x="909840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6808" y="4576064"/>
            <a:ext cx="4584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Noto Sans CJK HK"/>
                <a:cs typeface="Noto Sans CJK HK"/>
              </a:rPr>
              <a:t>郵寄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49032" y="4067492"/>
            <a:ext cx="6894830" cy="870585"/>
            <a:chOff x="1149032" y="4067492"/>
            <a:chExt cx="6894830" cy="870585"/>
          </a:xfrm>
        </p:grpSpPr>
        <p:sp>
          <p:nvSpPr>
            <p:cNvPr id="24" name="object 24"/>
            <p:cNvSpPr/>
            <p:nvPr/>
          </p:nvSpPr>
          <p:spPr>
            <a:xfrm>
              <a:off x="1162049" y="4080509"/>
              <a:ext cx="6868795" cy="844550"/>
            </a:xfrm>
            <a:custGeom>
              <a:avLst/>
              <a:gdLst/>
              <a:ahLst/>
              <a:cxnLst/>
              <a:rect l="l" t="t" r="r" b="b"/>
              <a:pathLst>
                <a:path w="6868795" h="844550">
                  <a:moveTo>
                    <a:pt x="6727952" y="0"/>
                  </a:moveTo>
                  <a:lnTo>
                    <a:pt x="0" y="0"/>
                  </a:lnTo>
                  <a:lnTo>
                    <a:pt x="0" y="844295"/>
                  </a:lnTo>
                  <a:lnTo>
                    <a:pt x="6727952" y="844295"/>
                  </a:lnTo>
                  <a:lnTo>
                    <a:pt x="6772432" y="837123"/>
                  </a:lnTo>
                  <a:lnTo>
                    <a:pt x="6811060" y="817148"/>
                  </a:lnTo>
                  <a:lnTo>
                    <a:pt x="6841520" y="786688"/>
                  </a:lnTo>
                  <a:lnTo>
                    <a:pt x="6861495" y="748060"/>
                  </a:lnTo>
                  <a:lnTo>
                    <a:pt x="6868668" y="703579"/>
                  </a:lnTo>
                  <a:lnTo>
                    <a:pt x="6868668" y="140715"/>
                  </a:lnTo>
                  <a:lnTo>
                    <a:pt x="6861495" y="96235"/>
                  </a:lnTo>
                  <a:lnTo>
                    <a:pt x="6841520" y="57607"/>
                  </a:lnTo>
                  <a:lnTo>
                    <a:pt x="6811060" y="27147"/>
                  </a:lnTo>
                  <a:lnTo>
                    <a:pt x="6772432" y="7172"/>
                  </a:lnTo>
                  <a:lnTo>
                    <a:pt x="67279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62049" y="4080509"/>
              <a:ext cx="6868795" cy="844550"/>
            </a:xfrm>
            <a:custGeom>
              <a:avLst/>
              <a:gdLst/>
              <a:ahLst/>
              <a:cxnLst/>
              <a:rect l="l" t="t" r="r" b="b"/>
              <a:pathLst>
                <a:path w="6868795" h="844550">
                  <a:moveTo>
                    <a:pt x="6868668" y="140715"/>
                  </a:moveTo>
                  <a:lnTo>
                    <a:pt x="6868668" y="703579"/>
                  </a:lnTo>
                  <a:lnTo>
                    <a:pt x="6861495" y="748060"/>
                  </a:lnTo>
                  <a:lnTo>
                    <a:pt x="6841520" y="786688"/>
                  </a:lnTo>
                  <a:lnTo>
                    <a:pt x="6811060" y="817148"/>
                  </a:lnTo>
                  <a:lnTo>
                    <a:pt x="6772432" y="837123"/>
                  </a:lnTo>
                  <a:lnTo>
                    <a:pt x="6727952" y="844295"/>
                  </a:lnTo>
                  <a:lnTo>
                    <a:pt x="0" y="844295"/>
                  </a:lnTo>
                  <a:lnTo>
                    <a:pt x="0" y="0"/>
                  </a:lnTo>
                  <a:lnTo>
                    <a:pt x="6727952" y="0"/>
                  </a:lnTo>
                  <a:lnTo>
                    <a:pt x="6772432" y="7172"/>
                  </a:lnTo>
                  <a:lnTo>
                    <a:pt x="6811060" y="27147"/>
                  </a:lnTo>
                  <a:lnTo>
                    <a:pt x="6841520" y="57607"/>
                  </a:lnTo>
                  <a:lnTo>
                    <a:pt x="6861495" y="96235"/>
                  </a:lnTo>
                  <a:lnTo>
                    <a:pt x="6868668" y="140715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226921" y="4398645"/>
            <a:ext cx="50615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indent="-62865">
              <a:lnSpc>
                <a:spcPct val="100000"/>
              </a:lnSpc>
              <a:spcBef>
                <a:spcPts val="100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函文並郵寄至</a:t>
            </a:r>
            <a:r>
              <a:rPr sz="1100" b="1" spc="5" dirty="0">
                <a:latin typeface="Noto Sans CJK HK"/>
                <a:cs typeface="Noto Sans CJK HK"/>
              </a:rPr>
              <a:t>10055</a:t>
            </a:r>
            <a:r>
              <a:rPr sz="1100" b="1" dirty="0">
                <a:latin typeface="Noto Sans CJK HK"/>
                <a:cs typeface="Noto Sans CJK HK"/>
              </a:rPr>
              <a:t>台</a:t>
            </a:r>
            <a:r>
              <a:rPr sz="1100" b="1" spc="-10" dirty="0">
                <a:latin typeface="Noto Sans CJK HK"/>
                <a:cs typeface="Noto Sans CJK HK"/>
              </a:rPr>
              <a:t>北</a:t>
            </a:r>
            <a:r>
              <a:rPr sz="1100" b="1" dirty="0">
                <a:latin typeface="Noto Sans CJK HK"/>
                <a:cs typeface="Noto Sans CJK HK"/>
              </a:rPr>
              <a:t>市中</a:t>
            </a:r>
            <a:r>
              <a:rPr sz="1100" b="1" spc="-10" dirty="0">
                <a:latin typeface="Noto Sans CJK HK"/>
                <a:cs typeface="Noto Sans CJK HK"/>
              </a:rPr>
              <a:t>山</a:t>
            </a:r>
            <a:r>
              <a:rPr sz="1100" b="1" dirty="0">
                <a:latin typeface="Noto Sans CJK HK"/>
                <a:cs typeface="Noto Sans CJK HK"/>
              </a:rPr>
              <a:t>南</a:t>
            </a:r>
            <a:r>
              <a:rPr sz="1100" b="1" spc="-10" dirty="0">
                <a:latin typeface="Noto Sans CJK HK"/>
                <a:cs typeface="Noto Sans CJK HK"/>
              </a:rPr>
              <a:t>路</a:t>
            </a:r>
            <a:r>
              <a:rPr sz="1100" b="1" spc="-5" dirty="0">
                <a:latin typeface="Noto Sans CJK HK"/>
                <a:cs typeface="Noto Sans CJK HK"/>
              </a:rPr>
              <a:t>5</a:t>
            </a:r>
            <a:r>
              <a:rPr sz="1100" b="1" dirty="0">
                <a:latin typeface="Noto Sans CJK HK"/>
                <a:cs typeface="Noto Sans CJK HK"/>
              </a:rPr>
              <a:t>號教</a:t>
            </a:r>
            <a:r>
              <a:rPr sz="1100" b="1" spc="-15" dirty="0">
                <a:latin typeface="Noto Sans CJK HK"/>
                <a:cs typeface="Noto Sans CJK HK"/>
              </a:rPr>
              <a:t>育</a:t>
            </a:r>
            <a:r>
              <a:rPr sz="1100" b="1" dirty="0">
                <a:latin typeface="Noto Sans CJK HK"/>
                <a:cs typeface="Noto Sans CJK HK"/>
              </a:rPr>
              <a:t>部國</a:t>
            </a:r>
            <a:r>
              <a:rPr sz="1100" b="1" spc="-15" dirty="0">
                <a:latin typeface="Noto Sans CJK HK"/>
                <a:cs typeface="Noto Sans CJK HK"/>
              </a:rPr>
              <a:t>際</a:t>
            </a:r>
            <a:r>
              <a:rPr sz="1100" b="1" dirty="0">
                <a:latin typeface="Noto Sans CJK HK"/>
                <a:cs typeface="Noto Sans CJK HK"/>
              </a:rPr>
              <a:t>及兩</a:t>
            </a:r>
            <a:r>
              <a:rPr sz="1100" b="1" spc="-15" dirty="0">
                <a:latin typeface="Noto Sans CJK HK"/>
                <a:cs typeface="Noto Sans CJK HK"/>
              </a:rPr>
              <a:t>岸</a:t>
            </a:r>
            <a:r>
              <a:rPr sz="1100" b="1" dirty="0">
                <a:latin typeface="Noto Sans CJK HK"/>
                <a:cs typeface="Noto Sans CJK HK"/>
              </a:rPr>
              <a:t>教育</a:t>
            </a:r>
            <a:r>
              <a:rPr sz="1100" b="1" spc="-10" dirty="0">
                <a:latin typeface="Noto Sans CJK HK"/>
                <a:cs typeface="Noto Sans CJK HK"/>
              </a:rPr>
              <a:t>司</a:t>
            </a:r>
            <a:r>
              <a:rPr sz="1100" dirty="0">
                <a:latin typeface="Noto Sans CJK HK"/>
                <a:cs typeface="Noto Sans CJK HK"/>
              </a:rPr>
              <a:t>進行</a:t>
            </a:r>
            <a:r>
              <a:rPr sz="1100" spc="-15" dirty="0">
                <a:latin typeface="Noto Sans CJK HK"/>
                <a:cs typeface="Noto Sans CJK HK"/>
              </a:rPr>
              <a:t>變</a:t>
            </a:r>
            <a:r>
              <a:rPr sz="1100" dirty="0">
                <a:latin typeface="Noto Sans CJK HK"/>
                <a:cs typeface="Noto Sans CJK HK"/>
              </a:rPr>
              <a:t>更申</a:t>
            </a:r>
            <a:r>
              <a:rPr sz="1100" spc="-15" dirty="0">
                <a:latin typeface="Noto Sans CJK HK"/>
                <a:cs typeface="Noto Sans CJK HK"/>
              </a:rPr>
              <a:t>請</a:t>
            </a:r>
            <a:r>
              <a:rPr sz="1100" dirty="0"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9268" y="5221223"/>
            <a:ext cx="7804784" cy="1324610"/>
            <a:chOff x="239268" y="5221223"/>
            <a:chExt cx="7804784" cy="1324610"/>
          </a:xfrm>
        </p:grpSpPr>
        <p:sp>
          <p:nvSpPr>
            <p:cNvPr id="28" name="object 28"/>
            <p:cNvSpPr/>
            <p:nvPr/>
          </p:nvSpPr>
          <p:spPr>
            <a:xfrm>
              <a:off x="252222" y="5234177"/>
              <a:ext cx="909955" cy="1298575"/>
            </a:xfrm>
            <a:custGeom>
              <a:avLst/>
              <a:gdLst/>
              <a:ahLst/>
              <a:cxnLst/>
              <a:rect l="l" t="t" r="r" b="b"/>
              <a:pathLst>
                <a:path w="909955" h="1298575">
                  <a:moveTo>
                    <a:pt x="909828" y="0"/>
                  </a:moveTo>
                  <a:lnTo>
                    <a:pt x="454914" y="454914"/>
                  </a:lnTo>
                  <a:lnTo>
                    <a:pt x="0" y="0"/>
                  </a:lnTo>
                  <a:lnTo>
                    <a:pt x="0" y="843534"/>
                  </a:lnTo>
                  <a:lnTo>
                    <a:pt x="454914" y="1298448"/>
                  </a:lnTo>
                  <a:lnTo>
                    <a:pt x="909828" y="843534"/>
                  </a:lnTo>
                  <a:lnTo>
                    <a:pt x="909828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2222" y="5234177"/>
              <a:ext cx="909955" cy="1298575"/>
            </a:xfrm>
            <a:custGeom>
              <a:avLst/>
              <a:gdLst/>
              <a:ahLst/>
              <a:cxnLst/>
              <a:rect l="l" t="t" r="r" b="b"/>
              <a:pathLst>
                <a:path w="909955" h="1298575">
                  <a:moveTo>
                    <a:pt x="909828" y="0"/>
                  </a:moveTo>
                  <a:lnTo>
                    <a:pt x="909828" y="843534"/>
                  </a:lnTo>
                  <a:lnTo>
                    <a:pt x="454914" y="1298448"/>
                  </a:lnTo>
                  <a:lnTo>
                    <a:pt x="0" y="843534"/>
                  </a:lnTo>
                  <a:lnTo>
                    <a:pt x="0" y="0"/>
                  </a:lnTo>
                  <a:lnTo>
                    <a:pt x="454914" y="454914"/>
                  </a:lnTo>
                  <a:lnTo>
                    <a:pt x="909828" y="0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62050" y="5234177"/>
              <a:ext cx="6868795" cy="844550"/>
            </a:xfrm>
            <a:custGeom>
              <a:avLst/>
              <a:gdLst/>
              <a:ahLst/>
              <a:cxnLst/>
              <a:rect l="l" t="t" r="r" b="b"/>
              <a:pathLst>
                <a:path w="6868795" h="844550">
                  <a:moveTo>
                    <a:pt x="6727952" y="0"/>
                  </a:moveTo>
                  <a:lnTo>
                    <a:pt x="0" y="0"/>
                  </a:lnTo>
                  <a:lnTo>
                    <a:pt x="0" y="844296"/>
                  </a:lnTo>
                  <a:lnTo>
                    <a:pt x="6727952" y="844296"/>
                  </a:lnTo>
                  <a:lnTo>
                    <a:pt x="6772432" y="837121"/>
                  </a:lnTo>
                  <a:lnTo>
                    <a:pt x="6811060" y="817144"/>
                  </a:lnTo>
                  <a:lnTo>
                    <a:pt x="6841520" y="786683"/>
                  </a:lnTo>
                  <a:lnTo>
                    <a:pt x="6861495" y="748055"/>
                  </a:lnTo>
                  <a:lnTo>
                    <a:pt x="6868668" y="703580"/>
                  </a:lnTo>
                  <a:lnTo>
                    <a:pt x="6868668" y="140716"/>
                  </a:lnTo>
                  <a:lnTo>
                    <a:pt x="6861495" y="96235"/>
                  </a:lnTo>
                  <a:lnTo>
                    <a:pt x="6841520" y="57607"/>
                  </a:lnTo>
                  <a:lnTo>
                    <a:pt x="6811060" y="27147"/>
                  </a:lnTo>
                  <a:lnTo>
                    <a:pt x="6772432" y="7172"/>
                  </a:lnTo>
                  <a:lnTo>
                    <a:pt x="67279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62050" y="5234177"/>
              <a:ext cx="6868795" cy="844550"/>
            </a:xfrm>
            <a:custGeom>
              <a:avLst/>
              <a:gdLst/>
              <a:ahLst/>
              <a:cxnLst/>
              <a:rect l="l" t="t" r="r" b="b"/>
              <a:pathLst>
                <a:path w="6868795" h="844550">
                  <a:moveTo>
                    <a:pt x="6868668" y="140716"/>
                  </a:moveTo>
                  <a:lnTo>
                    <a:pt x="6868668" y="703580"/>
                  </a:lnTo>
                  <a:lnTo>
                    <a:pt x="6861495" y="748055"/>
                  </a:lnTo>
                  <a:lnTo>
                    <a:pt x="6841520" y="786683"/>
                  </a:lnTo>
                  <a:lnTo>
                    <a:pt x="6811060" y="817144"/>
                  </a:lnTo>
                  <a:lnTo>
                    <a:pt x="6772432" y="837121"/>
                  </a:lnTo>
                  <a:lnTo>
                    <a:pt x="6727952" y="844296"/>
                  </a:lnTo>
                  <a:lnTo>
                    <a:pt x="0" y="844296"/>
                  </a:lnTo>
                  <a:lnTo>
                    <a:pt x="0" y="0"/>
                  </a:lnTo>
                  <a:lnTo>
                    <a:pt x="6727952" y="0"/>
                  </a:lnTo>
                  <a:lnTo>
                    <a:pt x="6772432" y="7172"/>
                  </a:lnTo>
                  <a:lnTo>
                    <a:pt x="6811060" y="27147"/>
                  </a:lnTo>
                  <a:lnTo>
                    <a:pt x="6841520" y="57607"/>
                  </a:lnTo>
                  <a:lnTo>
                    <a:pt x="6861495" y="96235"/>
                  </a:lnTo>
                  <a:lnTo>
                    <a:pt x="6868668" y="140716"/>
                  </a:lnTo>
                  <a:close/>
                </a:path>
              </a:pathLst>
            </a:custGeom>
            <a:ln w="25908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35000" y="5425185"/>
            <a:ext cx="784542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0" indent="-62865">
              <a:lnSpc>
                <a:spcPct val="100000"/>
              </a:lnSpc>
              <a:spcBef>
                <a:spcPts val="100"/>
              </a:spcBef>
              <a:buSzPct val="90909"/>
              <a:buChar char="•"/>
              <a:tabLst>
                <a:tab pos="1067435" algn="l"/>
              </a:tabLst>
            </a:pPr>
            <a:r>
              <a:rPr sz="1100" dirty="0">
                <a:latin typeface="Noto Sans CJK HK"/>
                <a:cs typeface="Noto Sans CJK HK"/>
              </a:rPr>
              <a:t>承辦人</a:t>
            </a:r>
            <a:r>
              <a:rPr sz="1100" spc="-15" dirty="0">
                <a:latin typeface="Noto Sans CJK HK"/>
                <a:cs typeface="Noto Sans CJK HK"/>
              </a:rPr>
              <a:t>於</a:t>
            </a:r>
            <a:r>
              <a:rPr sz="1100" dirty="0">
                <a:latin typeface="Noto Sans CJK HK"/>
                <a:cs typeface="Noto Sans CJK HK"/>
              </a:rPr>
              <a:t>申請</a:t>
            </a:r>
            <a:r>
              <a:rPr sz="1100" spc="-15" dirty="0">
                <a:latin typeface="Noto Sans CJK HK"/>
                <a:cs typeface="Noto Sans CJK HK"/>
              </a:rPr>
              <a:t>變</a:t>
            </a:r>
            <a:r>
              <a:rPr sz="1100" dirty="0">
                <a:latin typeface="Noto Sans CJK HK"/>
                <a:cs typeface="Noto Sans CJK HK"/>
              </a:rPr>
              <a:t>更頁</a:t>
            </a:r>
            <a:r>
              <a:rPr sz="1100" spc="-15" dirty="0">
                <a:latin typeface="Noto Sans CJK HK"/>
                <a:cs typeface="Noto Sans CJK HK"/>
              </a:rPr>
              <a:t>面登</a:t>
            </a:r>
            <a:r>
              <a:rPr sz="1100" dirty="0">
                <a:latin typeface="Noto Sans CJK HK"/>
                <a:cs typeface="Noto Sans CJK HK"/>
              </a:rPr>
              <a:t>打教育</a:t>
            </a:r>
            <a:r>
              <a:rPr sz="1100" spc="-10" dirty="0">
                <a:latin typeface="Noto Sans CJK HK"/>
                <a:cs typeface="Noto Sans CJK HK"/>
              </a:rPr>
              <a:t>部</a:t>
            </a:r>
            <a:r>
              <a:rPr sz="1100" dirty="0">
                <a:latin typeface="Noto Sans CJK HK"/>
                <a:cs typeface="Noto Sans CJK HK"/>
              </a:rPr>
              <a:t>【回</a:t>
            </a:r>
            <a:r>
              <a:rPr sz="1100" spc="-15" dirty="0">
                <a:latin typeface="Noto Sans CJK HK"/>
                <a:cs typeface="Noto Sans CJK HK"/>
              </a:rPr>
              <a:t>函</a:t>
            </a:r>
            <a:r>
              <a:rPr sz="1100" dirty="0">
                <a:latin typeface="Noto Sans CJK HK"/>
                <a:cs typeface="Noto Sans CJK HK"/>
              </a:rPr>
              <a:t>公文</a:t>
            </a:r>
            <a:r>
              <a:rPr sz="1100" spc="-15" dirty="0">
                <a:latin typeface="Noto Sans CJK HK"/>
                <a:cs typeface="Noto Sans CJK HK"/>
              </a:rPr>
              <a:t>號】</a:t>
            </a:r>
            <a:r>
              <a:rPr sz="1100" dirty="0">
                <a:latin typeface="Noto Sans CJK HK"/>
                <a:cs typeface="Noto Sans CJK HK"/>
              </a:rPr>
              <a:t>、上傳</a:t>
            </a:r>
            <a:r>
              <a:rPr sz="1100" spc="-15" dirty="0">
                <a:latin typeface="Noto Sans CJK HK"/>
                <a:cs typeface="Noto Sans CJK HK"/>
              </a:rPr>
              <a:t>教</a:t>
            </a:r>
            <a:r>
              <a:rPr sz="1100" dirty="0">
                <a:latin typeface="Noto Sans CJK HK"/>
                <a:cs typeface="Noto Sans CJK HK"/>
              </a:rPr>
              <a:t>育部</a:t>
            </a:r>
            <a:r>
              <a:rPr sz="1100" spc="-15" dirty="0">
                <a:latin typeface="Noto Sans CJK HK"/>
                <a:cs typeface="Noto Sans CJK HK"/>
              </a:rPr>
              <a:t>【</a:t>
            </a:r>
            <a:r>
              <a:rPr sz="1100" dirty="0">
                <a:latin typeface="Noto Sans CJK HK"/>
                <a:cs typeface="Noto Sans CJK HK"/>
              </a:rPr>
              <a:t>回函</a:t>
            </a:r>
            <a:r>
              <a:rPr sz="1100" spc="-15" dirty="0">
                <a:latin typeface="Noto Sans CJK HK"/>
                <a:cs typeface="Noto Sans CJK HK"/>
              </a:rPr>
              <a:t>公文</a:t>
            </a:r>
            <a:r>
              <a:rPr sz="1100" dirty="0">
                <a:latin typeface="Noto Sans CJK HK"/>
                <a:cs typeface="Noto Sans CJK HK"/>
              </a:rPr>
              <a:t>】</a:t>
            </a:r>
            <a:r>
              <a:rPr sz="1100" spc="65" dirty="0">
                <a:latin typeface="Noto Sans CJK HK"/>
                <a:cs typeface="Noto Sans CJK HK"/>
              </a:rPr>
              <a:t> </a:t>
            </a:r>
            <a:r>
              <a:rPr sz="1100" dirty="0">
                <a:latin typeface="Noto Sans CJK HK"/>
                <a:cs typeface="Noto Sans CJK HK"/>
              </a:rPr>
              <a:t>、點</a:t>
            </a:r>
            <a:r>
              <a:rPr sz="1100" spc="-15" dirty="0">
                <a:latin typeface="Noto Sans CJK HK"/>
                <a:cs typeface="Noto Sans CJK HK"/>
              </a:rPr>
              <a:t>選</a:t>
            </a:r>
            <a:r>
              <a:rPr sz="1100" dirty="0">
                <a:latin typeface="Noto Sans CJK HK"/>
                <a:cs typeface="Noto Sans CJK HK"/>
              </a:rPr>
              <a:t>教育</a:t>
            </a:r>
            <a:r>
              <a:rPr sz="1100" spc="-10" dirty="0">
                <a:latin typeface="Noto Sans CJK HK"/>
                <a:cs typeface="Noto Sans CJK HK"/>
              </a:rPr>
              <a:t>部</a:t>
            </a:r>
            <a:r>
              <a:rPr sz="1100" dirty="0">
                <a:latin typeface="Noto Sans CJK HK"/>
                <a:cs typeface="Noto Sans CJK HK"/>
              </a:rPr>
              <a:t>【回</a:t>
            </a:r>
            <a:r>
              <a:rPr sz="1100" spc="-15" dirty="0">
                <a:latin typeface="Noto Sans CJK HK"/>
                <a:cs typeface="Noto Sans CJK HK"/>
              </a:rPr>
              <a:t>函</a:t>
            </a:r>
            <a:r>
              <a:rPr sz="1100" dirty="0">
                <a:latin typeface="Noto Sans CJK HK"/>
                <a:cs typeface="Noto Sans CJK HK"/>
              </a:rPr>
              <a:t>公文日</a:t>
            </a:r>
            <a:r>
              <a:rPr sz="1100" spc="-15" dirty="0">
                <a:latin typeface="Noto Sans CJK HK"/>
                <a:cs typeface="Noto Sans CJK HK"/>
              </a:rPr>
              <a:t>期</a:t>
            </a:r>
            <a:r>
              <a:rPr sz="1100" dirty="0">
                <a:latin typeface="Noto Sans CJK HK"/>
                <a:cs typeface="Noto Sans CJK HK"/>
              </a:rPr>
              <a:t>】</a:t>
            </a:r>
            <a:endParaRPr sz="1100">
              <a:latin typeface="Noto Sans CJK HK"/>
              <a:cs typeface="Noto Sans CJK HK"/>
            </a:endParaRPr>
          </a:p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550" baseline="-32679" dirty="0">
                <a:solidFill>
                  <a:srgbClr val="FFFFFF"/>
                </a:solidFill>
                <a:latin typeface="Noto Sans CJK HK"/>
                <a:cs typeface="Noto Sans CJK HK"/>
              </a:rPr>
              <a:t>回函確認</a:t>
            </a:r>
            <a:r>
              <a:rPr sz="2550" spc="37" baseline="-32679" dirty="0">
                <a:solidFill>
                  <a:srgbClr val="FFFFFF"/>
                </a:solidFill>
                <a:latin typeface="Noto Sans CJK HK"/>
                <a:cs typeface="Noto Sans CJK HK"/>
              </a:rPr>
              <a:t> </a:t>
            </a:r>
            <a:r>
              <a:rPr sz="1100" dirty="0">
                <a:latin typeface="Noto Sans CJK HK"/>
                <a:cs typeface="Noto Sans CJK HK"/>
              </a:rPr>
              <a:t>變更作業立即生效。</a:t>
            </a:r>
            <a:endParaRPr sz="1100">
              <a:latin typeface="Noto Sans CJK HK"/>
              <a:cs typeface="Noto Sans CJK H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32452" y="2017903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Noto Sans CJK HK"/>
                <a:cs typeface="Noto Sans CJK HK"/>
              </a:rPr>
              <a:t>新南向學海築夢實習人數，不得 少於本部核定最低選送人數。</a:t>
            </a:r>
            <a:endParaRPr sz="1200">
              <a:latin typeface="Noto Sans CJK HK"/>
              <a:cs typeface="Noto Sans CJK H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35" name="object 35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2</a:t>
            </a:r>
            <a:r>
              <a:rPr lang="en-US" altLang="zh-TW" spc="-5" dirty="0" smtClean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3" name="object 3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3896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實習人數變</a:t>
            </a:r>
            <a:r>
              <a:rPr sz="3600" dirty="0">
                <a:solidFill>
                  <a:srgbClr val="669999"/>
                </a:solidFill>
              </a:rPr>
              <a:t>更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系統填寫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008632"/>
            <a:ext cx="9116567" cy="421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3964" y="5471159"/>
            <a:ext cx="3961129" cy="83058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78460" marR="176530" indent="-287020" algn="just">
              <a:lnSpc>
                <a:spcPct val="100000"/>
              </a:lnSpc>
              <a:spcBef>
                <a:spcPts val="310"/>
              </a:spcBef>
            </a:pPr>
            <a:r>
              <a:rPr sz="1100" spc="118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1100" spc="1115" dirty="0">
                <a:solidFill>
                  <a:srgbClr val="669999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1.</a:t>
            </a:r>
            <a:r>
              <a:rPr sz="1600" spc="45" dirty="0">
                <a:latin typeface="Noto Sans CJK HK"/>
                <a:cs typeface="Noto Sans CJK HK"/>
              </a:rPr>
              <a:t> </a:t>
            </a:r>
            <a:r>
              <a:rPr sz="1600" spc="-10" dirty="0">
                <a:latin typeface="Noto Sans CJK HK"/>
                <a:cs typeface="Noto Sans CJK HK"/>
              </a:rPr>
              <a:t>承辦人登入</a:t>
            </a:r>
            <a:r>
              <a:rPr sz="1600" spc="285" dirty="0">
                <a:latin typeface="Noto Sans CJK HK"/>
                <a:cs typeface="Noto Sans CJK HK"/>
              </a:rPr>
              <a:t>&gt;&gt;</a:t>
            </a:r>
            <a:r>
              <a:rPr sz="1600" spc="-10" dirty="0">
                <a:latin typeface="Noto Sans CJK HK"/>
                <a:cs typeface="Noto Sans CJK HK"/>
              </a:rPr>
              <a:t>新南向學海築</a:t>
            </a:r>
            <a:r>
              <a:rPr sz="1600" spc="-1095" dirty="0">
                <a:latin typeface="Noto Sans CJK HK"/>
                <a:cs typeface="Noto Sans CJK HK"/>
              </a:rPr>
              <a:t>夢 </a:t>
            </a:r>
            <a:r>
              <a:rPr sz="1600" spc="-5" dirty="0">
                <a:latin typeface="Noto Sans CJK HK"/>
                <a:cs typeface="Noto Sans CJK HK"/>
              </a:rPr>
              <a:t>計畫維護</a:t>
            </a:r>
            <a:r>
              <a:rPr sz="1600" spc="280" dirty="0">
                <a:latin typeface="Noto Sans CJK HK"/>
                <a:cs typeface="Noto Sans CJK HK"/>
              </a:rPr>
              <a:t>&gt;&gt;</a:t>
            </a:r>
            <a:r>
              <a:rPr sz="1600" spc="-5" dirty="0">
                <a:latin typeface="Noto Sans CJK HK"/>
                <a:cs typeface="Noto Sans CJK HK"/>
              </a:rPr>
              <a:t>變更作業</a:t>
            </a:r>
            <a:r>
              <a:rPr sz="1600" spc="145" dirty="0">
                <a:latin typeface="Noto Sans CJK HK"/>
                <a:cs typeface="Noto Sans CJK HK"/>
              </a:rPr>
              <a:t>&gt;&gt;3</a:t>
            </a:r>
            <a:r>
              <a:rPr sz="1600" spc="75" dirty="0">
                <a:latin typeface="Noto Sans CJK HK"/>
                <a:cs typeface="Noto Sans CJK HK"/>
              </a:rPr>
              <a:t>.</a:t>
            </a:r>
            <a:r>
              <a:rPr sz="1600" spc="-5" dirty="0">
                <a:latin typeface="Noto Sans CJK HK"/>
                <a:cs typeface="Noto Sans CJK HK"/>
              </a:rPr>
              <a:t>實習人數變 更。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2</a:t>
            </a:r>
            <a:r>
              <a:rPr lang="en-US" altLang="zh-TW" spc="-5" dirty="0" smtClean="0"/>
              <a:t>3</a:t>
            </a:r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3896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實習人數變</a:t>
            </a:r>
            <a:r>
              <a:rPr sz="3600" dirty="0">
                <a:solidFill>
                  <a:srgbClr val="669999"/>
                </a:solidFill>
              </a:rPr>
              <a:t>更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系統填寫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0" y="1772411"/>
            <a:ext cx="9144000" cy="4753610"/>
            <a:chOff x="0" y="1772411"/>
            <a:chExt cx="9144000" cy="4753610"/>
          </a:xfrm>
        </p:grpSpPr>
        <p:sp>
          <p:nvSpPr>
            <p:cNvPr id="4" name="object 4"/>
            <p:cNvSpPr/>
            <p:nvPr/>
          </p:nvSpPr>
          <p:spPr>
            <a:xfrm>
              <a:off x="0" y="1772411"/>
              <a:ext cx="9143999" cy="1280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84575"/>
              <a:ext cx="9143999" cy="3441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76600" y="2005583"/>
            <a:ext cx="3959860" cy="338455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9"/>
              </a:spcBef>
              <a:tabLst>
                <a:tab pos="377825" algn="l"/>
              </a:tabLst>
            </a:pPr>
            <a:r>
              <a:rPr sz="1100" spc="118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1100" spc="1180" dirty="0">
                <a:solidFill>
                  <a:srgbClr val="669999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2.</a:t>
            </a:r>
            <a:r>
              <a:rPr sz="1600" spc="45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點選【新增變更申請】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4215" y="3717035"/>
            <a:ext cx="3961129" cy="634365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9095" indent="-287020">
              <a:lnSpc>
                <a:spcPct val="100000"/>
              </a:lnSpc>
              <a:spcBef>
                <a:spcPts val="31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9095" algn="l"/>
                <a:tab pos="37973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3.</a:t>
            </a:r>
            <a:r>
              <a:rPr sz="1600" spc="-5" dirty="0">
                <a:latin typeface="Noto Sans CJK HK"/>
                <a:cs typeface="Noto Sans CJK HK"/>
              </a:rPr>
              <a:t>選擇要變更實習人數的計畫</a:t>
            </a:r>
            <a:endParaRPr sz="1600">
              <a:latin typeface="Noto Sans CJK HK"/>
              <a:cs typeface="Noto Sans CJK HK"/>
            </a:endParaRPr>
          </a:p>
          <a:p>
            <a:pPr marL="379095" indent="-287020">
              <a:lnSpc>
                <a:spcPct val="100000"/>
              </a:lnSpc>
              <a:spcBef>
                <a:spcPts val="380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9095" algn="l"/>
                <a:tab pos="379730" algn="l"/>
              </a:tabLst>
            </a:pPr>
            <a:r>
              <a:rPr sz="1600" spc="-10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4.</a:t>
            </a:r>
            <a:r>
              <a:rPr sz="1600" spc="-10" dirty="0">
                <a:latin typeface="Noto Sans CJK HK"/>
                <a:cs typeface="Noto Sans CJK HK"/>
              </a:rPr>
              <a:t>填寫變更後實習人數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4215" y="4543044"/>
            <a:ext cx="3961129" cy="196342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0"/>
              </a:spcBef>
              <a:tabLst>
                <a:tab pos="379095" algn="l"/>
              </a:tabLst>
            </a:pPr>
            <a:r>
              <a:rPr sz="1100" spc="1185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1100" spc="1185" dirty="0">
                <a:solidFill>
                  <a:srgbClr val="669999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Noto Sans CJK HK"/>
                <a:cs typeface="Noto Sans CJK HK"/>
              </a:rPr>
              <a:t>注意：學生出國實習人數未達本部</a:t>
            </a:r>
            <a:r>
              <a:rPr sz="1600" dirty="0">
                <a:latin typeface="Noto Sans CJK HK"/>
                <a:cs typeface="Noto Sans CJK HK"/>
              </a:rPr>
              <a:t>核</a:t>
            </a:r>
            <a:r>
              <a:rPr sz="1600" spc="-5" dirty="0">
                <a:latin typeface="Noto Sans CJK HK"/>
                <a:cs typeface="Noto Sans CJK HK"/>
              </a:rPr>
              <a:t>定</a:t>
            </a:r>
            <a:endParaRPr sz="1600">
              <a:latin typeface="Noto Sans CJK HK"/>
              <a:cs typeface="Noto Sans CJK HK"/>
            </a:endParaRPr>
          </a:p>
          <a:p>
            <a:pPr marL="37909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Noto Sans CJK HK"/>
                <a:cs typeface="Noto Sans CJK HK"/>
              </a:rPr>
              <a:t>最低選送人數者</a:t>
            </a:r>
            <a:endParaRPr sz="1600">
              <a:latin typeface="Noto Sans CJK HK"/>
              <a:cs typeface="Noto Sans CJK HK"/>
            </a:endParaRPr>
          </a:p>
          <a:p>
            <a:pPr marL="257175" indent="-165100">
              <a:lnSpc>
                <a:spcPct val="100000"/>
              </a:lnSpc>
              <a:spcBef>
                <a:spcPts val="384"/>
              </a:spcBef>
              <a:buSzPct val="93750"/>
              <a:buAutoNum type="arabicPeriod"/>
              <a:tabLst>
                <a:tab pos="257810" algn="l"/>
              </a:tabLst>
            </a:pPr>
            <a:r>
              <a:rPr sz="1600" spc="-5" dirty="0">
                <a:latin typeface="Noto Sans CJK HK"/>
                <a:cs typeface="Noto Sans CJK HK"/>
              </a:rPr>
              <a:t>繳回未執行部分之補助款。</a:t>
            </a:r>
            <a:endParaRPr sz="1600">
              <a:latin typeface="Noto Sans CJK HK"/>
              <a:cs typeface="Noto Sans CJK HK"/>
            </a:endParaRPr>
          </a:p>
          <a:p>
            <a:pPr marL="92710" marR="248285">
              <a:lnSpc>
                <a:spcPct val="100000"/>
              </a:lnSpc>
              <a:spcBef>
                <a:spcPts val="380"/>
              </a:spcBef>
              <a:buSzPct val="93750"/>
              <a:buAutoNum type="arabicPeriod"/>
              <a:tabLst>
                <a:tab pos="257810" algn="l"/>
              </a:tabLst>
            </a:pPr>
            <a:r>
              <a:rPr sz="1600" spc="-5" dirty="0">
                <a:latin typeface="Noto Sans CJK HK"/>
                <a:cs typeface="Noto Sans CJK HK"/>
              </a:rPr>
              <a:t>列入次年度本要點行政績效評核</a:t>
            </a:r>
            <a:r>
              <a:rPr sz="1600" spc="5" dirty="0">
                <a:latin typeface="Noto Sans CJK HK"/>
                <a:cs typeface="Noto Sans CJK HK"/>
              </a:rPr>
              <a:t>，</a:t>
            </a:r>
            <a:r>
              <a:rPr sz="1600" spc="-5" dirty="0">
                <a:latin typeface="Noto Sans CJK HK"/>
                <a:cs typeface="Noto Sans CJK HK"/>
              </a:rPr>
              <a:t>減列 補助款。</a:t>
            </a:r>
            <a:endParaRPr sz="1600">
              <a:latin typeface="Noto Sans CJK HK"/>
              <a:cs typeface="Noto Sans CJK HK"/>
            </a:endParaRPr>
          </a:p>
          <a:p>
            <a:pPr marL="92710" marR="248285">
              <a:lnSpc>
                <a:spcPct val="100000"/>
              </a:lnSpc>
              <a:spcBef>
                <a:spcPts val="390"/>
              </a:spcBef>
              <a:buSzPct val="93750"/>
              <a:buAutoNum type="arabicPeriod"/>
              <a:tabLst>
                <a:tab pos="257810" algn="l"/>
              </a:tabLst>
            </a:pPr>
            <a:r>
              <a:rPr sz="1600" spc="-5" dirty="0">
                <a:latin typeface="Noto Sans CJK HK"/>
                <a:cs typeface="Noto Sans CJK HK"/>
              </a:rPr>
              <a:t>若有變更最低選送人數，須將計</a:t>
            </a:r>
            <a:r>
              <a:rPr sz="1600" spc="5" dirty="0">
                <a:latin typeface="Noto Sans CJK HK"/>
                <a:cs typeface="Noto Sans CJK HK"/>
              </a:rPr>
              <a:t>畫</a:t>
            </a:r>
            <a:r>
              <a:rPr sz="1600" spc="-5" dirty="0">
                <a:latin typeface="Noto Sans CJK HK"/>
                <a:cs typeface="Noto Sans CJK HK"/>
              </a:rPr>
              <a:t>配合 款調增至30%。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10" name="object 10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2</a:t>
            </a:r>
            <a:r>
              <a:rPr lang="en-US" altLang="zh-TW" spc="-5" dirty="0" smtClean="0"/>
              <a:t>4</a:t>
            </a:r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3896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實習人數變</a:t>
            </a:r>
            <a:r>
              <a:rPr sz="3600" dirty="0">
                <a:solidFill>
                  <a:srgbClr val="669999"/>
                </a:solidFill>
              </a:rPr>
              <a:t>更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系統填寫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0" y="1700783"/>
            <a:ext cx="9143999" cy="4136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88408" y="3768852"/>
            <a:ext cx="3959860" cy="1175385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8460" indent="-287655">
              <a:lnSpc>
                <a:spcPct val="100000"/>
              </a:lnSpc>
              <a:spcBef>
                <a:spcPts val="31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5.</a:t>
            </a:r>
            <a:r>
              <a:rPr sz="1600" spc="-5" dirty="0">
                <a:latin typeface="Noto Sans CJK HK"/>
                <a:cs typeface="Noto Sans CJK HK"/>
              </a:rPr>
              <a:t>填寫【送教育部公文資料】</a:t>
            </a:r>
            <a:endParaRPr sz="1600">
              <a:latin typeface="Noto Sans CJK HK"/>
              <a:cs typeface="Noto Sans CJK HK"/>
            </a:endParaRPr>
          </a:p>
          <a:p>
            <a:pPr marL="378460" indent="-287655">
              <a:lnSpc>
                <a:spcPct val="100000"/>
              </a:lnSpc>
              <a:spcBef>
                <a:spcPts val="380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10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6.</a:t>
            </a:r>
            <a:r>
              <a:rPr sz="1600" spc="-10" dirty="0">
                <a:latin typeface="Noto Sans CJK HK"/>
                <a:cs typeface="Noto Sans CJK HK"/>
              </a:rPr>
              <a:t>確認並勾選【</a:t>
            </a:r>
            <a:r>
              <a:rPr sz="1600" spc="-5" dirty="0">
                <a:latin typeface="Noto Sans CJK HK"/>
                <a:cs typeface="Noto Sans CJK HK"/>
              </a:rPr>
              <a:t>變更人數是在</a:t>
            </a:r>
            <a:r>
              <a:rPr sz="1600" spc="5" dirty="0">
                <a:latin typeface="Noto Sans CJK HK"/>
                <a:cs typeface="Noto Sans CJK HK"/>
              </a:rPr>
              <a:t>選</a:t>
            </a:r>
            <a:r>
              <a:rPr sz="1600" spc="-5" dirty="0">
                <a:latin typeface="Noto Sans CJK HK"/>
                <a:cs typeface="Noto Sans CJK HK"/>
              </a:rPr>
              <a:t>送</a:t>
            </a:r>
            <a:endParaRPr sz="1600">
              <a:latin typeface="Noto Sans CJK HK"/>
              <a:cs typeface="Noto Sans CJK HK"/>
            </a:endParaRPr>
          </a:p>
          <a:p>
            <a:pPr marR="2153920" algn="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Noto Sans CJK HK"/>
                <a:cs typeface="Noto Sans CJK HK"/>
              </a:rPr>
              <a:t>生出國實習前】</a:t>
            </a:r>
            <a:endParaRPr sz="1600">
              <a:latin typeface="Noto Sans CJK HK"/>
              <a:cs typeface="Noto Sans CJK HK"/>
            </a:endParaRPr>
          </a:p>
          <a:p>
            <a:pPr marL="286385" marR="2192020" indent="-286385" algn="r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286385" algn="l"/>
                <a:tab pos="37909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35" dirty="0">
                <a:latin typeface="Noto Sans CJK HK"/>
                <a:cs typeface="Noto Sans CJK HK"/>
              </a:rPr>
              <a:t>7</a:t>
            </a:r>
            <a:r>
              <a:rPr sz="1600" spc="-15" dirty="0">
                <a:latin typeface="Noto Sans CJK HK"/>
                <a:cs typeface="Noto Sans CJK HK"/>
              </a:rPr>
              <a:t>.</a:t>
            </a:r>
            <a:r>
              <a:rPr sz="1600" spc="-5" dirty="0">
                <a:latin typeface="Noto Sans CJK HK"/>
                <a:cs typeface="Noto Sans CJK HK"/>
              </a:rPr>
              <a:t>線上送出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6" name="object 6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2</a:t>
            </a:r>
            <a:r>
              <a:rPr lang="en-US" altLang="zh-TW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6" y="4427042"/>
            <a:ext cx="358012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0066"/>
                </a:solidFill>
                <a:latin typeface="Noto Sans CJK HK"/>
                <a:cs typeface="Noto Sans CJK HK"/>
              </a:rPr>
              <a:t>教育部學海計畫 經費請領說明</a:t>
            </a:r>
            <a:endParaRPr sz="4000">
              <a:latin typeface="Noto Sans CJK HK"/>
              <a:cs typeface="Noto Sans CJK H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864352"/>
            <a:ext cx="9144000" cy="106680"/>
            <a:chOff x="0" y="5864352"/>
            <a:chExt cx="9144000" cy="106680"/>
          </a:xfrm>
        </p:grpSpPr>
        <p:sp>
          <p:nvSpPr>
            <p:cNvPr id="4" name="object 4"/>
            <p:cNvSpPr/>
            <p:nvPr/>
          </p:nvSpPr>
          <p:spPr>
            <a:xfrm>
              <a:off x="0" y="5864352"/>
              <a:ext cx="5003800" cy="106680"/>
            </a:xfrm>
            <a:custGeom>
              <a:avLst/>
              <a:gdLst/>
              <a:ahLst/>
              <a:cxnLst/>
              <a:rect l="l" t="t" r="r" b="b"/>
              <a:pathLst>
                <a:path w="5003800" h="106679">
                  <a:moveTo>
                    <a:pt x="5003292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5003292" y="106680"/>
                  </a:lnTo>
                  <a:lnTo>
                    <a:pt x="5003292" y="0"/>
                  </a:lnTo>
                  <a:close/>
                </a:path>
              </a:pathLst>
            </a:custGeom>
            <a:solidFill>
              <a:srgbClr val="33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3291" y="5864352"/>
              <a:ext cx="2232660" cy="106680"/>
            </a:xfrm>
            <a:custGeom>
              <a:avLst/>
              <a:gdLst/>
              <a:ahLst/>
              <a:cxnLst/>
              <a:rect l="l" t="t" r="r" b="b"/>
              <a:pathLst>
                <a:path w="2232659" h="106679">
                  <a:moveTo>
                    <a:pt x="2232660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2232660" y="106680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669999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35952" y="5864352"/>
              <a:ext cx="1908175" cy="106680"/>
            </a:xfrm>
            <a:custGeom>
              <a:avLst/>
              <a:gdLst/>
              <a:ahLst/>
              <a:cxnLst/>
              <a:rect l="l" t="t" r="r" b="b"/>
              <a:pathLst>
                <a:path w="1908175" h="106679">
                  <a:moveTo>
                    <a:pt x="1908048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1908048" y="106680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CCCC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6188671"/>
            <a:ext cx="9138285" cy="480695"/>
          </a:xfrm>
          <a:custGeom>
            <a:avLst/>
            <a:gdLst/>
            <a:ahLst/>
            <a:cxnLst/>
            <a:rect l="l" t="t" r="r" b="b"/>
            <a:pathLst>
              <a:path w="9138285" h="480695">
                <a:moveTo>
                  <a:pt x="9138072" y="0"/>
                </a:moveTo>
                <a:lnTo>
                  <a:pt x="0" y="0"/>
                </a:lnTo>
                <a:lnTo>
                  <a:pt x="0" y="480682"/>
                </a:lnTo>
                <a:lnTo>
                  <a:pt x="9138072" y="480682"/>
                </a:lnTo>
                <a:lnTo>
                  <a:pt x="9138072" y="0"/>
                </a:lnTo>
                <a:close/>
              </a:path>
            </a:pathLst>
          </a:custGeom>
          <a:solidFill>
            <a:srgbClr val="C1B1D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11857" y="6325311"/>
            <a:ext cx="53136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330066"/>
                </a:solidFill>
                <a:latin typeface="Noto Sans CJK HK"/>
                <a:cs typeface="Noto Sans CJK HK"/>
              </a:rPr>
              <a:t>相關規定請參考要點</a:t>
            </a:r>
            <a:r>
              <a:rPr sz="1000" b="1" spc="-10" dirty="0">
                <a:solidFill>
                  <a:srgbClr val="330066"/>
                </a:solidFill>
                <a:latin typeface="Noto Sans CJK HK"/>
                <a:cs typeface="Noto Sans CJK HK"/>
              </a:rPr>
              <a:t>：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111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教育部鼓勵國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內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大專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校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院選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送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學生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出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國研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修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或國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外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專業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實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習補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助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2"/>
              </a:rPr>
              <a:t>要點</a:t>
            </a:r>
            <a:endParaRPr sz="1000">
              <a:latin typeface="Noto Sans CJK HK"/>
              <a:cs typeface="Noto Sans CJK H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9469" y="217931"/>
            <a:ext cx="1285875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3896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9999"/>
                </a:solidFill>
              </a:rPr>
              <a:t>實習人數變</a:t>
            </a:r>
            <a:r>
              <a:rPr sz="3600" dirty="0">
                <a:solidFill>
                  <a:srgbClr val="669999"/>
                </a:solidFill>
              </a:rPr>
              <a:t>更</a:t>
            </a:r>
            <a:r>
              <a:rPr sz="2000" spc="114" dirty="0">
                <a:solidFill>
                  <a:srgbClr val="669999"/>
                </a:solidFill>
              </a:rPr>
              <a:t>-</a:t>
            </a:r>
            <a:r>
              <a:rPr sz="2000" dirty="0">
                <a:solidFill>
                  <a:srgbClr val="669999"/>
                </a:solidFill>
              </a:rPr>
              <a:t>回函確認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59602" y="1976787"/>
            <a:ext cx="7636597" cy="387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64864" y="5049011"/>
            <a:ext cx="4175760" cy="142240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7825" marR="139065" indent="-287020">
              <a:lnSpc>
                <a:spcPct val="100000"/>
              </a:lnSpc>
              <a:spcBef>
                <a:spcPts val="31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7825" algn="l"/>
                <a:tab pos="37846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承辦人於申請變更頁面登打教育</a:t>
            </a:r>
            <a:r>
              <a:rPr sz="1600" spc="-35" dirty="0">
                <a:latin typeface="Noto Sans CJK HK"/>
                <a:cs typeface="Noto Sans CJK HK"/>
              </a:rPr>
              <a:t>部</a:t>
            </a:r>
            <a:r>
              <a:rPr sz="1600" spc="5" dirty="0">
                <a:latin typeface="Noto Sans CJK HK"/>
                <a:cs typeface="Noto Sans CJK HK"/>
              </a:rPr>
              <a:t>【</a:t>
            </a:r>
            <a:r>
              <a:rPr sz="1600" spc="-5" dirty="0">
                <a:latin typeface="Noto Sans CJK HK"/>
                <a:cs typeface="Noto Sans CJK HK"/>
              </a:rPr>
              <a:t>回函 公文</a:t>
            </a:r>
            <a:r>
              <a:rPr sz="1600" spc="-10" dirty="0">
                <a:latin typeface="Noto Sans CJK HK"/>
                <a:cs typeface="Noto Sans CJK HK"/>
              </a:rPr>
              <a:t>號</a:t>
            </a:r>
            <a:r>
              <a:rPr sz="1600" spc="-5" dirty="0">
                <a:latin typeface="Noto Sans CJK HK"/>
                <a:cs typeface="Noto Sans CJK HK"/>
              </a:rPr>
              <a:t>】、上傳教育部【回函公文】</a:t>
            </a:r>
            <a:r>
              <a:rPr sz="1600" spc="80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、 點選教育</a:t>
            </a:r>
            <a:r>
              <a:rPr sz="1600" spc="-15" dirty="0">
                <a:latin typeface="Noto Sans CJK HK"/>
                <a:cs typeface="Noto Sans CJK HK"/>
              </a:rPr>
              <a:t>部</a:t>
            </a:r>
            <a:r>
              <a:rPr sz="1600" spc="-5" dirty="0">
                <a:latin typeface="Noto Sans CJK HK"/>
                <a:cs typeface="Noto Sans CJK HK"/>
              </a:rPr>
              <a:t>【回函公文日期】</a:t>
            </a:r>
            <a:endParaRPr sz="1600">
              <a:latin typeface="Noto Sans CJK HK"/>
              <a:cs typeface="Noto Sans CJK HK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69999"/>
              </a:buClr>
              <a:buFont typeface="Wingdings"/>
              <a:buChar char="⚫"/>
            </a:pPr>
            <a:endParaRPr sz="1300">
              <a:latin typeface="Noto Sans CJK HK"/>
              <a:cs typeface="Noto Sans CJK HK"/>
            </a:endParaRPr>
          </a:p>
          <a:p>
            <a:pPr marL="377825" indent="-287655">
              <a:lnSpc>
                <a:spcPct val="100000"/>
              </a:lnSpc>
              <a:buClr>
                <a:srgbClr val="669999"/>
              </a:buClr>
              <a:buSzPct val="68750"/>
              <a:buFont typeface="Wingdings"/>
              <a:buChar char="⚫"/>
              <a:tabLst>
                <a:tab pos="377825" algn="l"/>
                <a:tab pos="378460" algn="l"/>
              </a:tabLst>
            </a:pPr>
            <a:r>
              <a:rPr sz="1600" spc="-5" dirty="0">
                <a:latin typeface="Noto Sans CJK HK"/>
                <a:cs typeface="Noto Sans CJK HK"/>
              </a:rPr>
              <a:t>變更作業立即生</a:t>
            </a:r>
            <a:r>
              <a:rPr sz="1600" spc="-25" dirty="0">
                <a:latin typeface="Noto Sans CJK HK"/>
                <a:cs typeface="Noto Sans CJK HK"/>
              </a:rPr>
              <a:t>效</a:t>
            </a:r>
            <a:r>
              <a:rPr sz="1600" spc="-5" dirty="0">
                <a:latin typeface="Noto Sans CJK HK"/>
                <a:cs typeface="Noto Sans CJK HK"/>
              </a:rPr>
              <a:t>。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6" name="object 6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94906" y="783716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變更說明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26</a:t>
            </a:r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9016" y="4387037"/>
            <a:ext cx="357822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CCCC00"/>
                </a:solidFill>
                <a:latin typeface="Noto Sans CJK HK"/>
                <a:cs typeface="Noto Sans CJK HK"/>
              </a:rPr>
              <a:t>教育部學海計畫</a:t>
            </a:r>
            <a:endParaRPr sz="4000">
              <a:latin typeface="Noto Sans CJK HK"/>
              <a:cs typeface="Noto Sans CJK HK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4000" b="1" spc="-5" dirty="0">
                <a:solidFill>
                  <a:srgbClr val="CCCC00"/>
                </a:solidFill>
                <a:latin typeface="Noto Sans CJK HK"/>
                <a:cs typeface="Noto Sans CJK HK"/>
              </a:rPr>
              <a:t>結案說明</a:t>
            </a:r>
            <a:endParaRPr sz="4000">
              <a:latin typeface="Noto Sans CJK HK"/>
              <a:cs typeface="Noto Sans CJK H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91096" y="227075"/>
            <a:ext cx="1285875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5864352"/>
            <a:ext cx="9144000" cy="120650"/>
            <a:chOff x="0" y="5864352"/>
            <a:chExt cx="9144000" cy="120650"/>
          </a:xfrm>
        </p:grpSpPr>
        <p:sp>
          <p:nvSpPr>
            <p:cNvPr id="5" name="object 5"/>
            <p:cNvSpPr/>
            <p:nvPr/>
          </p:nvSpPr>
          <p:spPr>
            <a:xfrm>
              <a:off x="0" y="5864352"/>
              <a:ext cx="2268220" cy="120650"/>
            </a:xfrm>
            <a:custGeom>
              <a:avLst/>
              <a:gdLst/>
              <a:ahLst/>
              <a:cxnLst/>
              <a:rect l="l" t="t" r="r" b="b"/>
              <a:pathLst>
                <a:path w="2268220" h="120650">
                  <a:moveTo>
                    <a:pt x="226771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2267712" y="120396"/>
                  </a:lnTo>
                  <a:lnTo>
                    <a:pt x="2267712" y="0"/>
                  </a:lnTo>
                  <a:close/>
                </a:path>
              </a:pathLst>
            </a:custGeom>
            <a:solidFill>
              <a:srgbClr val="33006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7711" y="5864352"/>
              <a:ext cx="2592705" cy="120650"/>
            </a:xfrm>
            <a:custGeom>
              <a:avLst/>
              <a:gdLst/>
              <a:ahLst/>
              <a:cxnLst/>
              <a:rect l="l" t="t" r="r" b="b"/>
              <a:pathLst>
                <a:path w="2592704" h="120650">
                  <a:moveTo>
                    <a:pt x="2592324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2592324" y="120396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669999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60035" y="5864352"/>
              <a:ext cx="4284345" cy="120650"/>
            </a:xfrm>
            <a:custGeom>
              <a:avLst/>
              <a:gdLst/>
              <a:ahLst/>
              <a:cxnLst/>
              <a:rect l="l" t="t" r="r" b="b"/>
              <a:pathLst>
                <a:path w="4284345" h="120650">
                  <a:moveTo>
                    <a:pt x="4283964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4283964" y="120396"/>
                  </a:lnTo>
                  <a:lnTo>
                    <a:pt x="4283964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6188671"/>
            <a:ext cx="9138285" cy="480695"/>
          </a:xfrm>
          <a:custGeom>
            <a:avLst/>
            <a:gdLst/>
            <a:ahLst/>
            <a:cxnLst/>
            <a:rect l="l" t="t" r="r" b="b"/>
            <a:pathLst>
              <a:path w="9138285" h="480695">
                <a:moveTo>
                  <a:pt x="9138072" y="0"/>
                </a:moveTo>
                <a:lnTo>
                  <a:pt x="0" y="0"/>
                </a:lnTo>
                <a:lnTo>
                  <a:pt x="0" y="480682"/>
                </a:lnTo>
                <a:lnTo>
                  <a:pt x="9138072" y="480682"/>
                </a:lnTo>
                <a:lnTo>
                  <a:pt x="9138072" y="0"/>
                </a:lnTo>
                <a:close/>
              </a:path>
            </a:pathLst>
          </a:custGeom>
          <a:solidFill>
            <a:srgbClr val="EFEF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11857" y="6325311"/>
            <a:ext cx="53136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CCCC00"/>
                </a:solidFill>
                <a:latin typeface="Noto Sans CJK HK"/>
                <a:cs typeface="Noto Sans CJK HK"/>
              </a:rPr>
              <a:t>相關規定請參考要點</a:t>
            </a:r>
            <a:r>
              <a:rPr sz="1000" b="1" spc="-10" dirty="0">
                <a:solidFill>
                  <a:srgbClr val="CCCC00"/>
                </a:solidFill>
                <a:latin typeface="Noto Sans CJK HK"/>
                <a:cs typeface="Noto Sans CJK HK"/>
              </a:rPr>
              <a:t>：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111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教育部鼓勵國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內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大專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校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院選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送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學生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出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國研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修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或國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外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專業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實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習補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助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Noto Sans CJK HK"/>
                <a:cs typeface="Noto Sans CJK HK"/>
                <a:hlinkClick r:id="rId3"/>
              </a:rPr>
              <a:t>要點</a:t>
            </a:r>
            <a:endParaRPr sz="10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2982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CC00"/>
                </a:solidFill>
              </a:rPr>
              <a:t>結案資訊</a:t>
            </a:r>
            <a:r>
              <a:rPr sz="2000" spc="114" dirty="0">
                <a:solidFill>
                  <a:srgbClr val="CCCC00"/>
                </a:solidFill>
              </a:rPr>
              <a:t>-</a:t>
            </a:r>
            <a:r>
              <a:rPr sz="2000" dirty="0">
                <a:solidFill>
                  <a:srgbClr val="CCCC00"/>
                </a:solidFill>
              </a:rPr>
              <a:t>學海築夢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321500" y="1999424"/>
            <a:ext cx="1080770" cy="1533525"/>
            <a:chOff x="321500" y="1999424"/>
            <a:chExt cx="1080770" cy="1533525"/>
          </a:xfrm>
        </p:grpSpPr>
        <p:sp>
          <p:nvSpPr>
            <p:cNvPr id="4" name="object 4"/>
            <p:cNvSpPr/>
            <p:nvPr/>
          </p:nvSpPr>
          <p:spPr>
            <a:xfrm>
              <a:off x="334518" y="2012441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89">
                  <a:moveTo>
                    <a:pt x="1054608" y="0"/>
                  </a:moveTo>
                  <a:lnTo>
                    <a:pt x="527304" y="527304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527304" y="1507236"/>
                  </a:lnTo>
                  <a:lnTo>
                    <a:pt x="1054608" y="979932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E1E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518" y="2012441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89">
                  <a:moveTo>
                    <a:pt x="1054608" y="0"/>
                  </a:moveTo>
                  <a:lnTo>
                    <a:pt x="1054608" y="979932"/>
                  </a:lnTo>
                  <a:lnTo>
                    <a:pt x="527304" y="1507236"/>
                  </a:lnTo>
                  <a:lnTo>
                    <a:pt x="0" y="979932"/>
                  </a:lnTo>
                  <a:lnTo>
                    <a:pt x="0" y="0"/>
                  </a:lnTo>
                  <a:lnTo>
                    <a:pt x="527304" y="527304"/>
                  </a:lnTo>
                  <a:lnTo>
                    <a:pt x="1054608" y="0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5544" y="2610738"/>
            <a:ext cx="8928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5F5F5F"/>
                </a:solidFill>
                <a:latin typeface="Noto Sans CJK HK"/>
                <a:cs typeface="Noto Sans CJK HK"/>
              </a:rPr>
              <a:t>系統維護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76108" y="1775396"/>
            <a:ext cx="6668134" cy="1452880"/>
            <a:chOff x="1376108" y="1775396"/>
            <a:chExt cx="6668134" cy="1452880"/>
          </a:xfrm>
        </p:grpSpPr>
        <p:sp>
          <p:nvSpPr>
            <p:cNvPr id="8" name="object 8"/>
            <p:cNvSpPr/>
            <p:nvPr/>
          </p:nvSpPr>
          <p:spPr>
            <a:xfrm>
              <a:off x="1389126" y="1788413"/>
              <a:ext cx="6642100" cy="1426845"/>
            </a:xfrm>
            <a:custGeom>
              <a:avLst/>
              <a:gdLst/>
              <a:ahLst/>
              <a:cxnLst/>
              <a:rect l="l" t="t" r="r" b="b"/>
              <a:pathLst>
                <a:path w="6642100" h="1426845">
                  <a:moveTo>
                    <a:pt x="6403848" y="0"/>
                  </a:moveTo>
                  <a:lnTo>
                    <a:pt x="0" y="0"/>
                  </a:lnTo>
                  <a:lnTo>
                    <a:pt x="0" y="1426464"/>
                  </a:lnTo>
                  <a:lnTo>
                    <a:pt x="6403848" y="1426464"/>
                  </a:lnTo>
                  <a:lnTo>
                    <a:pt x="6451766" y="1421634"/>
                  </a:lnTo>
                  <a:lnTo>
                    <a:pt x="6496395" y="1407783"/>
                  </a:lnTo>
                  <a:lnTo>
                    <a:pt x="6536779" y="1385865"/>
                  </a:lnTo>
                  <a:lnTo>
                    <a:pt x="6571964" y="1356836"/>
                  </a:lnTo>
                  <a:lnTo>
                    <a:pt x="6600993" y="1321651"/>
                  </a:lnTo>
                  <a:lnTo>
                    <a:pt x="6622911" y="1281267"/>
                  </a:lnTo>
                  <a:lnTo>
                    <a:pt x="6636762" y="1236638"/>
                  </a:lnTo>
                  <a:lnTo>
                    <a:pt x="6641592" y="1188720"/>
                  </a:lnTo>
                  <a:lnTo>
                    <a:pt x="6641592" y="237744"/>
                  </a:lnTo>
                  <a:lnTo>
                    <a:pt x="6636762" y="189825"/>
                  </a:lnTo>
                  <a:lnTo>
                    <a:pt x="6622911" y="145196"/>
                  </a:lnTo>
                  <a:lnTo>
                    <a:pt x="6600993" y="104812"/>
                  </a:lnTo>
                  <a:lnTo>
                    <a:pt x="6571964" y="69627"/>
                  </a:lnTo>
                  <a:lnTo>
                    <a:pt x="6536779" y="40598"/>
                  </a:lnTo>
                  <a:lnTo>
                    <a:pt x="6496395" y="18680"/>
                  </a:lnTo>
                  <a:lnTo>
                    <a:pt x="6451766" y="4829"/>
                  </a:lnTo>
                  <a:lnTo>
                    <a:pt x="64038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9126" y="1788413"/>
              <a:ext cx="6642100" cy="1426845"/>
            </a:xfrm>
            <a:custGeom>
              <a:avLst/>
              <a:gdLst/>
              <a:ahLst/>
              <a:cxnLst/>
              <a:rect l="l" t="t" r="r" b="b"/>
              <a:pathLst>
                <a:path w="6642100" h="1426845">
                  <a:moveTo>
                    <a:pt x="6641592" y="237744"/>
                  </a:moveTo>
                  <a:lnTo>
                    <a:pt x="6641592" y="1188720"/>
                  </a:lnTo>
                  <a:lnTo>
                    <a:pt x="6636762" y="1236638"/>
                  </a:lnTo>
                  <a:lnTo>
                    <a:pt x="6622911" y="1281267"/>
                  </a:lnTo>
                  <a:lnTo>
                    <a:pt x="6600993" y="1321651"/>
                  </a:lnTo>
                  <a:lnTo>
                    <a:pt x="6571964" y="1356836"/>
                  </a:lnTo>
                  <a:lnTo>
                    <a:pt x="6536779" y="1385865"/>
                  </a:lnTo>
                  <a:lnTo>
                    <a:pt x="6496395" y="1407783"/>
                  </a:lnTo>
                  <a:lnTo>
                    <a:pt x="6451766" y="1421634"/>
                  </a:lnTo>
                  <a:lnTo>
                    <a:pt x="6403848" y="1426464"/>
                  </a:lnTo>
                  <a:lnTo>
                    <a:pt x="0" y="1426464"/>
                  </a:lnTo>
                  <a:lnTo>
                    <a:pt x="0" y="0"/>
                  </a:lnTo>
                  <a:lnTo>
                    <a:pt x="6403848" y="0"/>
                  </a:lnTo>
                  <a:lnTo>
                    <a:pt x="6451766" y="4829"/>
                  </a:lnTo>
                  <a:lnTo>
                    <a:pt x="6496395" y="18680"/>
                  </a:lnTo>
                  <a:lnTo>
                    <a:pt x="6536779" y="40598"/>
                  </a:lnTo>
                  <a:lnTo>
                    <a:pt x="6571964" y="69627"/>
                  </a:lnTo>
                  <a:lnTo>
                    <a:pt x="6600993" y="104812"/>
                  </a:lnTo>
                  <a:lnTo>
                    <a:pt x="6622911" y="145196"/>
                  </a:lnTo>
                  <a:lnTo>
                    <a:pt x="6636762" y="189825"/>
                  </a:lnTo>
                  <a:lnTo>
                    <a:pt x="6641592" y="237744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54658" y="1821281"/>
            <a:ext cx="6381750" cy="7874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74930" indent="-62865">
              <a:lnSpc>
                <a:spcPct val="100000"/>
              </a:lnSpc>
              <a:spcBef>
                <a:spcPts val="780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學生資料皆已依據要點</a:t>
            </a:r>
            <a:r>
              <a:rPr sz="1100" spc="-15" dirty="0">
                <a:latin typeface="Noto Sans CJK HK"/>
                <a:cs typeface="Noto Sans CJK HK"/>
              </a:rPr>
              <a:t>規</a:t>
            </a:r>
            <a:r>
              <a:rPr sz="1100" dirty="0">
                <a:latin typeface="Noto Sans CJK HK"/>
                <a:cs typeface="Noto Sans CJK HK"/>
              </a:rPr>
              <a:t>定維</a:t>
            </a:r>
            <a:r>
              <a:rPr sz="1100" spc="-15" dirty="0">
                <a:latin typeface="Noto Sans CJK HK"/>
                <a:cs typeface="Noto Sans CJK HK"/>
              </a:rPr>
              <a:t>護</a:t>
            </a:r>
            <a:r>
              <a:rPr sz="1100" dirty="0">
                <a:latin typeface="Noto Sans CJK HK"/>
                <a:cs typeface="Noto Sans CJK HK"/>
              </a:rPr>
              <a:t>完畢</a:t>
            </a:r>
            <a:r>
              <a:rPr sz="1100" spc="-15" dirty="0">
                <a:latin typeface="Noto Sans CJK HK"/>
                <a:cs typeface="Noto Sans CJK HK"/>
              </a:rPr>
              <a:t>，</a:t>
            </a:r>
            <a:r>
              <a:rPr sz="1100" dirty="0">
                <a:latin typeface="Noto Sans CJK HK"/>
                <a:cs typeface="Noto Sans CJK HK"/>
              </a:rPr>
              <a:t>若有</a:t>
            </a:r>
            <a:r>
              <a:rPr sz="1100" spc="-15" dirty="0">
                <a:latin typeface="Noto Sans CJK HK"/>
                <a:cs typeface="Noto Sans CJK HK"/>
              </a:rPr>
              <a:t>機</a:t>
            </a:r>
            <a:r>
              <a:rPr sz="1100" dirty="0">
                <a:latin typeface="Noto Sans CJK HK"/>
                <a:cs typeface="Noto Sans CJK HK"/>
              </a:rPr>
              <a:t>構變</a:t>
            </a:r>
            <a:r>
              <a:rPr sz="1100" spc="-15" dirty="0">
                <a:latin typeface="Noto Sans CJK HK"/>
                <a:cs typeface="Noto Sans CJK HK"/>
              </a:rPr>
              <a:t>更</a:t>
            </a:r>
            <a:r>
              <a:rPr sz="1100" dirty="0">
                <a:latin typeface="Noto Sans CJK HK"/>
                <a:cs typeface="Noto Sans CJK HK"/>
              </a:rPr>
              <a:t>者需</a:t>
            </a:r>
            <a:r>
              <a:rPr sz="1100" spc="-15" dirty="0">
                <a:latin typeface="Noto Sans CJK HK"/>
                <a:cs typeface="Noto Sans CJK HK"/>
              </a:rPr>
              <a:t>完</a:t>
            </a:r>
            <a:r>
              <a:rPr sz="1100" dirty="0">
                <a:latin typeface="Noto Sans CJK HK"/>
                <a:cs typeface="Noto Sans CJK HK"/>
              </a:rPr>
              <a:t>成變</a:t>
            </a:r>
            <a:r>
              <a:rPr sz="1100" spc="-15" dirty="0">
                <a:latin typeface="Noto Sans CJK HK"/>
                <a:cs typeface="Noto Sans CJK HK"/>
              </a:rPr>
              <a:t>更</a:t>
            </a:r>
            <a:r>
              <a:rPr sz="1100" dirty="0"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（學校配合款達教育部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補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助款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總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額20%。）</a:t>
            </a:r>
            <a:endParaRPr sz="1100">
              <a:latin typeface="Noto Sans CJK HK"/>
              <a:cs typeface="Noto Sans CJK HK"/>
            </a:endParaRPr>
          </a:p>
          <a:p>
            <a:pPr marL="74930">
              <a:lnSpc>
                <a:spcPct val="100000"/>
              </a:lnSpc>
              <a:spcBef>
                <a:spcPts val="675"/>
              </a:spcBef>
            </a:pP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計畫主持人或共同主持人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之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補助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，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以一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人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為限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，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生活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費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最多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不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超過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十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四日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，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並以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計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畫期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程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結束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前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為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限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，</a:t>
            </a:r>
            <a:endParaRPr sz="1100">
              <a:latin typeface="Noto Sans CJK HK"/>
              <a:cs typeface="Noto Sans CJK H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4658" y="2547546"/>
            <a:ext cx="2665095" cy="5327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775"/>
              </a:spcBef>
            </a:pP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若選送低於</a:t>
            </a:r>
            <a:r>
              <a:rPr sz="1100" spc="-20" dirty="0">
                <a:solidFill>
                  <a:srgbClr val="C00000"/>
                </a:solidFill>
                <a:latin typeface="Trebuchet MS"/>
                <a:cs typeface="Trebuchet MS"/>
              </a:rPr>
              <a:t>3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名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以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下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學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生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，</a:t>
            </a:r>
            <a:r>
              <a:rPr sz="1100" spc="-10" dirty="0">
                <a:solidFill>
                  <a:srgbClr val="C00000"/>
                </a:solidFill>
                <a:latin typeface="Noto Sans CJK HK"/>
                <a:cs typeface="Noto Sans CJK HK"/>
              </a:rPr>
              <a:t>則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不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予</a:t>
            </a:r>
            <a:r>
              <a:rPr sz="1100" spc="-10" dirty="0">
                <a:solidFill>
                  <a:srgbClr val="C00000"/>
                </a:solidFill>
                <a:latin typeface="Noto Sans CJK HK"/>
                <a:cs typeface="Noto Sans CJK HK"/>
              </a:rPr>
              <a:t>補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助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  <a:p>
            <a:pPr marL="74930" indent="-62865">
              <a:lnSpc>
                <a:spcPct val="100000"/>
              </a:lnSpc>
              <a:spcBef>
                <a:spcPts val="675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學生心得</a:t>
            </a:r>
            <a:r>
              <a:rPr sz="1100" spc="20" dirty="0">
                <a:latin typeface="Noto Sans CJK HK"/>
                <a:cs typeface="Noto Sans CJK HK"/>
              </a:rPr>
              <a:t>/</a:t>
            </a:r>
            <a:r>
              <a:rPr sz="1100" dirty="0">
                <a:latin typeface="Noto Sans CJK HK"/>
                <a:cs typeface="Noto Sans CJK HK"/>
              </a:rPr>
              <a:t>計畫主持人成果</a:t>
            </a:r>
            <a:r>
              <a:rPr sz="1100" spc="-15" dirty="0">
                <a:latin typeface="Noto Sans CJK HK"/>
                <a:cs typeface="Noto Sans CJK HK"/>
              </a:rPr>
              <a:t>報</a:t>
            </a:r>
            <a:r>
              <a:rPr sz="1100" dirty="0">
                <a:latin typeface="Noto Sans CJK HK"/>
                <a:cs typeface="Noto Sans CJK HK"/>
              </a:rPr>
              <a:t>告上</a:t>
            </a:r>
            <a:r>
              <a:rPr sz="1100" spc="-15" dirty="0">
                <a:latin typeface="Noto Sans CJK HK"/>
                <a:cs typeface="Noto Sans CJK HK"/>
              </a:rPr>
              <a:t>傳</a:t>
            </a:r>
            <a:r>
              <a:rPr sz="1100" dirty="0">
                <a:latin typeface="Noto Sans CJK HK"/>
                <a:cs typeface="Noto Sans CJK HK"/>
              </a:rPr>
              <a:t>完畢。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1500" y="3660584"/>
            <a:ext cx="1080770" cy="1533525"/>
            <a:chOff x="321500" y="3660584"/>
            <a:chExt cx="1080770" cy="1533525"/>
          </a:xfrm>
        </p:grpSpPr>
        <p:sp>
          <p:nvSpPr>
            <p:cNvPr id="13" name="object 13"/>
            <p:cNvSpPr/>
            <p:nvPr/>
          </p:nvSpPr>
          <p:spPr>
            <a:xfrm>
              <a:off x="334518" y="3673601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89">
                  <a:moveTo>
                    <a:pt x="1054608" y="0"/>
                  </a:moveTo>
                  <a:lnTo>
                    <a:pt x="527304" y="527304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527304" y="1507236"/>
                  </a:lnTo>
                  <a:lnTo>
                    <a:pt x="1054608" y="979932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E1E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4518" y="3673601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89">
                  <a:moveTo>
                    <a:pt x="1054608" y="0"/>
                  </a:moveTo>
                  <a:lnTo>
                    <a:pt x="1054608" y="979932"/>
                  </a:lnTo>
                  <a:lnTo>
                    <a:pt x="527304" y="1507236"/>
                  </a:lnTo>
                  <a:lnTo>
                    <a:pt x="0" y="979932"/>
                  </a:lnTo>
                  <a:lnTo>
                    <a:pt x="0" y="0"/>
                  </a:lnTo>
                  <a:lnTo>
                    <a:pt x="527304" y="527304"/>
                  </a:lnTo>
                  <a:lnTo>
                    <a:pt x="1054608" y="0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5544" y="4273041"/>
            <a:ext cx="8928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F5F5F"/>
                </a:solidFill>
                <a:latin typeface="Noto Sans CJK HK"/>
                <a:cs typeface="Noto Sans CJK HK"/>
              </a:rPr>
              <a:t>結案資料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76108" y="3335972"/>
            <a:ext cx="6668134" cy="1655445"/>
            <a:chOff x="1376108" y="3335972"/>
            <a:chExt cx="6668134" cy="1655445"/>
          </a:xfrm>
        </p:grpSpPr>
        <p:sp>
          <p:nvSpPr>
            <p:cNvPr id="17" name="object 17"/>
            <p:cNvSpPr/>
            <p:nvPr/>
          </p:nvSpPr>
          <p:spPr>
            <a:xfrm>
              <a:off x="1389126" y="3348989"/>
              <a:ext cx="6642100" cy="1629410"/>
            </a:xfrm>
            <a:custGeom>
              <a:avLst/>
              <a:gdLst/>
              <a:ahLst/>
              <a:cxnLst/>
              <a:rect l="l" t="t" r="r" b="b"/>
              <a:pathLst>
                <a:path w="6642100" h="1629410">
                  <a:moveTo>
                    <a:pt x="6370066" y="0"/>
                  </a:moveTo>
                  <a:lnTo>
                    <a:pt x="0" y="0"/>
                  </a:lnTo>
                  <a:lnTo>
                    <a:pt x="0" y="1629156"/>
                  </a:lnTo>
                  <a:lnTo>
                    <a:pt x="6370066" y="1629156"/>
                  </a:lnTo>
                  <a:lnTo>
                    <a:pt x="6418880" y="1624782"/>
                  </a:lnTo>
                  <a:lnTo>
                    <a:pt x="6464821" y="1612171"/>
                  </a:lnTo>
                  <a:lnTo>
                    <a:pt x="6507122" y="1592090"/>
                  </a:lnTo>
                  <a:lnTo>
                    <a:pt x="6545017" y="1565305"/>
                  </a:lnTo>
                  <a:lnTo>
                    <a:pt x="6577741" y="1532581"/>
                  </a:lnTo>
                  <a:lnTo>
                    <a:pt x="6604526" y="1494686"/>
                  </a:lnTo>
                  <a:lnTo>
                    <a:pt x="6624607" y="1452385"/>
                  </a:lnTo>
                  <a:lnTo>
                    <a:pt x="6637218" y="1406444"/>
                  </a:lnTo>
                  <a:lnTo>
                    <a:pt x="6641592" y="1357630"/>
                  </a:lnTo>
                  <a:lnTo>
                    <a:pt x="6641592" y="271526"/>
                  </a:lnTo>
                  <a:lnTo>
                    <a:pt x="6637218" y="222711"/>
                  </a:lnTo>
                  <a:lnTo>
                    <a:pt x="6624607" y="176770"/>
                  </a:lnTo>
                  <a:lnTo>
                    <a:pt x="6604526" y="134469"/>
                  </a:lnTo>
                  <a:lnTo>
                    <a:pt x="6577741" y="96574"/>
                  </a:lnTo>
                  <a:lnTo>
                    <a:pt x="6545017" y="63850"/>
                  </a:lnTo>
                  <a:lnTo>
                    <a:pt x="6507122" y="37065"/>
                  </a:lnTo>
                  <a:lnTo>
                    <a:pt x="6464821" y="16984"/>
                  </a:lnTo>
                  <a:lnTo>
                    <a:pt x="6418880" y="4373"/>
                  </a:lnTo>
                  <a:lnTo>
                    <a:pt x="63700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9126" y="3348989"/>
              <a:ext cx="6642100" cy="1629410"/>
            </a:xfrm>
            <a:custGeom>
              <a:avLst/>
              <a:gdLst/>
              <a:ahLst/>
              <a:cxnLst/>
              <a:rect l="l" t="t" r="r" b="b"/>
              <a:pathLst>
                <a:path w="6642100" h="1629410">
                  <a:moveTo>
                    <a:pt x="6641592" y="271526"/>
                  </a:moveTo>
                  <a:lnTo>
                    <a:pt x="6641592" y="1357630"/>
                  </a:lnTo>
                  <a:lnTo>
                    <a:pt x="6637218" y="1406444"/>
                  </a:lnTo>
                  <a:lnTo>
                    <a:pt x="6624607" y="1452385"/>
                  </a:lnTo>
                  <a:lnTo>
                    <a:pt x="6604526" y="1494686"/>
                  </a:lnTo>
                  <a:lnTo>
                    <a:pt x="6577741" y="1532581"/>
                  </a:lnTo>
                  <a:lnTo>
                    <a:pt x="6545017" y="1565305"/>
                  </a:lnTo>
                  <a:lnTo>
                    <a:pt x="6507122" y="1592090"/>
                  </a:lnTo>
                  <a:lnTo>
                    <a:pt x="6464821" y="1612171"/>
                  </a:lnTo>
                  <a:lnTo>
                    <a:pt x="6418880" y="1624782"/>
                  </a:lnTo>
                  <a:lnTo>
                    <a:pt x="6370066" y="1629156"/>
                  </a:lnTo>
                  <a:lnTo>
                    <a:pt x="0" y="1629156"/>
                  </a:lnTo>
                  <a:lnTo>
                    <a:pt x="0" y="0"/>
                  </a:lnTo>
                  <a:lnTo>
                    <a:pt x="6370066" y="0"/>
                  </a:lnTo>
                  <a:lnTo>
                    <a:pt x="6418880" y="4373"/>
                  </a:lnTo>
                  <a:lnTo>
                    <a:pt x="6464821" y="16984"/>
                  </a:lnTo>
                  <a:lnTo>
                    <a:pt x="6507122" y="37065"/>
                  </a:lnTo>
                  <a:lnTo>
                    <a:pt x="6545017" y="63850"/>
                  </a:lnTo>
                  <a:lnTo>
                    <a:pt x="6577741" y="96574"/>
                  </a:lnTo>
                  <a:lnTo>
                    <a:pt x="6604526" y="134469"/>
                  </a:lnTo>
                  <a:lnTo>
                    <a:pt x="6624607" y="176770"/>
                  </a:lnTo>
                  <a:lnTo>
                    <a:pt x="6637218" y="222711"/>
                  </a:lnTo>
                  <a:lnTo>
                    <a:pt x="6641592" y="271526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66850" y="3918330"/>
              <a:ext cx="6477000" cy="250190"/>
            </a:xfrm>
            <a:custGeom>
              <a:avLst/>
              <a:gdLst/>
              <a:ahLst/>
              <a:cxnLst/>
              <a:rect l="l" t="t" r="r" b="b"/>
              <a:pathLst>
                <a:path w="6477000" h="250189">
                  <a:moveTo>
                    <a:pt x="1261872" y="242316"/>
                  </a:moveTo>
                  <a:lnTo>
                    <a:pt x="0" y="242316"/>
                  </a:lnTo>
                  <a:lnTo>
                    <a:pt x="0" y="249936"/>
                  </a:lnTo>
                  <a:lnTo>
                    <a:pt x="1261872" y="249936"/>
                  </a:lnTo>
                  <a:lnTo>
                    <a:pt x="1261872" y="242316"/>
                  </a:lnTo>
                  <a:close/>
                </a:path>
                <a:path w="6477000" h="250189">
                  <a:moveTo>
                    <a:pt x="6477000" y="0"/>
                  </a:moveTo>
                  <a:lnTo>
                    <a:pt x="6338316" y="0"/>
                  </a:lnTo>
                  <a:lnTo>
                    <a:pt x="6338316" y="7620"/>
                  </a:lnTo>
                  <a:lnTo>
                    <a:pt x="6477000" y="7620"/>
                  </a:lnTo>
                  <a:lnTo>
                    <a:pt x="6477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68930" y="4160646"/>
              <a:ext cx="2464435" cy="7620"/>
            </a:xfrm>
            <a:custGeom>
              <a:avLst/>
              <a:gdLst/>
              <a:ahLst/>
              <a:cxnLst/>
              <a:rect l="l" t="t" r="r" b="b"/>
              <a:pathLst>
                <a:path w="2464435" h="7620">
                  <a:moveTo>
                    <a:pt x="2464308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464308" y="7619"/>
                  </a:lnTo>
                  <a:lnTo>
                    <a:pt x="2464308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54658" y="3440429"/>
            <a:ext cx="6504940" cy="707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014" indent="-5016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120650" algn="l"/>
              </a:tabLst>
            </a:pPr>
            <a:r>
              <a:rPr sz="1100" dirty="0">
                <a:latin typeface="Noto Sans CJK HK"/>
                <a:cs typeface="Noto Sans CJK HK"/>
              </a:rPr>
              <a:t>檢附公文</a:t>
            </a:r>
            <a:endParaRPr sz="1100">
              <a:latin typeface="Noto Sans CJK HK"/>
              <a:cs typeface="Noto Sans CJK HK"/>
            </a:endParaRPr>
          </a:p>
          <a:p>
            <a:pPr marL="12700" marR="5080">
              <a:lnSpc>
                <a:spcPct val="144500"/>
              </a:lnSpc>
              <a:spcBef>
                <a:spcPts val="225"/>
              </a:spcBef>
              <a:buSzPct val="90909"/>
              <a:buFont typeface="Arial"/>
              <a:buChar char="•"/>
              <a:tabLst>
                <a:tab pos="62865" algn="l"/>
              </a:tabLst>
            </a:pPr>
            <a:r>
              <a:rPr sz="1100" b="1" dirty="0">
                <a:latin typeface="Noto Sans CJK HK"/>
                <a:cs typeface="Noto Sans CJK HK"/>
              </a:rPr>
              <a:t>教育部補助經費收支結</a:t>
            </a:r>
            <a:r>
              <a:rPr sz="1100" b="1" spc="-15" dirty="0">
                <a:latin typeface="Noto Sans CJK HK"/>
                <a:cs typeface="Noto Sans CJK HK"/>
              </a:rPr>
              <a:t>算</a:t>
            </a:r>
            <a:r>
              <a:rPr sz="1100" b="1" dirty="0">
                <a:latin typeface="Noto Sans CJK HK"/>
                <a:cs typeface="Noto Sans CJK HK"/>
              </a:rPr>
              <a:t>表</a:t>
            </a:r>
            <a:r>
              <a:rPr sz="1100" spc="-30" dirty="0">
                <a:latin typeface="Noto Sans CJK HK"/>
                <a:cs typeface="Noto Sans CJK HK"/>
              </a:rPr>
              <a:t>(</a:t>
            </a:r>
            <a:r>
              <a:rPr sz="1100" dirty="0">
                <a:latin typeface="Noto Sans CJK HK"/>
                <a:cs typeface="Noto Sans CJK HK"/>
              </a:rPr>
              <a:t>系統</a:t>
            </a:r>
            <a:r>
              <a:rPr sz="1100" spc="-10" dirty="0">
                <a:latin typeface="Noto Sans CJK HK"/>
                <a:cs typeface="Noto Sans CJK HK"/>
              </a:rPr>
              <a:t>產</a:t>
            </a:r>
            <a:r>
              <a:rPr sz="1100" spc="-5" dirty="0">
                <a:latin typeface="Noto Sans CJK HK"/>
                <a:cs typeface="Noto Sans CJK HK"/>
              </a:rPr>
              <a:t>出</a:t>
            </a:r>
            <a:r>
              <a:rPr sz="1100" spc="-20" dirty="0">
                <a:latin typeface="Noto Sans CJK HK"/>
                <a:cs typeface="Noto Sans CJK HK"/>
              </a:rPr>
              <a:t>)</a:t>
            </a:r>
            <a:r>
              <a:rPr sz="1100" spc="55" dirty="0">
                <a:latin typeface="Noto Sans CJK HK"/>
                <a:cs typeface="Noto Sans CJK HK"/>
              </a:rPr>
              <a:t> </a:t>
            </a:r>
            <a:r>
              <a:rPr sz="1100" dirty="0">
                <a:latin typeface="Noto Sans CJK HK"/>
                <a:cs typeface="Noto Sans CJK HK"/>
              </a:rPr>
              <a:t>：期程</a:t>
            </a:r>
            <a:r>
              <a:rPr sz="1100" spc="-70" dirty="0">
                <a:latin typeface="Trebuchet MS"/>
                <a:cs typeface="Trebuchet MS"/>
              </a:rPr>
              <a:t>(</a:t>
            </a:r>
            <a:r>
              <a:rPr sz="1100" dirty="0">
                <a:latin typeface="Noto Sans CJK HK"/>
                <a:cs typeface="Noto Sans CJK HK"/>
              </a:rPr>
              <a:t>第一位學生出國日</a:t>
            </a:r>
            <a:r>
              <a:rPr sz="1100" spc="-10" dirty="0">
                <a:latin typeface="Noto Sans CJK HK"/>
                <a:cs typeface="Noto Sans CJK HK"/>
              </a:rPr>
              <a:t>期</a:t>
            </a:r>
            <a:r>
              <a:rPr sz="1100" spc="-30" dirty="0">
                <a:latin typeface="Trebuchet MS"/>
                <a:cs typeface="Trebuchet MS"/>
              </a:rPr>
              <a:t>~</a:t>
            </a:r>
            <a:r>
              <a:rPr sz="1100" dirty="0">
                <a:latin typeface="Noto Sans CJK HK"/>
                <a:cs typeface="Noto Sans CJK HK"/>
              </a:rPr>
              <a:t>最</a:t>
            </a:r>
            <a:r>
              <a:rPr sz="1100" spc="-15" dirty="0">
                <a:latin typeface="Noto Sans CJK HK"/>
                <a:cs typeface="Noto Sans CJK HK"/>
              </a:rPr>
              <a:t>後</a:t>
            </a:r>
            <a:r>
              <a:rPr sz="1100" dirty="0">
                <a:latin typeface="Noto Sans CJK HK"/>
                <a:cs typeface="Noto Sans CJK HK"/>
              </a:rPr>
              <a:t>一位</a:t>
            </a:r>
            <a:r>
              <a:rPr sz="1100" spc="-15" dirty="0">
                <a:latin typeface="Noto Sans CJK HK"/>
                <a:cs typeface="Noto Sans CJK HK"/>
              </a:rPr>
              <a:t>學</a:t>
            </a:r>
            <a:r>
              <a:rPr sz="1100" dirty="0">
                <a:latin typeface="Noto Sans CJK HK"/>
                <a:cs typeface="Noto Sans CJK HK"/>
              </a:rPr>
              <a:t>生返</a:t>
            </a:r>
            <a:r>
              <a:rPr sz="1100" spc="-15" dirty="0">
                <a:latin typeface="Noto Sans CJK HK"/>
                <a:cs typeface="Noto Sans CJK HK"/>
              </a:rPr>
              <a:t>國</a:t>
            </a:r>
            <a:r>
              <a:rPr sz="1100" dirty="0">
                <a:latin typeface="Noto Sans CJK HK"/>
                <a:cs typeface="Noto Sans CJK HK"/>
              </a:rPr>
              <a:t>日期</a:t>
            </a:r>
            <a:r>
              <a:rPr sz="1100" spc="-85" dirty="0">
                <a:latin typeface="Trebuchet MS"/>
                <a:cs typeface="Trebuchet MS"/>
              </a:rPr>
              <a:t>)</a:t>
            </a:r>
            <a:r>
              <a:rPr sz="1100" dirty="0">
                <a:latin typeface="Noto Sans CJK HK"/>
                <a:cs typeface="Noto Sans CJK HK"/>
              </a:rPr>
              <a:t>及結</a:t>
            </a:r>
            <a:r>
              <a:rPr sz="1100" spc="-15" dirty="0">
                <a:latin typeface="Noto Sans CJK HK"/>
                <a:cs typeface="Noto Sans CJK HK"/>
              </a:rPr>
              <a:t>餘</a:t>
            </a:r>
            <a:r>
              <a:rPr sz="1100" dirty="0">
                <a:latin typeface="Noto Sans CJK HK"/>
                <a:cs typeface="Noto Sans CJK HK"/>
              </a:rPr>
              <a:t>款</a:t>
            </a:r>
            <a:r>
              <a:rPr sz="1100" spc="-15" dirty="0">
                <a:latin typeface="Noto Sans CJK HK"/>
                <a:cs typeface="Noto Sans CJK HK"/>
              </a:rPr>
              <a:t>，</a:t>
            </a:r>
            <a:r>
              <a:rPr sz="1100" dirty="0">
                <a:latin typeface="Noto Sans CJK HK"/>
                <a:cs typeface="Noto Sans CJK HK"/>
              </a:rPr>
              <a:t>請 參照經費支領一覽表。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教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育部</a:t>
            </a:r>
            <a:r>
              <a:rPr sz="1100" spc="-1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補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(捐)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助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經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費收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支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結算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表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填寫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範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例</a:t>
            </a:r>
            <a:endParaRPr sz="1100">
              <a:latin typeface="Noto Sans CJK HK"/>
              <a:cs typeface="Noto Sans CJK H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54658" y="4123791"/>
            <a:ext cx="4780915" cy="7499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62230" indent="-50165">
              <a:lnSpc>
                <a:spcPct val="100000"/>
              </a:lnSpc>
              <a:spcBef>
                <a:spcPts val="675"/>
              </a:spcBef>
              <a:buSzPct val="90909"/>
              <a:buFont typeface="Arial"/>
              <a:buChar char="•"/>
              <a:tabLst>
                <a:tab pos="62865" algn="l"/>
              </a:tabLst>
            </a:pPr>
            <a:r>
              <a:rPr sz="1100" b="1" dirty="0">
                <a:latin typeface="Noto Sans CJK HK"/>
                <a:cs typeface="Noto Sans CJK HK"/>
              </a:rPr>
              <a:t>執行情形檢核表</a:t>
            </a:r>
            <a:r>
              <a:rPr sz="1100" dirty="0"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  <a:p>
            <a:pPr marL="62230" indent="-50165">
              <a:lnSpc>
                <a:spcPct val="100000"/>
              </a:lnSpc>
              <a:spcBef>
                <a:spcPts val="575"/>
              </a:spcBef>
              <a:buSzPct val="90909"/>
              <a:buFont typeface="Arial"/>
              <a:buChar char="•"/>
              <a:tabLst>
                <a:tab pos="62865" algn="l"/>
              </a:tabLst>
            </a:pPr>
            <a:r>
              <a:rPr sz="1100" b="1" dirty="0">
                <a:latin typeface="Noto Sans CJK HK"/>
                <a:cs typeface="Noto Sans CJK HK"/>
              </a:rPr>
              <a:t>學海築夢計畫案件經費</a:t>
            </a:r>
            <a:r>
              <a:rPr sz="1100" b="1" spc="-15" dirty="0">
                <a:latin typeface="Noto Sans CJK HK"/>
                <a:cs typeface="Noto Sans CJK HK"/>
              </a:rPr>
              <a:t>支</a:t>
            </a:r>
            <a:r>
              <a:rPr sz="1100" b="1" dirty="0">
                <a:latin typeface="Noto Sans CJK HK"/>
                <a:cs typeface="Noto Sans CJK HK"/>
              </a:rPr>
              <a:t>用一</a:t>
            </a:r>
            <a:r>
              <a:rPr sz="1100" b="1" spc="-15" dirty="0">
                <a:latin typeface="Noto Sans CJK HK"/>
                <a:cs typeface="Noto Sans CJK HK"/>
              </a:rPr>
              <a:t>覽</a:t>
            </a:r>
            <a:r>
              <a:rPr sz="1100" b="1" dirty="0">
                <a:latin typeface="Noto Sans CJK HK"/>
                <a:cs typeface="Noto Sans CJK HK"/>
              </a:rPr>
              <a:t>表</a:t>
            </a:r>
            <a:r>
              <a:rPr sz="1100" spc="-30" dirty="0">
                <a:latin typeface="Noto Sans CJK HK"/>
                <a:cs typeface="Noto Sans CJK HK"/>
              </a:rPr>
              <a:t>(</a:t>
            </a:r>
            <a:r>
              <a:rPr sz="1100" dirty="0">
                <a:latin typeface="Noto Sans CJK HK"/>
                <a:cs typeface="Noto Sans CJK HK"/>
              </a:rPr>
              <a:t>系統</a:t>
            </a:r>
            <a:r>
              <a:rPr sz="1100" spc="-15" dirty="0">
                <a:latin typeface="Noto Sans CJK HK"/>
                <a:cs typeface="Noto Sans CJK HK"/>
              </a:rPr>
              <a:t>產</a:t>
            </a:r>
            <a:r>
              <a:rPr sz="1100" dirty="0">
                <a:latin typeface="Noto Sans CJK HK"/>
                <a:cs typeface="Noto Sans CJK HK"/>
              </a:rPr>
              <a:t>出</a:t>
            </a:r>
            <a:r>
              <a:rPr sz="1100" spc="-20" dirty="0">
                <a:latin typeface="Noto Sans CJK HK"/>
                <a:cs typeface="Noto Sans CJK HK"/>
              </a:rPr>
              <a:t>)</a:t>
            </a:r>
            <a:r>
              <a:rPr sz="1100" spc="55" dirty="0">
                <a:latin typeface="Noto Sans CJK HK"/>
                <a:cs typeface="Noto Sans CJK HK"/>
              </a:rPr>
              <a:t> </a:t>
            </a:r>
            <a:r>
              <a:rPr sz="1100" b="1" spc="-80" dirty="0">
                <a:latin typeface="Noto Sans CJK HK"/>
                <a:cs typeface="Noto Sans CJK HK"/>
              </a:rPr>
              <a:t>:</a:t>
            </a:r>
            <a:r>
              <a:rPr sz="1100" b="1" spc="40" dirty="0">
                <a:latin typeface="Noto Sans CJK HK"/>
                <a:cs typeface="Noto Sans CJK HK"/>
              </a:rPr>
              <a:t> </a:t>
            </a:r>
            <a:r>
              <a:rPr sz="1100" dirty="0">
                <a:latin typeface="Noto Sans CJK HK"/>
                <a:cs typeface="Noto Sans CJK HK"/>
              </a:rPr>
              <a:t>請以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校</a:t>
            </a:r>
            <a:r>
              <a:rPr sz="1100" dirty="0">
                <a:latin typeface="Noto Sans CJK HK"/>
                <a:cs typeface="Noto Sans CJK HK"/>
              </a:rPr>
              <a:t>為單位，需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印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信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用印</a:t>
            </a:r>
            <a:r>
              <a:rPr sz="1100" dirty="0"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  <a:p>
            <a:pPr marL="62230" indent="-50165">
              <a:lnSpc>
                <a:spcPct val="100000"/>
              </a:lnSpc>
              <a:spcBef>
                <a:spcPts val="590"/>
              </a:spcBef>
              <a:buSzPct val="90909"/>
              <a:buFont typeface="Arial"/>
              <a:buChar char="•"/>
              <a:tabLst>
                <a:tab pos="62865" algn="l"/>
              </a:tabLst>
            </a:pPr>
            <a:r>
              <a:rPr sz="1100" b="1" dirty="0">
                <a:latin typeface="Noto Sans CJK HK"/>
                <a:cs typeface="Noto Sans CJK HK"/>
              </a:rPr>
              <a:t>學海築夢各計畫參與人</a:t>
            </a:r>
            <a:r>
              <a:rPr sz="1100" b="1" spc="-15" dirty="0">
                <a:latin typeface="Noto Sans CJK HK"/>
                <a:cs typeface="Noto Sans CJK HK"/>
              </a:rPr>
              <a:t>員</a:t>
            </a:r>
            <a:r>
              <a:rPr sz="1100" b="1" dirty="0">
                <a:latin typeface="Noto Sans CJK HK"/>
                <a:cs typeface="Noto Sans CJK HK"/>
              </a:rPr>
              <a:t>經費</a:t>
            </a:r>
            <a:r>
              <a:rPr sz="1100" b="1" spc="-15" dirty="0">
                <a:latin typeface="Noto Sans CJK HK"/>
                <a:cs typeface="Noto Sans CJK HK"/>
              </a:rPr>
              <a:t>支</a:t>
            </a:r>
            <a:r>
              <a:rPr sz="1100" b="1" dirty="0">
                <a:latin typeface="Noto Sans CJK HK"/>
                <a:cs typeface="Noto Sans CJK HK"/>
              </a:rPr>
              <a:t>用情</a:t>
            </a:r>
            <a:r>
              <a:rPr sz="1100" b="1" spc="-15" dirty="0">
                <a:latin typeface="Noto Sans CJK HK"/>
                <a:cs typeface="Noto Sans CJK HK"/>
              </a:rPr>
              <a:t>形</a:t>
            </a:r>
            <a:r>
              <a:rPr sz="1100" b="1" dirty="0">
                <a:latin typeface="Noto Sans CJK HK"/>
                <a:cs typeface="Noto Sans CJK HK"/>
              </a:rPr>
              <a:t>一覽表</a:t>
            </a:r>
            <a:r>
              <a:rPr sz="1100" b="1" spc="-45" dirty="0">
                <a:latin typeface="Noto Sans CJK HK"/>
                <a:cs typeface="Noto Sans CJK HK"/>
              </a:rPr>
              <a:t> </a:t>
            </a:r>
            <a:r>
              <a:rPr sz="1100" spc="-110" dirty="0">
                <a:latin typeface="Trebuchet MS"/>
                <a:cs typeface="Trebuchet MS"/>
              </a:rPr>
              <a:t>: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Noto Sans CJK HK"/>
                <a:cs typeface="Noto Sans CJK HK"/>
              </a:rPr>
              <a:t>請依計畫排序。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1500" y="5013896"/>
            <a:ext cx="1080770" cy="1533525"/>
            <a:chOff x="321500" y="5013896"/>
            <a:chExt cx="1080770" cy="1533525"/>
          </a:xfrm>
        </p:grpSpPr>
        <p:sp>
          <p:nvSpPr>
            <p:cNvPr id="24" name="object 24"/>
            <p:cNvSpPr/>
            <p:nvPr/>
          </p:nvSpPr>
          <p:spPr>
            <a:xfrm>
              <a:off x="334518" y="5026914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90">
                  <a:moveTo>
                    <a:pt x="1054608" y="0"/>
                  </a:moveTo>
                  <a:lnTo>
                    <a:pt x="527304" y="527304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527304" y="1507236"/>
                  </a:lnTo>
                  <a:lnTo>
                    <a:pt x="1054608" y="979932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E1E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4518" y="5026914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90">
                  <a:moveTo>
                    <a:pt x="1054608" y="0"/>
                  </a:moveTo>
                  <a:lnTo>
                    <a:pt x="1054608" y="979932"/>
                  </a:lnTo>
                  <a:lnTo>
                    <a:pt x="527304" y="1507236"/>
                  </a:lnTo>
                  <a:lnTo>
                    <a:pt x="0" y="979932"/>
                  </a:lnTo>
                  <a:lnTo>
                    <a:pt x="0" y="0"/>
                  </a:lnTo>
                  <a:lnTo>
                    <a:pt x="527304" y="527304"/>
                  </a:lnTo>
                  <a:lnTo>
                    <a:pt x="1054608" y="0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32256" y="5626405"/>
            <a:ext cx="4584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F5F5F"/>
                </a:solidFill>
                <a:latin typeface="Noto Sans CJK HK"/>
                <a:cs typeface="Noto Sans CJK HK"/>
              </a:rPr>
              <a:t>郵寄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376172" y="5201411"/>
            <a:ext cx="6667500" cy="600710"/>
            <a:chOff x="1376172" y="5201411"/>
            <a:chExt cx="6667500" cy="600710"/>
          </a:xfrm>
        </p:grpSpPr>
        <p:sp>
          <p:nvSpPr>
            <p:cNvPr id="28" name="object 28"/>
            <p:cNvSpPr/>
            <p:nvPr/>
          </p:nvSpPr>
          <p:spPr>
            <a:xfrm>
              <a:off x="1389126" y="5214365"/>
              <a:ext cx="6642100" cy="575310"/>
            </a:xfrm>
            <a:custGeom>
              <a:avLst/>
              <a:gdLst/>
              <a:ahLst/>
              <a:cxnLst/>
              <a:rect l="l" t="t" r="r" b="b"/>
              <a:pathLst>
                <a:path w="6642100" h="575310">
                  <a:moveTo>
                    <a:pt x="6545833" y="0"/>
                  </a:moveTo>
                  <a:lnTo>
                    <a:pt x="0" y="0"/>
                  </a:lnTo>
                  <a:lnTo>
                    <a:pt x="0" y="574751"/>
                  </a:lnTo>
                  <a:lnTo>
                    <a:pt x="6545833" y="574751"/>
                  </a:lnTo>
                  <a:lnTo>
                    <a:pt x="6583084" y="567223"/>
                  </a:lnTo>
                  <a:lnTo>
                    <a:pt x="6613525" y="546693"/>
                  </a:lnTo>
                  <a:lnTo>
                    <a:pt x="6634059" y="516243"/>
                  </a:lnTo>
                  <a:lnTo>
                    <a:pt x="6641592" y="478955"/>
                  </a:lnTo>
                  <a:lnTo>
                    <a:pt x="6641592" y="95757"/>
                  </a:lnTo>
                  <a:lnTo>
                    <a:pt x="6634059" y="58507"/>
                  </a:lnTo>
                  <a:lnTo>
                    <a:pt x="6613525" y="28066"/>
                  </a:lnTo>
                  <a:lnTo>
                    <a:pt x="6583084" y="7532"/>
                  </a:lnTo>
                  <a:lnTo>
                    <a:pt x="654583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89126" y="5214365"/>
              <a:ext cx="6642100" cy="575310"/>
            </a:xfrm>
            <a:custGeom>
              <a:avLst/>
              <a:gdLst/>
              <a:ahLst/>
              <a:cxnLst/>
              <a:rect l="l" t="t" r="r" b="b"/>
              <a:pathLst>
                <a:path w="6642100" h="575310">
                  <a:moveTo>
                    <a:pt x="6641592" y="95757"/>
                  </a:moveTo>
                  <a:lnTo>
                    <a:pt x="6641592" y="478955"/>
                  </a:lnTo>
                  <a:lnTo>
                    <a:pt x="6634059" y="516243"/>
                  </a:lnTo>
                  <a:lnTo>
                    <a:pt x="6613525" y="546693"/>
                  </a:lnTo>
                  <a:lnTo>
                    <a:pt x="6583084" y="567223"/>
                  </a:lnTo>
                  <a:lnTo>
                    <a:pt x="6545833" y="574751"/>
                  </a:lnTo>
                  <a:lnTo>
                    <a:pt x="0" y="574751"/>
                  </a:lnTo>
                  <a:lnTo>
                    <a:pt x="0" y="0"/>
                  </a:lnTo>
                  <a:lnTo>
                    <a:pt x="6545833" y="0"/>
                  </a:lnTo>
                  <a:lnTo>
                    <a:pt x="6583084" y="7532"/>
                  </a:lnTo>
                  <a:lnTo>
                    <a:pt x="6613525" y="28066"/>
                  </a:lnTo>
                  <a:lnTo>
                    <a:pt x="6634059" y="58507"/>
                  </a:lnTo>
                  <a:lnTo>
                    <a:pt x="6641592" y="95757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454658" y="5397500"/>
            <a:ext cx="63226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0"/>
              </a:spcBef>
              <a:buSzPct val="90909"/>
              <a:buFont typeface="Trebuchet MS"/>
              <a:buChar char="•"/>
              <a:tabLst>
                <a:tab pos="83185" algn="l"/>
              </a:tabLst>
            </a:pPr>
            <a:r>
              <a:rPr sz="1100" dirty="0">
                <a:latin typeface="Noto Sans CJK HK"/>
                <a:cs typeface="Noto Sans CJK HK"/>
              </a:rPr>
              <a:t>函文至</a:t>
            </a:r>
            <a:r>
              <a:rPr sz="1100" spc="25" dirty="0">
                <a:latin typeface="Noto Sans CJK HK"/>
                <a:cs typeface="Noto Sans CJK HK"/>
              </a:rPr>
              <a:t>10699</a:t>
            </a:r>
            <a:r>
              <a:rPr sz="1100" spc="65" dirty="0">
                <a:latin typeface="Noto Sans CJK HK"/>
                <a:cs typeface="Noto Sans CJK HK"/>
              </a:rPr>
              <a:t> </a:t>
            </a:r>
            <a:r>
              <a:rPr sz="1100" dirty="0">
                <a:latin typeface="Noto Sans CJK HK"/>
                <a:cs typeface="Noto Sans CJK HK"/>
              </a:rPr>
              <a:t>臺灣科大郵局第</a:t>
            </a:r>
            <a:r>
              <a:rPr sz="1100" spc="20" dirty="0">
                <a:latin typeface="Noto Sans CJK HK"/>
                <a:cs typeface="Noto Sans CJK HK"/>
              </a:rPr>
              <a:t>116</a:t>
            </a:r>
            <a:r>
              <a:rPr sz="1100" dirty="0">
                <a:latin typeface="Noto Sans CJK HK"/>
                <a:cs typeface="Noto Sans CJK HK"/>
              </a:rPr>
              <a:t>號信箱</a:t>
            </a:r>
            <a:r>
              <a:rPr sz="1100" spc="-15" dirty="0">
                <a:latin typeface="Noto Sans CJK HK"/>
                <a:cs typeface="Noto Sans CJK HK"/>
              </a:rPr>
              <a:t>「</a:t>
            </a:r>
            <a:r>
              <a:rPr sz="1100" dirty="0">
                <a:latin typeface="Noto Sans CJK HK"/>
                <a:cs typeface="Noto Sans CJK HK"/>
              </a:rPr>
              <a:t>臺科</a:t>
            </a:r>
            <a:r>
              <a:rPr sz="1100" spc="-15" dirty="0">
                <a:latin typeface="Noto Sans CJK HK"/>
                <a:cs typeface="Noto Sans CJK HK"/>
              </a:rPr>
              <a:t>大</a:t>
            </a:r>
            <a:r>
              <a:rPr sz="1100" dirty="0">
                <a:latin typeface="Noto Sans CJK HK"/>
                <a:cs typeface="Noto Sans CJK HK"/>
              </a:rPr>
              <a:t>人力</a:t>
            </a:r>
            <a:r>
              <a:rPr sz="1100" spc="-15" dirty="0">
                <a:latin typeface="Noto Sans CJK HK"/>
                <a:cs typeface="Noto Sans CJK HK"/>
              </a:rPr>
              <a:t>資</a:t>
            </a:r>
            <a:r>
              <a:rPr sz="1100" dirty="0">
                <a:latin typeface="Noto Sans CJK HK"/>
                <a:cs typeface="Noto Sans CJK HK"/>
              </a:rPr>
              <a:t>源辦</a:t>
            </a:r>
            <a:r>
              <a:rPr sz="1100" spc="-15" dirty="0">
                <a:latin typeface="Noto Sans CJK HK"/>
                <a:cs typeface="Noto Sans CJK HK"/>
              </a:rPr>
              <a:t>公</a:t>
            </a:r>
            <a:r>
              <a:rPr sz="1100" dirty="0">
                <a:latin typeface="Noto Sans CJK HK"/>
                <a:cs typeface="Noto Sans CJK HK"/>
              </a:rPr>
              <a:t>室</a:t>
            </a:r>
            <a:r>
              <a:rPr sz="1100" spc="-30" dirty="0">
                <a:latin typeface="Noto Sans CJK HK"/>
                <a:cs typeface="Noto Sans CJK HK"/>
              </a:rPr>
              <a:t>(</a:t>
            </a:r>
            <a:r>
              <a:rPr sz="1100" dirty="0">
                <a:latin typeface="Noto Sans CJK HK"/>
                <a:cs typeface="Noto Sans CJK HK"/>
              </a:rPr>
              <a:t>學海</a:t>
            </a:r>
            <a:r>
              <a:rPr sz="1100" spc="-15" dirty="0">
                <a:latin typeface="Noto Sans CJK HK"/>
                <a:cs typeface="Noto Sans CJK HK"/>
              </a:rPr>
              <a:t>計</a:t>
            </a:r>
            <a:r>
              <a:rPr sz="1100" dirty="0">
                <a:latin typeface="Noto Sans CJK HK"/>
                <a:cs typeface="Noto Sans CJK HK"/>
              </a:rPr>
              <a:t>畫專</a:t>
            </a:r>
            <a:r>
              <a:rPr sz="1100" spc="-15" dirty="0">
                <a:latin typeface="Noto Sans CJK HK"/>
                <a:cs typeface="Noto Sans CJK HK"/>
              </a:rPr>
              <a:t>案</a:t>
            </a:r>
            <a:r>
              <a:rPr sz="1100" dirty="0">
                <a:latin typeface="Noto Sans CJK HK"/>
                <a:cs typeface="Noto Sans CJK HK"/>
              </a:rPr>
              <a:t>辦公</a:t>
            </a:r>
            <a:r>
              <a:rPr sz="1100" spc="-15" dirty="0">
                <a:latin typeface="Noto Sans CJK HK"/>
                <a:cs typeface="Noto Sans CJK HK"/>
              </a:rPr>
              <a:t>室)</a:t>
            </a:r>
            <a:r>
              <a:rPr sz="1100" spc="-10" dirty="0">
                <a:latin typeface="Noto Sans CJK HK"/>
                <a:cs typeface="Noto Sans CJK HK"/>
              </a:rPr>
              <a:t>」</a:t>
            </a:r>
            <a:r>
              <a:rPr sz="1100" dirty="0">
                <a:latin typeface="Noto Sans CJK HK"/>
                <a:cs typeface="Noto Sans CJK HK"/>
              </a:rPr>
              <a:t>進行</a:t>
            </a:r>
            <a:r>
              <a:rPr sz="1100" spc="-10" dirty="0">
                <a:latin typeface="Noto Sans CJK HK"/>
                <a:cs typeface="Noto Sans CJK HK"/>
              </a:rPr>
              <a:t>結</a:t>
            </a:r>
            <a:r>
              <a:rPr sz="1100" dirty="0">
                <a:latin typeface="Noto Sans CJK HK"/>
                <a:cs typeface="Noto Sans CJK HK"/>
              </a:rPr>
              <a:t>案。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32" name="object 32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994906" y="1339341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CCC00"/>
                </a:solidFill>
                <a:latin typeface="Noto Sans CJK HK"/>
                <a:cs typeface="Noto Sans CJK HK"/>
              </a:rPr>
              <a:t>結案說明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27</a:t>
            </a:r>
            <a:endParaRPr spc="-5" dirty="0"/>
          </a:p>
        </p:txBody>
      </p:sp>
      <p:sp>
        <p:nvSpPr>
          <p:cNvPr id="36" name="object 36"/>
          <p:cNvSpPr txBox="1"/>
          <p:nvPr/>
        </p:nvSpPr>
        <p:spPr>
          <a:xfrm>
            <a:off x="1601469" y="6023864"/>
            <a:ext cx="4061460" cy="3911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000" spc="-5" dirty="0">
                <a:latin typeface="Noto Sans CJK HK"/>
                <a:cs typeface="Noto Sans CJK HK"/>
              </a:rPr>
              <a:t>教育部補助經費收支結算表</a:t>
            </a:r>
            <a:r>
              <a:rPr sz="1500" spc="-15" baseline="8333" dirty="0">
                <a:latin typeface="Arial"/>
                <a:cs typeface="Arial"/>
              </a:rPr>
              <a:t>_</a:t>
            </a:r>
            <a:r>
              <a:rPr sz="1000" spc="-5" dirty="0">
                <a:latin typeface="Noto Sans CJK HK"/>
                <a:cs typeface="Noto Sans CJK HK"/>
              </a:rPr>
              <a:t>教育部</a:t>
            </a:r>
            <a:r>
              <a:rPr sz="1000" spc="5" dirty="0">
                <a:latin typeface="Noto Sans CJK HK"/>
                <a:cs typeface="Noto Sans CJK HK"/>
              </a:rPr>
              <a:t>下</a:t>
            </a:r>
            <a:r>
              <a:rPr sz="1000" spc="-5" dirty="0">
                <a:latin typeface="Noto Sans CJK HK"/>
                <a:cs typeface="Noto Sans CJK HK"/>
              </a:rPr>
              <a:t>載</a:t>
            </a:r>
            <a:r>
              <a:rPr sz="1000" spc="95" dirty="0">
                <a:latin typeface="Noto Sans CJK HK"/>
                <a:cs typeface="Noto Sans CJK HK"/>
              </a:rPr>
              <a:t> </a:t>
            </a:r>
            <a:r>
              <a:rPr sz="1500" spc="-7" baseline="8333" dirty="0">
                <a:latin typeface="Arial"/>
                <a:cs typeface="Arial"/>
              </a:rPr>
              <a:t>:</a:t>
            </a:r>
            <a:endParaRPr sz="1500" baseline="83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教育部</a:t>
            </a:r>
            <a:r>
              <a:rPr sz="1500" u="sng" spc="-22" baseline="8333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Arial"/>
                <a:cs typeface="Arial"/>
                <a:hlinkClick r:id="rId3"/>
              </a:rPr>
              <a:t>&gt;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會計處</a:t>
            </a:r>
            <a:r>
              <a:rPr sz="1500" u="sng" spc="-22" baseline="8333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Arial"/>
                <a:cs typeface="Arial"/>
                <a:hlinkClick r:id="rId3"/>
              </a:rPr>
              <a:t>&gt;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資料下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載</a:t>
            </a:r>
            <a:r>
              <a:rPr sz="1500" u="sng" baseline="8333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Arial"/>
                <a:cs typeface="Arial"/>
                <a:hlinkClick r:id="rId3"/>
              </a:rPr>
              <a:t>&gt;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教育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部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補</a:t>
            </a:r>
            <a:r>
              <a:rPr sz="1500" u="sng" spc="-7" baseline="8333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Arial"/>
                <a:cs typeface="Arial"/>
                <a:hlinkClick r:id="rId3"/>
              </a:rPr>
              <a:t>(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捐</a:t>
            </a:r>
            <a:r>
              <a:rPr sz="1500" u="sng" spc="-7" baseline="8333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Arial"/>
                <a:cs typeface="Arial"/>
                <a:hlinkClick r:id="rId3"/>
              </a:rPr>
              <a:t>)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助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及委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辦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經費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核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撥結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報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作業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要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點</a:t>
            </a:r>
            <a:endParaRPr sz="1000">
              <a:latin typeface="Noto Sans CJK HK"/>
              <a:cs typeface="Noto Sans CJK H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50382" y="6023864"/>
            <a:ext cx="2122170" cy="3911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000" spc="-5" dirty="0">
                <a:latin typeface="Noto Sans CJK HK"/>
                <a:cs typeface="Noto Sans CJK HK"/>
              </a:rPr>
              <a:t>執行情形檢核表</a:t>
            </a:r>
            <a:r>
              <a:rPr sz="1500" spc="-15" baseline="8333" dirty="0">
                <a:latin typeface="Arial"/>
                <a:cs typeface="Arial"/>
              </a:rPr>
              <a:t>_</a:t>
            </a:r>
            <a:r>
              <a:rPr sz="1000" spc="-5" dirty="0">
                <a:latin typeface="Noto Sans CJK HK"/>
                <a:cs typeface="Noto Sans CJK HK"/>
              </a:rPr>
              <a:t>學海計畫網站下載</a:t>
            </a:r>
            <a:r>
              <a:rPr sz="1000" spc="65" dirty="0">
                <a:latin typeface="Noto Sans CJK HK"/>
                <a:cs typeface="Noto Sans CJK HK"/>
              </a:rPr>
              <a:t> </a:t>
            </a:r>
            <a:r>
              <a:rPr sz="1500" spc="-7" baseline="8333" dirty="0">
                <a:latin typeface="Arial"/>
                <a:cs typeface="Arial"/>
              </a:rPr>
              <a:t>:</a:t>
            </a:r>
            <a:endParaRPr sz="1500" baseline="83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4"/>
              </a:rPr>
              <a:t>結案檢核表</a:t>
            </a:r>
            <a:endParaRPr sz="10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68276"/>
            <a:ext cx="9143999" cy="4258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2982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CC00"/>
                </a:solidFill>
              </a:rPr>
              <a:t>系統維護</a:t>
            </a:r>
            <a:r>
              <a:rPr sz="2000" spc="114" dirty="0">
                <a:solidFill>
                  <a:srgbClr val="CCCC00"/>
                </a:solidFill>
              </a:rPr>
              <a:t>-</a:t>
            </a:r>
            <a:r>
              <a:rPr sz="2000" dirty="0">
                <a:solidFill>
                  <a:srgbClr val="CCCC00"/>
                </a:solidFill>
              </a:rPr>
              <a:t>學海築夢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7924800" y="117347"/>
            <a:ext cx="105410" cy="1574800"/>
            <a:chOff x="7924800" y="117347"/>
            <a:chExt cx="105410" cy="1574800"/>
          </a:xfrm>
        </p:grpSpPr>
        <p:sp>
          <p:nvSpPr>
            <p:cNvPr id="5" name="object 5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1190244"/>
              <a:ext cx="105410" cy="501650"/>
            </a:xfrm>
            <a:custGeom>
              <a:avLst/>
              <a:gdLst/>
              <a:ahLst/>
              <a:cxnLst/>
              <a:rect l="l" t="t" r="r" b="b"/>
              <a:pathLst>
                <a:path w="105409" h="501650">
                  <a:moveTo>
                    <a:pt x="105155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05155" y="501396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94906" y="1339341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CCC00"/>
                </a:solidFill>
                <a:latin typeface="Noto Sans CJK HK"/>
                <a:cs typeface="Noto Sans CJK HK"/>
              </a:rPr>
              <a:t>結案說明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6264" y="3429000"/>
            <a:ext cx="5111750" cy="251206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77825" marR="92710" indent="-287020">
              <a:lnSpc>
                <a:spcPct val="100000"/>
              </a:lnSpc>
              <a:spcBef>
                <a:spcPts val="320"/>
              </a:spcBef>
              <a:tabLst>
                <a:tab pos="377825" algn="l"/>
              </a:tabLst>
            </a:pPr>
            <a:r>
              <a:rPr sz="950" spc="106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950" spc="1060" dirty="0">
                <a:solidFill>
                  <a:srgbClr val="669999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Noto Sans CJK HK"/>
                <a:cs typeface="Noto Sans CJK HK"/>
              </a:rPr>
              <a:t>步驟</a:t>
            </a:r>
            <a:r>
              <a:rPr sz="1400" spc="-15" dirty="0">
                <a:latin typeface="Noto Sans CJK HK"/>
                <a:cs typeface="Noto Sans CJK HK"/>
              </a:rPr>
              <a:t>1.</a:t>
            </a:r>
            <a:r>
              <a:rPr sz="1400" spc="20" dirty="0">
                <a:latin typeface="Noto Sans CJK HK"/>
                <a:cs typeface="Noto Sans CJK HK"/>
              </a:rPr>
              <a:t> </a:t>
            </a:r>
            <a:r>
              <a:rPr sz="1400" b="1" dirty="0">
                <a:latin typeface="Noto Sans CJK HK"/>
                <a:cs typeface="Noto Sans CJK HK"/>
              </a:rPr>
              <a:t>計畫主持人</a:t>
            </a:r>
            <a:r>
              <a:rPr sz="1400" dirty="0">
                <a:latin typeface="Noto Sans CJK HK"/>
                <a:cs typeface="Noto Sans CJK HK"/>
              </a:rPr>
              <a:t>登入</a:t>
            </a:r>
            <a:r>
              <a:rPr sz="1400" spc="250" dirty="0">
                <a:latin typeface="Noto Sans CJK HK"/>
                <a:cs typeface="Noto Sans CJK HK"/>
              </a:rPr>
              <a:t>&gt;&gt;</a:t>
            </a:r>
            <a:r>
              <a:rPr sz="1400" dirty="0">
                <a:latin typeface="Noto Sans CJK HK"/>
                <a:cs typeface="Noto Sans CJK HK"/>
              </a:rPr>
              <a:t>學海築夢資料維</a:t>
            </a:r>
            <a:r>
              <a:rPr sz="1400" spc="-10" dirty="0">
                <a:latin typeface="Noto Sans CJK HK"/>
                <a:cs typeface="Noto Sans CJK HK"/>
              </a:rPr>
              <a:t>護</a:t>
            </a:r>
            <a:r>
              <a:rPr sz="1400" spc="250" dirty="0">
                <a:latin typeface="Noto Sans CJK HK"/>
                <a:cs typeface="Noto Sans CJK HK"/>
              </a:rPr>
              <a:t>&gt;&gt;</a:t>
            </a:r>
            <a:r>
              <a:rPr sz="1400" dirty="0">
                <a:latin typeface="Noto Sans CJK HK"/>
                <a:cs typeface="Noto Sans CJK HK"/>
              </a:rPr>
              <a:t>計畫團員資 料維護</a:t>
            </a:r>
            <a:endParaRPr sz="1400">
              <a:latin typeface="Noto Sans CJK HK"/>
              <a:cs typeface="Noto Sans CJK HK"/>
            </a:endParaRPr>
          </a:p>
          <a:p>
            <a:pPr marL="263525" indent="-172720">
              <a:lnSpc>
                <a:spcPct val="100000"/>
              </a:lnSpc>
              <a:spcBef>
                <a:spcPts val="780"/>
              </a:spcBef>
              <a:buSzPct val="67857"/>
              <a:buFont typeface="Trebuchet MS"/>
              <a:buChar char="‐"/>
              <a:tabLst>
                <a:tab pos="263525" algn="l"/>
                <a:tab pos="264160" algn="l"/>
              </a:tabLst>
            </a:pP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學生資料依據要點規</a:t>
            </a:r>
            <a:r>
              <a:rPr sz="1400" spc="5" dirty="0">
                <a:solidFill>
                  <a:srgbClr val="669999"/>
                </a:solidFill>
                <a:latin typeface="Noto Sans CJK HK"/>
                <a:cs typeface="Noto Sans CJK HK"/>
              </a:rPr>
              <a:t>定</a:t>
            </a:r>
            <a:r>
              <a:rPr sz="1400" spc="-10" dirty="0">
                <a:solidFill>
                  <a:srgbClr val="669999"/>
                </a:solidFill>
                <a:latin typeface="Noto Sans CJK HK"/>
                <a:cs typeface="Noto Sans CJK HK"/>
              </a:rPr>
              <a:t>維</a:t>
            </a: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護</a:t>
            </a:r>
            <a:r>
              <a:rPr sz="1400" spc="5" dirty="0">
                <a:solidFill>
                  <a:srgbClr val="669999"/>
                </a:solidFill>
                <a:latin typeface="Noto Sans CJK HK"/>
                <a:cs typeface="Noto Sans CJK HK"/>
              </a:rPr>
              <a:t>，</a:t>
            </a:r>
            <a:r>
              <a:rPr sz="1400" spc="-15" dirty="0">
                <a:solidFill>
                  <a:srgbClr val="669999"/>
                </a:solidFill>
                <a:latin typeface="Noto Sans CJK HK"/>
                <a:cs typeface="Noto Sans CJK HK"/>
              </a:rPr>
              <a:t>若</a:t>
            </a: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有</a:t>
            </a:r>
            <a:r>
              <a:rPr sz="1400" b="1" spc="5" dirty="0">
                <a:solidFill>
                  <a:srgbClr val="669999"/>
                </a:solidFill>
                <a:latin typeface="Noto Sans CJK HK"/>
                <a:cs typeface="Noto Sans CJK HK"/>
              </a:rPr>
              <a:t>機</a:t>
            </a:r>
            <a:r>
              <a:rPr sz="1400" b="1" spc="-15" dirty="0">
                <a:solidFill>
                  <a:srgbClr val="669999"/>
                </a:solidFill>
                <a:latin typeface="Noto Sans CJK HK"/>
                <a:cs typeface="Noto Sans CJK HK"/>
              </a:rPr>
              <a:t>構</a:t>
            </a:r>
            <a:r>
              <a:rPr sz="1400" b="1" spc="5" dirty="0">
                <a:solidFill>
                  <a:srgbClr val="669999"/>
                </a:solidFill>
                <a:latin typeface="Noto Sans CJK HK"/>
                <a:cs typeface="Noto Sans CJK HK"/>
              </a:rPr>
              <a:t>變</a:t>
            </a:r>
            <a:r>
              <a:rPr sz="1400" b="1" dirty="0">
                <a:solidFill>
                  <a:srgbClr val="669999"/>
                </a:solidFill>
                <a:latin typeface="Noto Sans CJK HK"/>
                <a:cs typeface="Noto Sans CJK HK"/>
              </a:rPr>
              <a:t>更</a:t>
            </a:r>
            <a:r>
              <a:rPr sz="1400" b="1" spc="-10" dirty="0">
                <a:solidFill>
                  <a:srgbClr val="669999"/>
                </a:solidFill>
                <a:latin typeface="Noto Sans CJK HK"/>
                <a:cs typeface="Noto Sans CJK HK"/>
              </a:rPr>
              <a:t>者</a:t>
            </a:r>
            <a:r>
              <a:rPr sz="1400" spc="5" dirty="0">
                <a:solidFill>
                  <a:srgbClr val="669999"/>
                </a:solidFill>
                <a:latin typeface="Noto Sans CJK HK"/>
                <a:cs typeface="Noto Sans CJK HK"/>
              </a:rPr>
              <a:t>需</a:t>
            </a: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完</a:t>
            </a:r>
            <a:r>
              <a:rPr sz="1400" spc="-10" dirty="0">
                <a:solidFill>
                  <a:srgbClr val="669999"/>
                </a:solidFill>
                <a:latin typeface="Noto Sans CJK HK"/>
                <a:cs typeface="Noto Sans CJK HK"/>
              </a:rPr>
              <a:t>成</a:t>
            </a:r>
            <a:r>
              <a:rPr sz="1400" spc="5" dirty="0">
                <a:solidFill>
                  <a:srgbClr val="669999"/>
                </a:solidFill>
                <a:latin typeface="Noto Sans CJK HK"/>
                <a:cs typeface="Noto Sans CJK HK"/>
              </a:rPr>
              <a:t>變</a:t>
            </a: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更</a:t>
            </a:r>
            <a:r>
              <a:rPr sz="1400" spc="5" dirty="0">
                <a:solidFill>
                  <a:srgbClr val="669999"/>
                </a:solidFill>
                <a:latin typeface="Noto Sans CJK HK"/>
                <a:cs typeface="Noto Sans CJK HK"/>
              </a:rPr>
              <a:t>。</a:t>
            </a:r>
            <a:endParaRPr sz="1400">
              <a:latin typeface="Noto Sans CJK HK"/>
              <a:cs typeface="Noto Sans CJK HK"/>
            </a:endParaRPr>
          </a:p>
          <a:p>
            <a:pPr marL="263525" indent="-172720">
              <a:lnSpc>
                <a:spcPct val="100000"/>
              </a:lnSpc>
              <a:spcBef>
                <a:spcPts val="1060"/>
              </a:spcBef>
              <a:buSzPct val="67857"/>
              <a:buFont typeface="Trebuchet MS"/>
              <a:buChar char="‐"/>
              <a:tabLst>
                <a:tab pos="263525" algn="l"/>
                <a:tab pos="264160" algn="l"/>
              </a:tabLst>
            </a:pP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學校配合款達教育部補</a:t>
            </a:r>
            <a:r>
              <a:rPr sz="1400" spc="-10" dirty="0">
                <a:solidFill>
                  <a:srgbClr val="669999"/>
                </a:solidFill>
                <a:latin typeface="Noto Sans CJK HK"/>
                <a:cs typeface="Noto Sans CJK HK"/>
              </a:rPr>
              <a:t>助</a:t>
            </a: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款總</a:t>
            </a:r>
            <a:r>
              <a:rPr sz="1400" spc="-25" dirty="0">
                <a:solidFill>
                  <a:srgbClr val="669999"/>
                </a:solidFill>
                <a:latin typeface="Noto Sans CJK HK"/>
                <a:cs typeface="Noto Sans CJK HK"/>
              </a:rPr>
              <a:t>額</a:t>
            </a:r>
            <a:r>
              <a:rPr sz="1400" spc="35" dirty="0">
                <a:solidFill>
                  <a:srgbClr val="669999"/>
                </a:solidFill>
                <a:latin typeface="Trebuchet MS"/>
                <a:cs typeface="Trebuchet MS"/>
              </a:rPr>
              <a:t>20%</a:t>
            </a: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。</a:t>
            </a:r>
            <a:endParaRPr sz="1400">
              <a:latin typeface="Noto Sans CJK HK"/>
              <a:cs typeface="Noto Sans CJK HK"/>
            </a:endParaRPr>
          </a:p>
          <a:p>
            <a:pPr marL="263525" marR="120650" indent="-172720">
              <a:lnSpc>
                <a:spcPct val="142900"/>
              </a:lnSpc>
              <a:spcBef>
                <a:spcPts val="335"/>
              </a:spcBef>
              <a:buSzPct val="67857"/>
              <a:buFont typeface="Trebuchet MS"/>
              <a:buChar char="‐"/>
              <a:tabLst>
                <a:tab pos="263525" algn="l"/>
                <a:tab pos="264160" algn="l"/>
              </a:tabLst>
            </a:pP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計畫主持人或共同主持</a:t>
            </a:r>
            <a:r>
              <a:rPr sz="1400" spc="-15" dirty="0">
                <a:solidFill>
                  <a:srgbClr val="669999"/>
                </a:solidFill>
                <a:latin typeface="Droid Sans Fallback"/>
                <a:cs typeface="Droid Sans Fallback"/>
              </a:rPr>
              <a:t>人</a:t>
            </a: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之補</a:t>
            </a:r>
            <a:r>
              <a:rPr sz="1400" spc="-10" dirty="0">
                <a:solidFill>
                  <a:srgbClr val="669999"/>
                </a:solidFill>
                <a:latin typeface="Droid Sans Fallback"/>
                <a:cs typeface="Droid Sans Fallback"/>
              </a:rPr>
              <a:t>助</a:t>
            </a: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，以</a:t>
            </a:r>
            <a:r>
              <a:rPr sz="1400" spc="-15" dirty="0">
                <a:solidFill>
                  <a:srgbClr val="669999"/>
                </a:solidFill>
                <a:latin typeface="Droid Sans Fallback"/>
                <a:cs typeface="Droid Sans Fallback"/>
              </a:rPr>
              <a:t>一</a:t>
            </a: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人為</a:t>
            </a:r>
            <a:r>
              <a:rPr sz="1400" spc="-10" dirty="0">
                <a:solidFill>
                  <a:srgbClr val="669999"/>
                </a:solidFill>
                <a:latin typeface="Droid Sans Fallback"/>
                <a:cs typeface="Droid Sans Fallback"/>
              </a:rPr>
              <a:t>限</a:t>
            </a: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，生</a:t>
            </a:r>
            <a:r>
              <a:rPr sz="1400" spc="-15" dirty="0">
                <a:solidFill>
                  <a:srgbClr val="669999"/>
                </a:solidFill>
                <a:latin typeface="Droid Sans Fallback"/>
                <a:cs typeface="Droid Sans Fallback"/>
              </a:rPr>
              <a:t>活</a:t>
            </a: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費最多 不超過十四日，並以計</a:t>
            </a:r>
            <a:r>
              <a:rPr sz="1400" spc="-15" dirty="0">
                <a:solidFill>
                  <a:srgbClr val="669999"/>
                </a:solidFill>
                <a:latin typeface="Droid Sans Fallback"/>
                <a:cs typeface="Droid Sans Fallback"/>
              </a:rPr>
              <a:t>畫</a:t>
            </a: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期程</a:t>
            </a:r>
            <a:r>
              <a:rPr sz="1400" spc="-15" dirty="0">
                <a:solidFill>
                  <a:srgbClr val="669999"/>
                </a:solidFill>
                <a:latin typeface="Droid Sans Fallback"/>
                <a:cs typeface="Droid Sans Fallback"/>
              </a:rPr>
              <a:t>結</a:t>
            </a: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束前</a:t>
            </a:r>
            <a:r>
              <a:rPr sz="1400" spc="-15" dirty="0">
                <a:solidFill>
                  <a:srgbClr val="669999"/>
                </a:solidFill>
                <a:latin typeface="Droid Sans Fallback"/>
                <a:cs typeface="Droid Sans Fallback"/>
              </a:rPr>
              <a:t>為</a:t>
            </a: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限；</a:t>
            </a:r>
            <a:r>
              <a:rPr sz="1400" spc="-15" dirty="0">
                <a:solidFill>
                  <a:srgbClr val="669999"/>
                </a:solidFill>
                <a:latin typeface="Droid Sans Fallback"/>
                <a:cs typeface="Droid Sans Fallback"/>
              </a:rPr>
              <a:t>若</a:t>
            </a: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選送</a:t>
            </a:r>
            <a:r>
              <a:rPr sz="1400" spc="-15" dirty="0">
                <a:solidFill>
                  <a:srgbClr val="669999"/>
                </a:solidFill>
                <a:latin typeface="Droid Sans Fallback"/>
                <a:cs typeface="Droid Sans Fallback"/>
              </a:rPr>
              <a:t>低</a:t>
            </a: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於</a:t>
            </a:r>
            <a:r>
              <a:rPr sz="1400" spc="-30" dirty="0">
                <a:solidFill>
                  <a:srgbClr val="669999"/>
                </a:solidFill>
                <a:latin typeface="Trebuchet MS"/>
                <a:cs typeface="Trebuchet MS"/>
              </a:rPr>
              <a:t>3</a:t>
            </a:r>
            <a:r>
              <a:rPr sz="1400" dirty="0">
                <a:solidFill>
                  <a:srgbClr val="669999"/>
                </a:solidFill>
                <a:latin typeface="Droid Sans Fallback"/>
                <a:cs typeface="Droid Sans Fallback"/>
              </a:rPr>
              <a:t>名以 下學生，則不予補</a:t>
            </a:r>
            <a:r>
              <a:rPr sz="1400" spc="5" dirty="0">
                <a:solidFill>
                  <a:srgbClr val="669999"/>
                </a:solidFill>
                <a:latin typeface="Droid Sans Fallback"/>
                <a:cs typeface="Droid Sans Fallback"/>
              </a:rPr>
              <a:t>助。</a:t>
            </a:r>
            <a:endParaRPr sz="1400">
              <a:latin typeface="Droid Sans Fallback"/>
              <a:cs typeface="Droid Sans Fallback"/>
            </a:endParaRPr>
          </a:p>
          <a:p>
            <a:pPr marL="263525" indent="-172720">
              <a:lnSpc>
                <a:spcPct val="100000"/>
              </a:lnSpc>
              <a:spcBef>
                <a:spcPts val="1060"/>
              </a:spcBef>
              <a:buSzPct val="67857"/>
              <a:buFont typeface="Trebuchet MS"/>
              <a:buChar char="‐"/>
              <a:tabLst>
                <a:tab pos="263525" algn="l"/>
                <a:tab pos="264160" algn="l"/>
              </a:tabLst>
            </a:pP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學生心得</a:t>
            </a:r>
            <a:r>
              <a:rPr sz="1400" spc="-200" dirty="0">
                <a:solidFill>
                  <a:srgbClr val="669999"/>
                </a:solidFill>
                <a:latin typeface="Trebuchet MS"/>
                <a:cs typeface="Trebuchet MS"/>
              </a:rPr>
              <a:t>/</a:t>
            </a: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計畫主持人</a:t>
            </a:r>
            <a:r>
              <a:rPr sz="1400" spc="-15" dirty="0">
                <a:solidFill>
                  <a:srgbClr val="669999"/>
                </a:solidFill>
                <a:latin typeface="Noto Sans CJK HK"/>
                <a:cs typeface="Noto Sans CJK HK"/>
              </a:rPr>
              <a:t>成</a:t>
            </a: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果報</a:t>
            </a:r>
            <a:r>
              <a:rPr sz="1400" spc="-10" dirty="0">
                <a:solidFill>
                  <a:srgbClr val="669999"/>
                </a:solidFill>
                <a:latin typeface="Noto Sans CJK HK"/>
                <a:cs typeface="Noto Sans CJK HK"/>
              </a:rPr>
              <a:t>告</a:t>
            </a: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上傳</a:t>
            </a:r>
            <a:r>
              <a:rPr sz="1400" spc="-15" dirty="0">
                <a:solidFill>
                  <a:srgbClr val="669999"/>
                </a:solidFill>
                <a:latin typeface="Noto Sans CJK HK"/>
                <a:cs typeface="Noto Sans CJK HK"/>
              </a:rPr>
              <a:t>完</a:t>
            </a:r>
            <a:r>
              <a:rPr sz="1400" dirty="0">
                <a:solidFill>
                  <a:srgbClr val="669999"/>
                </a:solidFill>
                <a:latin typeface="Noto Sans CJK HK"/>
                <a:cs typeface="Noto Sans CJK HK"/>
              </a:rPr>
              <a:t>畢。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7182" y="5805678"/>
            <a:ext cx="1440180" cy="216535"/>
          </a:xfrm>
          <a:custGeom>
            <a:avLst/>
            <a:gdLst/>
            <a:ahLst/>
            <a:cxnLst/>
            <a:rect l="l" t="t" r="r" b="b"/>
            <a:pathLst>
              <a:path w="1440179" h="216535">
                <a:moveTo>
                  <a:pt x="0" y="216408"/>
                </a:moveTo>
                <a:lnTo>
                  <a:pt x="1440180" y="216408"/>
                </a:lnTo>
                <a:lnTo>
                  <a:pt x="1440180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28</a:t>
            </a:r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" y="2004060"/>
            <a:ext cx="9127236" cy="4335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2982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CC00"/>
                </a:solidFill>
              </a:rPr>
              <a:t>系統維護</a:t>
            </a:r>
            <a:r>
              <a:rPr sz="2000" spc="114" dirty="0">
                <a:solidFill>
                  <a:srgbClr val="CCCC00"/>
                </a:solidFill>
              </a:rPr>
              <a:t>-</a:t>
            </a:r>
            <a:r>
              <a:rPr sz="2000" dirty="0">
                <a:solidFill>
                  <a:srgbClr val="CCCC00"/>
                </a:solidFill>
              </a:rPr>
              <a:t>學海築夢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7924800" y="117347"/>
            <a:ext cx="105410" cy="1574800"/>
            <a:chOff x="7924800" y="117347"/>
            <a:chExt cx="105410" cy="1574800"/>
          </a:xfrm>
        </p:grpSpPr>
        <p:sp>
          <p:nvSpPr>
            <p:cNvPr id="5" name="object 5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1190244"/>
              <a:ext cx="105410" cy="501650"/>
            </a:xfrm>
            <a:custGeom>
              <a:avLst/>
              <a:gdLst/>
              <a:ahLst/>
              <a:cxnLst/>
              <a:rect l="l" t="t" r="r" b="b"/>
              <a:pathLst>
                <a:path w="105409" h="501650">
                  <a:moveTo>
                    <a:pt x="105155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05155" y="501396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94906" y="1339341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CCC00"/>
                </a:solidFill>
                <a:latin typeface="Noto Sans CJK HK"/>
                <a:cs typeface="Noto Sans CJK HK"/>
              </a:rPr>
              <a:t>結案說明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29</a:t>
            </a:r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3924300" y="4456176"/>
            <a:ext cx="4968240" cy="121158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20"/>
              </a:spcBef>
              <a:buClr>
                <a:srgbClr val="669999"/>
              </a:buClr>
              <a:buSzPct val="67857"/>
              <a:buFont typeface="Wingdings"/>
              <a:buChar char="⚫"/>
              <a:tabLst>
                <a:tab pos="377825" algn="l"/>
                <a:tab pos="378460" algn="l"/>
              </a:tabLst>
            </a:pPr>
            <a:r>
              <a:rPr sz="1400" dirty="0">
                <a:latin typeface="Noto Sans CJK HK"/>
                <a:cs typeface="Noto Sans CJK HK"/>
              </a:rPr>
              <a:t>步驟</a:t>
            </a:r>
            <a:r>
              <a:rPr sz="1400" spc="-15" dirty="0">
                <a:latin typeface="Noto Sans CJK HK"/>
                <a:cs typeface="Noto Sans CJK HK"/>
              </a:rPr>
              <a:t>2.</a:t>
            </a:r>
            <a:r>
              <a:rPr sz="1400" spc="15" dirty="0">
                <a:latin typeface="Noto Sans CJK HK"/>
                <a:cs typeface="Noto Sans CJK HK"/>
              </a:rPr>
              <a:t> </a:t>
            </a:r>
            <a:r>
              <a:rPr sz="1400" b="1" dirty="0">
                <a:latin typeface="Noto Sans CJK HK"/>
                <a:cs typeface="Noto Sans CJK HK"/>
              </a:rPr>
              <a:t>承辦</a:t>
            </a:r>
            <a:r>
              <a:rPr sz="1400" b="1" spc="-5" dirty="0">
                <a:latin typeface="Noto Sans CJK HK"/>
                <a:cs typeface="Noto Sans CJK HK"/>
              </a:rPr>
              <a:t>人</a:t>
            </a:r>
            <a:r>
              <a:rPr sz="1400" dirty="0">
                <a:latin typeface="Noto Sans CJK HK"/>
                <a:cs typeface="Noto Sans CJK HK"/>
              </a:rPr>
              <a:t>登入</a:t>
            </a:r>
            <a:r>
              <a:rPr sz="1400" spc="250" dirty="0">
                <a:latin typeface="Noto Sans CJK HK"/>
                <a:cs typeface="Noto Sans CJK HK"/>
              </a:rPr>
              <a:t>&gt;&gt;</a:t>
            </a:r>
            <a:r>
              <a:rPr sz="1400" dirty="0">
                <a:latin typeface="Noto Sans CJK HK"/>
                <a:cs typeface="Noto Sans CJK HK"/>
              </a:rPr>
              <a:t>學海築夢資料維護</a:t>
            </a:r>
            <a:r>
              <a:rPr sz="1400" spc="250" dirty="0">
                <a:latin typeface="Noto Sans CJK HK"/>
                <a:cs typeface="Noto Sans CJK HK"/>
              </a:rPr>
              <a:t>&gt;&gt;</a:t>
            </a:r>
            <a:r>
              <a:rPr sz="1400" dirty="0">
                <a:latin typeface="Noto Sans CJK HK"/>
                <a:cs typeface="Noto Sans CJK HK"/>
              </a:rPr>
              <a:t>列印結</a:t>
            </a:r>
            <a:r>
              <a:rPr sz="1400" spc="-15" dirty="0">
                <a:latin typeface="Noto Sans CJK HK"/>
                <a:cs typeface="Noto Sans CJK HK"/>
              </a:rPr>
              <a:t>案</a:t>
            </a:r>
            <a:r>
              <a:rPr sz="1400" dirty="0">
                <a:latin typeface="Noto Sans CJK HK"/>
                <a:cs typeface="Noto Sans CJK HK"/>
              </a:rPr>
              <a:t>資料</a:t>
            </a:r>
            <a:endParaRPr sz="1400">
              <a:latin typeface="Noto Sans CJK HK"/>
              <a:cs typeface="Noto Sans CJK HK"/>
            </a:endParaRPr>
          </a:p>
          <a:p>
            <a:pPr marL="377825">
              <a:lnSpc>
                <a:spcPct val="100000"/>
              </a:lnSpc>
            </a:pPr>
            <a:r>
              <a:rPr sz="1400" spc="250" dirty="0">
                <a:latin typeface="Noto Sans CJK HK"/>
                <a:cs typeface="Noto Sans CJK HK"/>
              </a:rPr>
              <a:t>&gt;&gt;</a:t>
            </a:r>
            <a:r>
              <a:rPr sz="1400" dirty="0">
                <a:latin typeface="Noto Sans CJK HK"/>
                <a:cs typeface="Noto Sans CJK HK"/>
              </a:rPr>
              <a:t>以</a:t>
            </a:r>
            <a:r>
              <a:rPr sz="1400" b="1" dirty="0">
                <a:latin typeface="Noto Sans CJK HK"/>
                <a:cs typeface="Noto Sans CJK HK"/>
              </a:rPr>
              <a:t>校</a:t>
            </a:r>
            <a:r>
              <a:rPr sz="1400" spc="5" dirty="0">
                <a:latin typeface="Noto Sans CJK HK"/>
                <a:cs typeface="Noto Sans CJK HK"/>
              </a:rPr>
              <a:t>為單位，印信用印</a:t>
            </a:r>
            <a:endParaRPr sz="1400">
              <a:latin typeface="Noto Sans CJK HK"/>
              <a:cs typeface="Noto Sans CJK HK"/>
            </a:endParaRPr>
          </a:p>
          <a:p>
            <a:pPr marL="377825" marR="184785" indent="-287020" algn="just">
              <a:lnSpc>
                <a:spcPct val="100000"/>
              </a:lnSpc>
              <a:spcBef>
                <a:spcPts val="340"/>
              </a:spcBef>
              <a:buClr>
                <a:srgbClr val="669999"/>
              </a:buClr>
              <a:buSzPct val="67857"/>
              <a:buFont typeface="Wingdings"/>
              <a:buChar char="⚫"/>
              <a:tabLst>
                <a:tab pos="378460" algn="l"/>
              </a:tabLst>
            </a:pPr>
            <a:r>
              <a:rPr sz="1400" dirty="0">
                <a:latin typeface="Noto Sans CJK HK"/>
                <a:cs typeface="Noto Sans CJK HK"/>
              </a:rPr>
              <a:t>步驟</a:t>
            </a:r>
            <a:r>
              <a:rPr sz="1400" spc="-35" dirty="0">
                <a:latin typeface="Noto Sans CJK HK"/>
                <a:cs typeface="Noto Sans CJK HK"/>
              </a:rPr>
              <a:t>３.</a:t>
            </a:r>
            <a:r>
              <a:rPr sz="1400" spc="15" dirty="0">
                <a:latin typeface="Noto Sans CJK HK"/>
                <a:cs typeface="Noto Sans CJK HK"/>
              </a:rPr>
              <a:t> </a:t>
            </a:r>
            <a:r>
              <a:rPr sz="1400" dirty="0">
                <a:latin typeface="Noto Sans CJK HK"/>
                <a:cs typeface="Noto Sans CJK HK"/>
              </a:rPr>
              <a:t>檢附公文，函文</a:t>
            </a:r>
            <a:r>
              <a:rPr sz="1400" spc="-15" dirty="0">
                <a:latin typeface="Noto Sans CJK HK"/>
                <a:cs typeface="Noto Sans CJK HK"/>
              </a:rPr>
              <a:t>至</a:t>
            </a:r>
            <a:r>
              <a:rPr sz="1400" b="1" spc="10" dirty="0">
                <a:latin typeface="Noto Sans CJK HK"/>
                <a:cs typeface="Noto Sans CJK HK"/>
              </a:rPr>
              <a:t>10699</a:t>
            </a:r>
            <a:r>
              <a:rPr sz="1400" b="1" spc="-5" dirty="0">
                <a:latin typeface="Noto Sans CJK HK"/>
                <a:cs typeface="Noto Sans CJK HK"/>
              </a:rPr>
              <a:t> </a:t>
            </a:r>
            <a:r>
              <a:rPr sz="1400" b="1" dirty="0">
                <a:latin typeface="Noto Sans CJK HK"/>
                <a:cs typeface="Noto Sans CJK HK"/>
              </a:rPr>
              <a:t>臺灣科大郵局第</a:t>
            </a:r>
            <a:r>
              <a:rPr sz="1400" b="1" spc="10" dirty="0">
                <a:latin typeface="Noto Sans CJK HK"/>
                <a:cs typeface="Noto Sans CJK HK"/>
              </a:rPr>
              <a:t>116</a:t>
            </a:r>
            <a:r>
              <a:rPr sz="1400" b="1" spc="-1005" dirty="0">
                <a:latin typeface="Noto Sans CJK HK"/>
                <a:cs typeface="Noto Sans CJK HK"/>
              </a:rPr>
              <a:t>號 </a:t>
            </a:r>
            <a:r>
              <a:rPr sz="1400" b="1" dirty="0">
                <a:latin typeface="Noto Sans CJK HK"/>
                <a:cs typeface="Noto Sans CJK HK"/>
              </a:rPr>
              <a:t>信箱「臺科大人力資源</a:t>
            </a:r>
            <a:r>
              <a:rPr sz="1400" b="1" spc="-15" dirty="0">
                <a:latin typeface="Noto Sans CJK HK"/>
                <a:cs typeface="Noto Sans CJK HK"/>
              </a:rPr>
              <a:t>辦</a:t>
            </a:r>
            <a:r>
              <a:rPr sz="1400" b="1" dirty="0">
                <a:latin typeface="Noto Sans CJK HK"/>
                <a:cs typeface="Noto Sans CJK HK"/>
              </a:rPr>
              <a:t>公室</a:t>
            </a:r>
            <a:r>
              <a:rPr sz="1400" b="1" spc="-55" dirty="0">
                <a:latin typeface="Noto Sans CJK HK"/>
                <a:cs typeface="Noto Sans CJK HK"/>
              </a:rPr>
              <a:t>(</a:t>
            </a:r>
            <a:r>
              <a:rPr sz="1400" b="1" dirty="0">
                <a:latin typeface="Noto Sans CJK HK"/>
                <a:cs typeface="Noto Sans CJK HK"/>
              </a:rPr>
              <a:t>學海</a:t>
            </a:r>
            <a:r>
              <a:rPr sz="1400" b="1" spc="-10" dirty="0">
                <a:latin typeface="Noto Sans CJK HK"/>
                <a:cs typeface="Noto Sans CJK HK"/>
              </a:rPr>
              <a:t>計</a:t>
            </a:r>
            <a:r>
              <a:rPr sz="1400" b="1" dirty="0">
                <a:latin typeface="Noto Sans CJK HK"/>
                <a:cs typeface="Noto Sans CJK HK"/>
              </a:rPr>
              <a:t>畫專</a:t>
            </a:r>
            <a:r>
              <a:rPr sz="1400" b="1" spc="-10" dirty="0">
                <a:latin typeface="Noto Sans CJK HK"/>
                <a:cs typeface="Noto Sans CJK HK"/>
              </a:rPr>
              <a:t>案</a:t>
            </a:r>
            <a:r>
              <a:rPr sz="1400" b="1" dirty="0">
                <a:latin typeface="Noto Sans CJK HK"/>
                <a:cs typeface="Noto Sans CJK HK"/>
              </a:rPr>
              <a:t>辦公</a:t>
            </a:r>
            <a:r>
              <a:rPr sz="1400" b="1" spc="-25" dirty="0">
                <a:latin typeface="Noto Sans CJK HK"/>
                <a:cs typeface="Noto Sans CJK HK"/>
              </a:rPr>
              <a:t>室</a:t>
            </a:r>
            <a:r>
              <a:rPr sz="1400" b="1" spc="-45" dirty="0">
                <a:latin typeface="Noto Sans CJK HK"/>
                <a:cs typeface="Noto Sans CJK HK"/>
              </a:rPr>
              <a:t>)</a:t>
            </a:r>
            <a:r>
              <a:rPr sz="1400" b="1" dirty="0">
                <a:latin typeface="Noto Sans CJK HK"/>
                <a:cs typeface="Noto Sans CJK HK"/>
              </a:rPr>
              <a:t>」</a:t>
            </a:r>
            <a:r>
              <a:rPr sz="1400" dirty="0">
                <a:latin typeface="Noto Sans CJK HK"/>
                <a:cs typeface="Noto Sans CJK HK"/>
              </a:rPr>
              <a:t>進 行結案。</a:t>
            </a:r>
            <a:endParaRPr sz="14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3745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CC00"/>
                </a:solidFill>
              </a:rPr>
              <a:t>結案資訊</a:t>
            </a:r>
            <a:r>
              <a:rPr sz="2000" spc="114" dirty="0">
                <a:solidFill>
                  <a:srgbClr val="CCCC00"/>
                </a:solidFill>
              </a:rPr>
              <a:t>-</a:t>
            </a:r>
            <a:r>
              <a:rPr sz="2000" dirty="0">
                <a:solidFill>
                  <a:srgbClr val="CCCC00"/>
                </a:solidFill>
              </a:rPr>
              <a:t>新南向學海築夢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321500" y="1999424"/>
            <a:ext cx="1080770" cy="1533525"/>
            <a:chOff x="321500" y="1999424"/>
            <a:chExt cx="1080770" cy="1533525"/>
          </a:xfrm>
        </p:grpSpPr>
        <p:sp>
          <p:nvSpPr>
            <p:cNvPr id="4" name="object 4"/>
            <p:cNvSpPr/>
            <p:nvPr/>
          </p:nvSpPr>
          <p:spPr>
            <a:xfrm>
              <a:off x="334518" y="2012441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89">
                  <a:moveTo>
                    <a:pt x="1054608" y="0"/>
                  </a:moveTo>
                  <a:lnTo>
                    <a:pt x="527304" y="527304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527304" y="1507236"/>
                  </a:lnTo>
                  <a:lnTo>
                    <a:pt x="1054608" y="979932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E1E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518" y="2012441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89">
                  <a:moveTo>
                    <a:pt x="1054608" y="0"/>
                  </a:moveTo>
                  <a:lnTo>
                    <a:pt x="1054608" y="979932"/>
                  </a:lnTo>
                  <a:lnTo>
                    <a:pt x="527304" y="1507236"/>
                  </a:lnTo>
                  <a:lnTo>
                    <a:pt x="0" y="979932"/>
                  </a:lnTo>
                  <a:lnTo>
                    <a:pt x="0" y="0"/>
                  </a:lnTo>
                  <a:lnTo>
                    <a:pt x="527304" y="527304"/>
                  </a:lnTo>
                  <a:lnTo>
                    <a:pt x="1054608" y="0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5544" y="2610738"/>
            <a:ext cx="8928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5F5F5F"/>
                </a:solidFill>
                <a:latin typeface="Noto Sans CJK HK"/>
                <a:cs typeface="Noto Sans CJK HK"/>
              </a:rPr>
              <a:t>系統維護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76108" y="1775396"/>
            <a:ext cx="6668134" cy="1452880"/>
            <a:chOff x="1376108" y="1775396"/>
            <a:chExt cx="6668134" cy="1452880"/>
          </a:xfrm>
        </p:grpSpPr>
        <p:sp>
          <p:nvSpPr>
            <p:cNvPr id="8" name="object 8"/>
            <p:cNvSpPr/>
            <p:nvPr/>
          </p:nvSpPr>
          <p:spPr>
            <a:xfrm>
              <a:off x="1389126" y="1788413"/>
              <a:ext cx="6642100" cy="1426845"/>
            </a:xfrm>
            <a:custGeom>
              <a:avLst/>
              <a:gdLst/>
              <a:ahLst/>
              <a:cxnLst/>
              <a:rect l="l" t="t" r="r" b="b"/>
              <a:pathLst>
                <a:path w="6642100" h="1426845">
                  <a:moveTo>
                    <a:pt x="6403848" y="0"/>
                  </a:moveTo>
                  <a:lnTo>
                    <a:pt x="0" y="0"/>
                  </a:lnTo>
                  <a:lnTo>
                    <a:pt x="0" y="1426464"/>
                  </a:lnTo>
                  <a:lnTo>
                    <a:pt x="6403848" y="1426464"/>
                  </a:lnTo>
                  <a:lnTo>
                    <a:pt x="6451766" y="1421634"/>
                  </a:lnTo>
                  <a:lnTo>
                    <a:pt x="6496395" y="1407783"/>
                  </a:lnTo>
                  <a:lnTo>
                    <a:pt x="6536779" y="1385865"/>
                  </a:lnTo>
                  <a:lnTo>
                    <a:pt x="6571964" y="1356836"/>
                  </a:lnTo>
                  <a:lnTo>
                    <a:pt x="6600993" y="1321651"/>
                  </a:lnTo>
                  <a:lnTo>
                    <a:pt x="6622911" y="1281267"/>
                  </a:lnTo>
                  <a:lnTo>
                    <a:pt x="6636762" y="1236638"/>
                  </a:lnTo>
                  <a:lnTo>
                    <a:pt x="6641592" y="1188720"/>
                  </a:lnTo>
                  <a:lnTo>
                    <a:pt x="6641592" y="237744"/>
                  </a:lnTo>
                  <a:lnTo>
                    <a:pt x="6636762" y="189825"/>
                  </a:lnTo>
                  <a:lnTo>
                    <a:pt x="6622911" y="145196"/>
                  </a:lnTo>
                  <a:lnTo>
                    <a:pt x="6600993" y="104812"/>
                  </a:lnTo>
                  <a:lnTo>
                    <a:pt x="6571964" y="69627"/>
                  </a:lnTo>
                  <a:lnTo>
                    <a:pt x="6536779" y="40598"/>
                  </a:lnTo>
                  <a:lnTo>
                    <a:pt x="6496395" y="18680"/>
                  </a:lnTo>
                  <a:lnTo>
                    <a:pt x="6451766" y="4829"/>
                  </a:lnTo>
                  <a:lnTo>
                    <a:pt x="64038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9126" y="1788413"/>
              <a:ext cx="6642100" cy="1426845"/>
            </a:xfrm>
            <a:custGeom>
              <a:avLst/>
              <a:gdLst/>
              <a:ahLst/>
              <a:cxnLst/>
              <a:rect l="l" t="t" r="r" b="b"/>
              <a:pathLst>
                <a:path w="6642100" h="1426845">
                  <a:moveTo>
                    <a:pt x="6641592" y="237744"/>
                  </a:moveTo>
                  <a:lnTo>
                    <a:pt x="6641592" y="1188720"/>
                  </a:lnTo>
                  <a:lnTo>
                    <a:pt x="6636762" y="1236638"/>
                  </a:lnTo>
                  <a:lnTo>
                    <a:pt x="6622911" y="1281267"/>
                  </a:lnTo>
                  <a:lnTo>
                    <a:pt x="6600993" y="1321651"/>
                  </a:lnTo>
                  <a:lnTo>
                    <a:pt x="6571964" y="1356836"/>
                  </a:lnTo>
                  <a:lnTo>
                    <a:pt x="6536779" y="1385865"/>
                  </a:lnTo>
                  <a:lnTo>
                    <a:pt x="6496395" y="1407783"/>
                  </a:lnTo>
                  <a:lnTo>
                    <a:pt x="6451766" y="1421634"/>
                  </a:lnTo>
                  <a:lnTo>
                    <a:pt x="6403848" y="1426464"/>
                  </a:lnTo>
                  <a:lnTo>
                    <a:pt x="0" y="1426464"/>
                  </a:lnTo>
                  <a:lnTo>
                    <a:pt x="0" y="0"/>
                  </a:lnTo>
                  <a:lnTo>
                    <a:pt x="6403848" y="0"/>
                  </a:lnTo>
                  <a:lnTo>
                    <a:pt x="6451766" y="4829"/>
                  </a:lnTo>
                  <a:lnTo>
                    <a:pt x="6496395" y="18680"/>
                  </a:lnTo>
                  <a:lnTo>
                    <a:pt x="6536779" y="40598"/>
                  </a:lnTo>
                  <a:lnTo>
                    <a:pt x="6571964" y="69627"/>
                  </a:lnTo>
                  <a:lnTo>
                    <a:pt x="6600993" y="104812"/>
                  </a:lnTo>
                  <a:lnTo>
                    <a:pt x="6622911" y="145196"/>
                  </a:lnTo>
                  <a:lnTo>
                    <a:pt x="6636762" y="189825"/>
                  </a:lnTo>
                  <a:lnTo>
                    <a:pt x="6641592" y="237744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54658" y="1821281"/>
            <a:ext cx="6381750" cy="12585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74930" indent="-62865">
              <a:lnSpc>
                <a:spcPct val="100000"/>
              </a:lnSpc>
              <a:spcBef>
                <a:spcPts val="780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學生資料皆已依據要點</a:t>
            </a:r>
            <a:r>
              <a:rPr sz="1100" spc="-15" dirty="0">
                <a:latin typeface="Noto Sans CJK HK"/>
                <a:cs typeface="Noto Sans CJK HK"/>
              </a:rPr>
              <a:t>規</a:t>
            </a:r>
            <a:r>
              <a:rPr sz="1100" dirty="0">
                <a:latin typeface="Noto Sans CJK HK"/>
                <a:cs typeface="Noto Sans CJK HK"/>
              </a:rPr>
              <a:t>定維</a:t>
            </a:r>
            <a:r>
              <a:rPr sz="1100" spc="-15" dirty="0">
                <a:latin typeface="Noto Sans CJK HK"/>
                <a:cs typeface="Noto Sans CJK HK"/>
              </a:rPr>
              <a:t>護</a:t>
            </a:r>
            <a:r>
              <a:rPr sz="1100" dirty="0">
                <a:latin typeface="Noto Sans CJK HK"/>
                <a:cs typeface="Noto Sans CJK HK"/>
              </a:rPr>
              <a:t>完畢</a:t>
            </a:r>
            <a:r>
              <a:rPr sz="1100" spc="-15" dirty="0">
                <a:latin typeface="Noto Sans CJK HK"/>
                <a:cs typeface="Noto Sans CJK HK"/>
              </a:rPr>
              <a:t>，</a:t>
            </a:r>
            <a:r>
              <a:rPr sz="1100" dirty="0">
                <a:latin typeface="Noto Sans CJK HK"/>
                <a:cs typeface="Noto Sans CJK HK"/>
              </a:rPr>
              <a:t>若有</a:t>
            </a:r>
            <a:r>
              <a:rPr sz="1100" spc="-15" dirty="0">
                <a:latin typeface="Noto Sans CJK HK"/>
                <a:cs typeface="Noto Sans CJK HK"/>
              </a:rPr>
              <a:t>機</a:t>
            </a:r>
            <a:r>
              <a:rPr sz="1100" dirty="0">
                <a:latin typeface="Noto Sans CJK HK"/>
                <a:cs typeface="Noto Sans CJK HK"/>
              </a:rPr>
              <a:t>構變</a:t>
            </a:r>
            <a:r>
              <a:rPr sz="1100" spc="-15" dirty="0">
                <a:latin typeface="Noto Sans CJK HK"/>
                <a:cs typeface="Noto Sans CJK HK"/>
              </a:rPr>
              <a:t>更</a:t>
            </a:r>
            <a:r>
              <a:rPr sz="1100" dirty="0">
                <a:latin typeface="Noto Sans CJK HK"/>
                <a:cs typeface="Noto Sans CJK HK"/>
              </a:rPr>
              <a:t>者或</a:t>
            </a:r>
            <a:r>
              <a:rPr sz="1100" spc="-15" dirty="0">
                <a:latin typeface="Noto Sans CJK HK"/>
                <a:cs typeface="Noto Sans CJK HK"/>
              </a:rPr>
              <a:t>需</a:t>
            </a:r>
            <a:r>
              <a:rPr sz="1100" dirty="0">
                <a:latin typeface="Noto Sans CJK HK"/>
                <a:cs typeface="Noto Sans CJK HK"/>
              </a:rPr>
              <a:t>變更</a:t>
            </a:r>
            <a:r>
              <a:rPr sz="1100" spc="-15" dirty="0">
                <a:latin typeface="Noto Sans CJK HK"/>
                <a:cs typeface="Noto Sans CJK HK"/>
              </a:rPr>
              <a:t>最</a:t>
            </a:r>
            <a:r>
              <a:rPr sz="1100" dirty="0">
                <a:latin typeface="Noto Sans CJK HK"/>
                <a:cs typeface="Noto Sans CJK HK"/>
              </a:rPr>
              <a:t>低選</a:t>
            </a:r>
            <a:r>
              <a:rPr sz="1100" spc="-15" dirty="0">
                <a:latin typeface="Noto Sans CJK HK"/>
                <a:cs typeface="Noto Sans CJK HK"/>
              </a:rPr>
              <a:t>送</a:t>
            </a:r>
            <a:r>
              <a:rPr sz="1100" dirty="0">
                <a:latin typeface="Noto Sans CJK HK"/>
                <a:cs typeface="Noto Sans CJK HK"/>
              </a:rPr>
              <a:t>人數</a:t>
            </a:r>
            <a:r>
              <a:rPr sz="1100" spc="-15" dirty="0">
                <a:latin typeface="Noto Sans CJK HK"/>
                <a:cs typeface="Noto Sans CJK HK"/>
              </a:rPr>
              <a:t>需</a:t>
            </a:r>
            <a:r>
              <a:rPr sz="1100" dirty="0">
                <a:latin typeface="Noto Sans CJK HK"/>
                <a:cs typeface="Noto Sans CJK HK"/>
              </a:rPr>
              <a:t>完成</a:t>
            </a:r>
            <a:r>
              <a:rPr sz="1100" spc="-15" dirty="0">
                <a:latin typeface="Noto Sans CJK HK"/>
                <a:cs typeface="Noto Sans CJK HK"/>
              </a:rPr>
              <a:t>變</a:t>
            </a:r>
            <a:r>
              <a:rPr sz="1100" dirty="0">
                <a:latin typeface="Noto Sans CJK HK"/>
                <a:cs typeface="Noto Sans CJK HK"/>
              </a:rPr>
              <a:t>更。</a:t>
            </a:r>
            <a:endParaRPr sz="110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（學校配合款達教育部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補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助款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總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額20%，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若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有變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更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最低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選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送人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數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，則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須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將計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畫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配合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款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調增</a:t>
            </a:r>
            <a:r>
              <a:rPr sz="1100" spc="-10" dirty="0">
                <a:solidFill>
                  <a:srgbClr val="C00000"/>
                </a:solidFill>
                <a:latin typeface="Noto Sans CJK HK"/>
                <a:cs typeface="Noto Sans CJK HK"/>
              </a:rPr>
              <a:t>至</a:t>
            </a:r>
            <a:r>
              <a:rPr sz="1100" spc="25" dirty="0">
                <a:solidFill>
                  <a:srgbClr val="C00000"/>
                </a:solidFill>
                <a:latin typeface="Trebuchet MS"/>
                <a:cs typeface="Trebuchet MS"/>
              </a:rPr>
              <a:t>30%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。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）</a:t>
            </a:r>
            <a:endParaRPr sz="1100">
              <a:latin typeface="Noto Sans CJK HK"/>
              <a:cs typeface="Noto Sans CJK HK"/>
            </a:endParaRPr>
          </a:p>
          <a:p>
            <a:pPr marL="74930">
              <a:lnSpc>
                <a:spcPct val="100000"/>
              </a:lnSpc>
              <a:spcBef>
                <a:spcPts val="675"/>
              </a:spcBef>
            </a:pP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計畫主持人或共同主持人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之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補助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，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以一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人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為限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，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生活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費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最多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不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超過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十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四日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，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並以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計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畫期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程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結束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前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為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限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，</a:t>
            </a:r>
            <a:endParaRPr sz="1100">
              <a:latin typeface="Noto Sans CJK HK"/>
              <a:cs typeface="Noto Sans CJK HK"/>
            </a:endParaRPr>
          </a:p>
          <a:p>
            <a:pPr marL="70485">
              <a:lnSpc>
                <a:spcPct val="100000"/>
              </a:lnSpc>
              <a:spcBef>
                <a:spcPts val="395"/>
              </a:spcBef>
            </a:pP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若選送低於</a:t>
            </a:r>
            <a:r>
              <a:rPr sz="1100" spc="-20" dirty="0">
                <a:solidFill>
                  <a:srgbClr val="C00000"/>
                </a:solidFill>
                <a:latin typeface="Trebuchet MS"/>
                <a:cs typeface="Trebuchet MS"/>
              </a:rPr>
              <a:t>3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名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以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下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學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生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，</a:t>
            </a:r>
            <a:r>
              <a:rPr sz="1100" spc="-10" dirty="0">
                <a:solidFill>
                  <a:srgbClr val="C00000"/>
                </a:solidFill>
                <a:latin typeface="Noto Sans CJK HK"/>
                <a:cs typeface="Noto Sans CJK HK"/>
              </a:rPr>
              <a:t>則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不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予</a:t>
            </a:r>
            <a:r>
              <a:rPr sz="1100" spc="-10" dirty="0">
                <a:solidFill>
                  <a:srgbClr val="C00000"/>
                </a:solidFill>
                <a:latin typeface="Noto Sans CJK HK"/>
                <a:cs typeface="Noto Sans CJK HK"/>
              </a:rPr>
              <a:t>補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助</a:t>
            </a:r>
            <a:r>
              <a:rPr sz="1100" spc="5" dirty="0">
                <a:solidFill>
                  <a:srgbClr val="C00000"/>
                </a:solidFill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  <a:p>
            <a:pPr marL="74930" indent="-62865">
              <a:lnSpc>
                <a:spcPct val="100000"/>
              </a:lnSpc>
              <a:spcBef>
                <a:spcPts val="675"/>
              </a:spcBef>
              <a:buSzPct val="90909"/>
              <a:buChar char="•"/>
              <a:tabLst>
                <a:tab pos="75565" algn="l"/>
              </a:tabLst>
            </a:pPr>
            <a:r>
              <a:rPr sz="1100" dirty="0">
                <a:latin typeface="Noto Sans CJK HK"/>
                <a:cs typeface="Noto Sans CJK HK"/>
              </a:rPr>
              <a:t>學生心得</a:t>
            </a:r>
            <a:r>
              <a:rPr sz="1100" spc="20" dirty="0">
                <a:latin typeface="Noto Sans CJK HK"/>
                <a:cs typeface="Noto Sans CJK HK"/>
              </a:rPr>
              <a:t>/</a:t>
            </a:r>
            <a:r>
              <a:rPr sz="1100" dirty="0">
                <a:latin typeface="Noto Sans CJK HK"/>
                <a:cs typeface="Noto Sans CJK HK"/>
              </a:rPr>
              <a:t>計畫主持人成果</a:t>
            </a:r>
            <a:r>
              <a:rPr sz="1100" spc="-15" dirty="0">
                <a:latin typeface="Noto Sans CJK HK"/>
                <a:cs typeface="Noto Sans CJK HK"/>
              </a:rPr>
              <a:t>報</a:t>
            </a:r>
            <a:r>
              <a:rPr sz="1100" dirty="0">
                <a:latin typeface="Noto Sans CJK HK"/>
                <a:cs typeface="Noto Sans CJK HK"/>
              </a:rPr>
              <a:t>告上</a:t>
            </a:r>
            <a:r>
              <a:rPr sz="1100" spc="-15" dirty="0">
                <a:latin typeface="Noto Sans CJK HK"/>
                <a:cs typeface="Noto Sans CJK HK"/>
              </a:rPr>
              <a:t>傳</a:t>
            </a:r>
            <a:r>
              <a:rPr sz="1100" dirty="0">
                <a:latin typeface="Noto Sans CJK HK"/>
                <a:cs typeface="Noto Sans CJK HK"/>
              </a:rPr>
              <a:t>完畢。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1500" y="3660584"/>
            <a:ext cx="1080770" cy="1533525"/>
            <a:chOff x="321500" y="3660584"/>
            <a:chExt cx="1080770" cy="1533525"/>
          </a:xfrm>
        </p:grpSpPr>
        <p:sp>
          <p:nvSpPr>
            <p:cNvPr id="12" name="object 12"/>
            <p:cNvSpPr/>
            <p:nvPr/>
          </p:nvSpPr>
          <p:spPr>
            <a:xfrm>
              <a:off x="334518" y="3673601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89">
                  <a:moveTo>
                    <a:pt x="1054608" y="0"/>
                  </a:moveTo>
                  <a:lnTo>
                    <a:pt x="527304" y="527304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527304" y="1507236"/>
                  </a:lnTo>
                  <a:lnTo>
                    <a:pt x="1054608" y="979932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E1E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4518" y="3673601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89">
                  <a:moveTo>
                    <a:pt x="1054608" y="0"/>
                  </a:moveTo>
                  <a:lnTo>
                    <a:pt x="1054608" y="979932"/>
                  </a:lnTo>
                  <a:lnTo>
                    <a:pt x="527304" y="1507236"/>
                  </a:lnTo>
                  <a:lnTo>
                    <a:pt x="0" y="979932"/>
                  </a:lnTo>
                  <a:lnTo>
                    <a:pt x="0" y="0"/>
                  </a:lnTo>
                  <a:lnTo>
                    <a:pt x="527304" y="527304"/>
                  </a:lnTo>
                  <a:lnTo>
                    <a:pt x="1054608" y="0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5544" y="4273041"/>
            <a:ext cx="8928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F5F5F"/>
                </a:solidFill>
                <a:latin typeface="Noto Sans CJK HK"/>
                <a:cs typeface="Noto Sans CJK HK"/>
              </a:rPr>
              <a:t>結案資料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76108" y="3335972"/>
            <a:ext cx="6668134" cy="1655445"/>
            <a:chOff x="1376108" y="3335972"/>
            <a:chExt cx="6668134" cy="1655445"/>
          </a:xfrm>
        </p:grpSpPr>
        <p:sp>
          <p:nvSpPr>
            <p:cNvPr id="16" name="object 16"/>
            <p:cNvSpPr/>
            <p:nvPr/>
          </p:nvSpPr>
          <p:spPr>
            <a:xfrm>
              <a:off x="1389126" y="3348989"/>
              <a:ext cx="6642100" cy="1629410"/>
            </a:xfrm>
            <a:custGeom>
              <a:avLst/>
              <a:gdLst/>
              <a:ahLst/>
              <a:cxnLst/>
              <a:rect l="l" t="t" r="r" b="b"/>
              <a:pathLst>
                <a:path w="6642100" h="1629410">
                  <a:moveTo>
                    <a:pt x="6370066" y="0"/>
                  </a:moveTo>
                  <a:lnTo>
                    <a:pt x="0" y="0"/>
                  </a:lnTo>
                  <a:lnTo>
                    <a:pt x="0" y="1629156"/>
                  </a:lnTo>
                  <a:lnTo>
                    <a:pt x="6370066" y="1629156"/>
                  </a:lnTo>
                  <a:lnTo>
                    <a:pt x="6418880" y="1624782"/>
                  </a:lnTo>
                  <a:lnTo>
                    <a:pt x="6464821" y="1612171"/>
                  </a:lnTo>
                  <a:lnTo>
                    <a:pt x="6507122" y="1592090"/>
                  </a:lnTo>
                  <a:lnTo>
                    <a:pt x="6545017" y="1565305"/>
                  </a:lnTo>
                  <a:lnTo>
                    <a:pt x="6577741" y="1532581"/>
                  </a:lnTo>
                  <a:lnTo>
                    <a:pt x="6604526" y="1494686"/>
                  </a:lnTo>
                  <a:lnTo>
                    <a:pt x="6624607" y="1452385"/>
                  </a:lnTo>
                  <a:lnTo>
                    <a:pt x="6637218" y="1406444"/>
                  </a:lnTo>
                  <a:lnTo>
                    <a:pt x="6641592" y="1357630"/>
                  </a:lnTo>
                  <a:lnTo>
                    <a:pt x="6641592" y="271526"/>
                  </a:lnTo>
                  <a:lnTo>
                    <a:pt x="6637218" y="222711"/>
                  </a:lnTo>
                  <a:lnTo>
                    <a:pt x="6624607" y="176770"/>
                  </a:lnTo>
                  <a:lnTo>
                    <a:pt x="6604526" y="134469"/>
                  </a:lnTo>
                  <a:lnTo>
                    <a:pt x="6577741" y="96574"/>
                  </a:lnTo>
                  <a:lnTo>
                    <a:pt x="6545017" y="63850"/>
                  </a:lnTo>
                  <a:lnTo>
                    <a:pt x="6507122" y="37065"/>
                  </a:lnTo>
                  <a:lnTo>
                    <a:pt x="6464821" y="16984"/>
                  </a:lnTo>
                  <a:lnTo>
                    <a:pt x="6418880" y="4373"/>
                  </a:lnTo>
                  <a:lnTo>
                    <a:pt x="63700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9126" y="3348989"/>
              <a:ext cx="6642100" cy="1629410"/>
            </a:xfrm>
            <a:custGeom>
              <a:avLst/>
              <a:gdLst/>
              <a:ahLst/>
              <a:cxnLst/>
              <a:rect l="l" t="t" r="r" b="b"/>
              <a:pathLst>
                <a:path w="6642100" h="1629410">
                  <a:moveTo>
                    <a:pt x="6641592" y="271526"/>
                  </a:moveTo>
                  <a:lnTo>
                    <a:pt x="6641592" y="1357630"/>
                  </a:lnTo>
                  <a:lnTo>
                    <a:pt x="6637218" y="1406444"/>
                  </a:lnTo>
                  <a:lnTo>
                    <a:pt x="6624607" y="1452385"/>
                  </a:lnTo>
                  <a:lnTo>
                    <a:pt x="6604526" y="1494686"/>
                  </a:lnTo>
                  <a:lnTo>
                    <a:pt x="6577741" y="1532581"/>
                  </a:lnTo>
                  <a:lnTo>
                    <a:pt x="6545017" y="1565305"/>
                  </a:lnTo>
                  <a:lnTo>
                    <a:pt x="6507122" y="1592090"/>
                  </a:lnTo>
                  <a:lnTo>
                    <a:pt x="6464821" y="1612171"/>
                  </a:lnTo>
                  <a:lnTo>
                    <a:pt x="6418880" y="1624782"/>
                  </a:lnTo>
                  <a:lnTo>
                    <a:pt x="6370066" y="1629156"/>
                  </a:lnTo>
                  <a:lnTo>
                    <a:pt x="0" y="1629156"/>
                  </a:lnTo>
                  <a:lnTo>
                    <a:pt x="0" y="0"/>
                  </a:lnTo>
                  <a:lnTo>
                    <a:pt x="6370066" y="0"/>
                  </a:lnTo>
                  <a:lnTo>
                    <a:pt x="6418880" y="4373"/>
                  </a:lnTo>
                  <a:lnTo>
                    <a:pt x="6464821" y="16984"/>
                  </a:lnTo>
                  <a:lnTo>
                    <a:pt x="6507122" y="37065"/>
                  </a:lnTo>
                  <a:lnTo>
                    <a:pt x="6545017" y="63850"/>
                  </a:lnTo>
                  <a:lnTo>
                    <a:pt x="6577741" y="96574"/>
                  </a:lnTo>
                  <a:lnTo>
                    <a:pt x="6604526" y="134469"/>
                  </a:lnTo>
                  <a:lnTo>
                    <a:pt x="6624607" y="176770"/>
                  </a:lnTo>
                  <a:lnTo>
                    <a:pt x="6637218" y="222711"/>
                  </a:lnTo>
                  <a:lnTo>
                    <a:pt x="6641592" y="271526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6850" y="3918330"/>
              <a:ext cx="6477000" cy="250190"/>
            </a:xfrm>
            <a:custGeom>
              <a:avLst/>
              <a:gdLst/>
              <a:ahLst/>
              <a:cxnLst/>
              <a:rect l="l" t="t" r="r" b="b"/>
              <a:pathLst>
                <a:path w="6477000" h="250189">
                  <a:moveTo>
                    <a:pt x="1261872" y="242316"/>
                  </a:moveTo>
                  <a:lnTo>
                    <a:pt x="0" y="242316"/>
                  </a:lnTo>
                  <a:lnTo>
                    <a:pt x="0" y="249936"/>
                  </a:lnTo>
                  <a:lnTo>
                    <a:pt x="1261872" y="249936"/>
                  </a:lnTo>
                  <a:lnTo>
                    <a:pt x="1261872" y="242316"/>
                  </a:lnTo>
                  <a:close/>
                </a:path>
                <a:path w="6477000" h="250189">
                  <a:moveTo>
                    <a:pt x="6477000" y="0"/>
                  </a:moveTo>
                  <a:lnTo>
                    <a:pt x="6338316" y="0"/>
                  </a:lnTo>
                  <a:lnTo>
                    <a:pt x="6338316" y="7620"/>
                  </a:lnTo>
                  <a:lnTo>
                    <a:pt x="6477000" y="7620"/>
                  </a:lnTo>
                  <a:lnTo>
                    <a:pt x="6477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68930" y="4160646"/>
              <a:ext cx="2464435" cy="7620"/>
            </a:xfrm>
            <a:custGeom>
              <a:avLst/>
              <a:gdLst/>
              <a:ahLst/>
              <a:cxnLst/>
              <a:rect l="l" t="t" r="r" b="b"/>
              <a:pathLst>
                <a:path w="2464435" h="7620">
                  <a:moveTo>
                    <a:pt x="2464308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464308" y="7619"/>
                  </a:lnTo>
                  <a:lnTo>
                    <a:pt x="2464308" y="0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54658" y="3440429"/>
            <a:ext cx="6504940" cy="707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014" indent="-5016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120650" algn="l"/>
              </a:tabLst>
            </a:pPr>
            <a:r>
              <a:rPr sz="1100" dirty="0">
                <a:latin typeface="Noto Sans CJK HK"/>
                <a:cs typeface="Noto Sans CJK HK"/>
              </a:rPr>
              <a:t>檢附公文</a:t>
            </a:r>
            <a:endParaRPr sz="1100">
              <a:latin typeface="Noto Sans CJK HK"/>
              <a:cs typeface="Noto Sans CJK HK"/>
            </a:endParaRPr>
          </a:p>
          <a:p>
            <a:pPr marL="12700" marR="5080">
              <a:lnSpc>
                <a:spcPct val="144500"/>
              </a:lnSpc>
              <a:spcBef>
                <a:spcPts val="225"/>
              </a:spcBef>
              <a:buSzPct val="90909"/>
              <a:buFont typeface="Arial"/>
              <a:buChar char="•"/>
              <a:tabLst>
                <a:tab pos="62865" algn="l"/>
              </a:tabLst>
            </a:pPr>
            <a:r>
              <a:rPr sz="1100" b="1" dirty="0">
                <a:latin typeface="Noto Sans CJK HK"/>
                <a:cs typeface="Noto Sans CJK HK"/>
              </a:rPr>
              <a:t>教育部補助經費收支結</a:t>
            </a:r>
            <a:r>
              <a:rPr sz="1100" b="1" spc="-15" dirty="0">
                <a:latin typeface="Noto Sans CJK HK"/>
                <a:cs typeface="Noto Sans CJK HK"/>
              </a:rPr>
              <a:t>算</a:t>
            </a:r>
            <a:r>
              <a:rPr sz="1100" b="1" dirty="0">
                <a:latin typeface="Noto Sans CJK HK"/>
                <a:cs typeface="Noto Sans CJK HK"/>
              </a:rPr>
              <a:t>表</a:t>
            </a:r>
            <a:r>
              <a:rPr sz="1100" spc="-30" dirty="0">
                <a:latin typeface="Noto Sans CJK HK"/>
                <a:cs typeface="Noto Sans CJK HK"/>
              </a:rPr>
              <a:t>(</a:t>
            </a:r>
            <a:r>
              <a:rPr sz="1100" dirty="0">
                <a:latin typeface="Noto Sans CJK HK"/>
                <a:cs typeface="Noto Sans CJK HK"/>
              </a:rPr>
              <a:t>系統</a:t>
            </a:r>
            <a:r>
              <a:rPr sz="1100" spc="-10" dirty="0">
                <a:latin typeface="Noto Sans CJK HK"/>
                <a:cs typeface="Noto Sans CJK HK"/>
              </a:rPr>
              <a:t>產</a:t>
            </a:r>
            <a:r>
              <a:rPr sz="1100" spc="-5" dirty="0">
                <a:latin typeface="Noto Sans CJK HK"/>
                <a:cs typeface="Noto Sans CJK HK"/>
              </a:rPr>
              <a:t>出</a:t>
            </a:r>
            <a:r>
              <a:rPr sz="1100" spc="-20" dirty="0">
                <a:latin typeface="Noto Sans CJK HK"/>
                <a:cs typeface="Noto Sans CJK HK"/>
              </a:rPr>
              <a:t>)</a:t>
            </a:r>
            <a:r>
              <a:rPr sz="1100" spc="55" dirty="0">
                <a:latin typeface="Noto Sans CJK HK"/>
                <a:cs typeface="Noto Sans CJK HK"/>
              </a:rPr>
              <a:t> </a:t>
            </a:r>
            <a:r>
              <a:rPr sz="1100" dirty="0">
                <a:latin typeface="Noto Sans CJK HK"/>
                <a:cs typeface="Noto Sans CJK HK"/>
              </a:rPr>
              <a:t>：期程</a:t>
            </a:r>
            <a:r>
              <a:rPr sz="1100" spc="-70" dirty="0">
                <a:latin typeface="Trebuchet MS"/>
                <a:cs typeface="Trebuchet MS"/>
              </a:rPr>
              <a:t>(</a:t>
            </a:r>
            <a:r>
              <a:rPr sz="1100" dirty="0">
                <a:latin typeface="Noto Sans CJK HK"/>
                <a:cs typeface="Noto Sans CJK HK"/>
              </a:rPr>
              <a:t>第一位學生出國日</a:t>
            </a:r>
            <a:r>
              <a:rPr sz="1100" spc="-10" dirty="0">
                <a:latin typeface="Noto Sans CJK HK"/>
                <a:cs typeface="Noto Sans CJK HK"/>
              </a:rPr>
              <a:t>期</a:t>
            </a:r>
            <a:r>
              <a:rPr sz="1100" spc="-30" dirty="0">
                <a:latin typeface="Trebuchet MS"/>
                <a:cs typeface="Trebuchet MS"/>
              </a:rPr>
              <a:t>~</a:t>
            </a:r>
            <a:r>
              <a:rPr sz="1100" dirty="0">
                <a:latin typeface="Noto Sans CJK HK"/>
                <a:cs typeface="Noto Sans CJK HK"/>
              </a:rPr>
              <a:t>最</a:t>
            </a:r>
            <a:r>
              <a:rPr sz="1100" spc="-15" dirty="0">
                <a:latin typeface="Noto Sans CJK HK"/>
                <a:cs typeface="Noto Sans CJK HK"/>
              </a:rPr>
              <a:t>後</a:t>
            </a:r>
            <a:r>
              <a:rPr sz="1100" dirty="0">
                <a:latin typeface="Noto Sans CJK HK"/>
                <a:cs typeface="Noto Sans CJK HK"/>
              </a:rPr>
              <a:t>一位</a:t>
            </a:r>
            <a:r>
              <a:rPr sz="1100" spc="-15" dirty="0">
                <a:latin typeface="Noto Sans CJK HK"/>
                <a:cs typeface="Noto Sans CJK HK"/>
              </a:rPr>
              <a:t>學</a:t>
            </a:r>
            <a:r>
              <a:rPr sz="1100" dirty="0">
                <a:latin typeface="Noto Sans CJK HK"/>
                <a:cs typeface="Noto Sans CJK HK"/>
              </a:rPr>
              <a:t>生返</a:t>
            </a:r>
            <a:r>
              <a:rPr sz="1100" spc="-15" dirty="0">
                <a:latin typeface="Noto Sans CJK HK"/>
                <a:cs typeface="Noto Sans CJK HK"/>
              </a:rPr>
              <a:t>國</a:t>
            </a:r>
            <a:r>
              <a:rPr sz="1100" dirty="0">
                <a:latin typeface="Noto Sans CJK HK"/>
                <a:cs typeface="Noto Sans CJK HK"/>
              </a:rPr>
              <a:t>日期</a:t>
            </a:r>
            <a:r>
              <a:rPr sz="1100" spc="-85" dirty="0">
                <a:latin typeface="Trebuchet MS"/>
                <a:cs typeface="Trebuchet MS"/>
              </a:rPr>
              <a:t>)</a:t>
            </a:r>
            <a:r>
              <a:rPr sz="1100" dirty="0">
                <a:latin typeface="Noto Sans CJK HK"/>
                <a:cs typeface="Noto Sans CJK HK"/>
              </a:rPr>
              <a:t>及結</a:t>
            </a:r>
            <a:r>
              <a:rPr sz="1100" spc="-15" dirty="0">
                <a:latin typeface="Noto Sans CJK HK"/>
                <a:cs typeface="Noto Sans CJK HK"/>
              </a:rPr>
              <a:t>餘</a:t>
            </a:r>
            <a:r>
              <a:rPr sz="1100" dirty="0">
                <a:latin typeface="Noto Sans CJK HK"/>
                <a:cs typeface="Noto Sans CJK HK"/>
              </a:rPr>
              <a:t>款</a:t>
            </a:r>
            <a:r>
              <a:rPr sz="1100" spc="-15" dirty="0">
                <a:latin typeface="Noto Sans CJK HK"/>
                <a:cs typeface="Noto Sans CJK HK"/>
              </a:rPr>
              <a:t>，</a:t>
            </a:r>
            <a:r>
              <a:rPr sz="1100" dirty="0">
                <a:latin typeface="Noto Sans CJK HK"/>
                <a:cs typeface="Noto Sans CJK HK"/>
              </a:rPr>
              <a:t>請 參照經費支領一覽表。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教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育部</a:t>
            </a:r>
            <a:r>
              <a:rPr sz="1100" spc="-1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補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(捐)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助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經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費收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支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結算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表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填寫</a:t>
            </a:r>
            <a:r>
              <a:rPr sz="1100" spc="-15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範</a:t>
            </a:r>
            <a:r>
              <a:rPr sz="1100" dirty="0">
                <a:solidFill>
                  <a:srgbClr val="669999"/>
                </a:solidFill>
                <a:latin typeface="Noto Sans CJK HK"/>
                <a:cs typeface="Noto Sans CJK HK"/>
                <a:hlinkClick r:id="rId2"/>
              </a:rPr>
              <a:t>例</a:t>
            </a:r>
            <a:endParaRPr sz="1100">
              <a:latin typeface="Noto Sans CJK HK"/>
              <a:cs typeface="Noto Sans CJK H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54658" y="4123791"/>
            <a:ext cx="5339080" cy="7499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62230" indent="-50165">
              <a:lnSpc>
                <a:spcPct val="100000"/>
              </a:lnSpc>
              <a:spcBef>
                <a:spcPts val="675"/>
              </a:spcBef>
              <a:buSzPct val="90909"/>
              <a:buFont typeface="Arial"/>
              <a:buChar char="•"/>
              <a:tabLst>
                <a:tab pos="62865" algn="l"/>
              </a:tabLst>
            </a:pPr>
            <a:r>
              <a:rPr sz="1100" b="1" dirty="0">
                <a:latin typeface="Noto Sans CJK HK"/>
                <a:cs typeface="Noto Sans CJK HK"/>
              </a:rPr>
              <a:t>執行情形檢核表</a:t>
            </a:r>
            <a:r>
              <a:rPr sz="1100" dirty="0"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  <a:p>
            <a:pPr marL="62230" indent="-50165">
              <a:lnSpc>
                <a:spcPct val="100000"/>
              </a:lnSpc>
              <a:spcBef>
                <a:spcPts val="575"/>
              </a:spcBef>
              <a:buSzPct val="90909"/>
              <a:buFont typeface="Arial"/>
              <a:buChar char="•"/>
              <a:tabLst>
                <a:tab pos="62865" algn="l"/>
              </a:tabLst>
            </a:pPr>
            <a:r>
              <a:rPr sz="1100" b="1" dirty="0">
                <a:latin typeface="Noto Sans CJK HK"/>
                <a:cs typeface="Noto Sans CJK HK"/>
              </a:rPr>
              <a:t>新南向學海築夢計畫案</a:t>
            </a:r>
            <a:r>
              <a:rPr sz="1100" b="1" spc="-15" dirty="0">
                <a:latin typeface="Noto Sans CJK HK"/>
                <a:cs typeface="Noto Sans CJK HK"/>
              </a:rPr>
              <a:t>件</a:t>
            </a:r>
            <a:r>
              <a:rPr sz="1100" b="1" dirty="0">
                <a:latin typeface="Noto Sans CJK HK"/>
                <a:cs typeface="Noto Sans CJK HK"/>
              </a:rPr>
              <a:t>經費</a:t>
            </a:r>
            <a:r>
              <a:rPr sz="1100" b="1" spc="-15" dirty="0">
                <a:latin typeface="Noto Sans CJK HK"/>
                <a:cs typeface="Noto Sans CJK HK"/>
              </a:rPr>
              <a:t>支</a:t>
            </a:r>
            <a:r>
              <a:rPr sz="1100" b="1" dirty="0">
                <a:latin typeface="Noto Sans CJK HK"/>
                <a:cs typeface="Noto Sans CJK HK"/>
              </a:rPr>
              <a:t>用一</a:t>
            </a:r>
            <a:r>
              <a:rPr sz="1100" b="1" spc="-15" dirty="0">
                <a:latin typeface="Noto Sans CJK HK"/>
                <a:cs typeface="Noto Sans CJK HK"/>
              </a:rPr>
              <a:t>覽</a:t>
            </a:r>
            <a:r>
              <a:rPr sz="1100" b="1" dirty="0">
                <a:latin typeface="Noto Sans CJK HK"/>
                <a:cs typeface="Noto Sans CJK HK"/>
              </a:rPr>
              <a:t>表</a:t>
            </a:r>
            <a:r>
              <a:rPr sz="1100" spc="-30" dirty="0">
                <a:latin typeface="Noto Sans CJK HK"/>
                <a:cs typeface="Noto Sans CJK HK"/>
              </a:rPr>
              <a:t>(</a:t>
            </a:r>
            <a:r>
              <a:rPr sz="1100" dirty="0">
                <a:latin typeface="Noto Sans CJK HK"/>
                <a:cs typeface="Noto Sans CJK HK"/>
              </a:rPr>
              <a:t>系統</a:t>
            </a:r>
            <a:r>
              <a:rPr sz="1100" spc="-15" dirty="0">
                <a:latin typeface="Noto Sans CJK HK"/>
                <a:cs typeface="Noto Sans CJK HK"/>
              </a:rPr>
              <a:t>產</a:t>
            </a:r>
            <a:r>
              <a:rPr sz="1100" dirty="0">
                <a:latin typeface="Noto Sans CJK HK"/>
                <a:cs typeface="Noto Sans CJK HK"/>
              </a:rPr>
              <a:t>出</a:t>
            </a:r>
            <a:r>
              <a:rPr sz="1100" spc="-20" dirty="0">
                <a:latin typeface="Noto Sans CJK HK"/>
                <a:cs typeface="Noto Sans CJK HK"/>
              </a:rPr>
              <a:t>)</a:t>
            </a:r>
            <a:r>
              <a:rPr sz="1100" spc="60" dirty="0">
                <a:latin typeface="Noto Sans CJK HK"/>
                <a:cs typeface="Noto Sans CJK HK"/>
              </a:rPr>
              <a:t> </a:t>
            </a:r>
            <a:r>
              <a:rPr sz="1100" b="1" spc="-80" dirty="0">
                <a:latin typeface="Noto Sans CJK HK"/>
                <a:cs typeface="Noto Sans CJK HK"/>
              </a:rPr>
              <a:t>:</a:t>
            </a:r>
            <a:r>
              <a:rPr sz="1100" b="1" spc="45" dirty="0">
                <a:latin typeface="Noto Sans CJK HK"/>
                <a:cs typeface="Noto Sans CJK HK"/>
              </a:rPr>
              <a:t> </a:t>
            </a:r>
            <a:r>
              <a:rPr sz="1100" dirty="0">
                <a:latin typeface="Noto Sans CJK HK"/>
                <a:cs typeface="Noto Sans CJK HK"/>
              </a:rPr>
              <a:t>請以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計</a:t>
            </a:r>
            <a:r>
              <a:rPr sz="1100" spc="-5" dirty="0">
                <a:solidFill>
                  <a:srgbClr val="C00000"/>
                </a:solidFill>
                <a:latin typeface="Noto Sans CJK HK"/>
                <a:cs typeface="Noto Sans CJK HK"/>
              </a:rPr>
              <a:t>畫</a:t>
            </a:r>
            <a:r>
              <a:rPr sz="1100" dirty="0">
                <a:latin typeface="Noto Sans CJK HK"/>
                <a:cs typeface="Noto Sans CJK HK"/>
              </a:rPr>
              <a:t>為單位，需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印</a:t>
            </a:r>
            <a:r>
              <a:rPr sz="1100" dirty="0">
                <a:solidFill>
                  <a:srgbClr val="C00000"/>
                </a:solidFill>
                <a:latin typeface="Noto Sans CJK HK"/>
                <a:cs typeface="Noto Sans CJK HK"/>
              </a:rPr>
              <a:t>信用</a:t>
            </a:r>
            <a:r>
              <a:rPr sz="1100" spc="-15" dirty="0">
                <a:solidFill>
                  <a:srgbClr val="C00000"/>
                </a:solidFill>
                <a:latin typeface="Noto Sans CJK HK"/>
                <a:cs typeface="Noto Sans CJK HK"/>
              </a:rPr>
              <a:t>印</a:t>
            </a:r>
            <a:r>
              <a:rPr sz="1100" dirty="0">
                <a:latin typeface="Noto Sans CJK HK"/>
                <a:cs typeface="Noto Sans CJK HK"/>
              </a:rPr>
              <a:t>。</a:t>
            </a:r>
            <a:endParaRPr sz="1100">
              <a:latin typeface="Noto Sans CJK HK"/>
              <a:cs typeface="Noto Sans CJK HK"/>
            </a:endParaRPr>
          </a:p>
          <a:p>
            <a:pPr marL="62230" indent="-50165">
              <a:lnSpc>
                <a:spcPct val="100000"/>
              </a:lnSpc>
              <a:spcBef>
                <a:spcPts val="590"/>
              </a:spcBef>
              <a:buSzPct val="90909"/>
              <a:buFont typeface="Arial"/>
              <a:buChar char="•"/>
              <a:tabLst>
                <a:tab pos="62865" algn="l"/>
              </a:tabLst>
            </a:pPr>
            <a:r>
              <a:rPr sz="1100" b="1" dirty="0">
                <a:latin typeface="Noto Sans CJK HK"/>
                <a:cs typeface="Noto Sans CJK HK"/>
              </a:rPr>
              <a:t>新南向學海築夢各計畫</a:t>
            </a:r>
            <a:r>
              <a:rPr sz="1100" b="1" spc="-15" dirty="0">
                <a:latin typeface="Noto Sans CJK HK"/>
                <a:cs typeface="Noto Sans CJK HK"/>
              </a:rPr>
              <a:t>參</a:t>
            </a:r>
            <a:r>
              <a:rPr sz="1100" b="1" dirty="0">
                <a:latin typeface="Noto Sans CJK HK"/>
                <a:cs typeface="Noto Sans CJK HK"/>
              </a:rPr>
              <a:t>與人</a:t>
            </a:r>
            <a:r>
              <a:rPr sz="1100" b="1" spc="-15" dirty="0">
                <a:latin typeface="Noto Sans CJK HK"/>
                <a:cs typeface="Noto Sans CJK HK"/>
              </a:rPr>
              <a:t>員</a:t>
            </a:r>
            <a:r>
              <a:rPr sz="1100" b="1" dirty="0">
                <a:latin typeface="Noto Sans CJK HK"/>
                <a:cs typeface="Noto Sans CJK HK"/>
              </a:rPr>
              <a:t>經費</a:t>
            </a:r>
            <a:r>
              <a:rPr sz="1100" b="1" spc="-15" dirty="0">
                <a:latin typeface="Noto Sans CJK HK"/>
                <a:cs typeface="Noto Sans CJK HK"/>
              </a:rPr>
              <a:t>支</a:t>
            </a:r>
            <a:r>
              <a:rPr sz="1100" b="1" dirty="0">
                <a:latin typeface="Noto Sans CJK HK"/>
                <a:cs typeface="Noto Sans CJK HK"/>
              </a:rPr>
              <a:t>用情</a:t>
            </a:r>
            <a:r>
              <a:rPr sz="1100" b="1" spc="-15" dirty="0">
                <a:latin typeface="Noto Sans CJK HK"/>
                <a:cs typeface="Noto Sans CJK HK"/>
              </a:rPr>
              <a:t>形</a:t>
            </a:r>
            <a:r>
              <a:rPr sz="1100" b="1" dirty="0">
                <a:latin typeface="Noto Sans CJK HK"/>
                <a:cs typeface="Noto Sans CJK HK"/>
              </a:rPr>
              <a:t>一覽表</a:t>
            </a:r>
            <a:r>
              <a:rPr sz="1100" b="1" spc="-45" dirty="0">
                <a:latin typeface="Noto Sans CJK HK"/>
                <a:cs typeface="Noto Sans CJK HK"/>
              </a:rPr>
              <a:t> </a:t>
            </a:r>
            <a:r>
              <a:rPr sz="1100" spc="-110" dirty="0">
                <a:latin typeface="Trebuchet MS"/>
                <a:cs typeface="Trebuchet MS"/>
              </a:rPr>
              <a:t>: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Noto Sans CJK HK"/>
                <a:cs typeface="Noto Sans CJK HK"/>
              </a:rPr>
              <a:t>請依計畫排序。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1500" y="5013896"/>
            <a:ext cx="1080770" cy="1533525"/>
            <a:chOff x="321500" y="5013896"/>
            <a:chExt cx="1080770" cy="1533525"/>
          </a:xfrm>
        </p:grpSpPr>
        <p:sp>
          <p:nvSpPr>
            <p:cNvPr id="23" name="object 23"/>
            <p:cNvSpPr/>
            <p:nvPr/>
          </p:nvSpPr>
          <p:spPr>
            <a:xfrm>
              <a:off x="334518" y="5026914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90">
                  <a:moveTo>
                    <a:pt x="1054608" y="0"/>
                  </a:moveTo>
                  <a:lnTo>
                    <a:pt x="527304" y="527304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527304" y="1507236"/>
                  </a:lnTo>
                  <a:lnTo>
                    <a:pt x="1054608" y="979932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E1E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4518" y="5026914"/>
              <a:ext cx="1054735" cy="1507490"/>
            </a:xfrm>
            <a:custGeom>
              <a:avLst/>
              <a:gdLst/>
              <a:ahLst/>
              <a:cxnLst/>
              <a:rect l="l" t="t" r="r" b="b"/>
              <a:pathLst>
                <a:path w="1054735" h="1507490">
                  <a:moveTo>
                    <a:pt x="1054608" y="0"/>
                  </a:moveTo>
                  <a:lnTo>
                    <a:pt x="1054608" y="979932"/>
                  </a:lnTo>
                  <a:lnTo>
                    <a:pt x="527304" y="1507236"/>
                  </a:lnTo>
                  <a:lnTo>
                    <a:pt x="0" y="979932"/>
                  </a:lnTo>
                  <a:lnTo>
                    <a:pt x="0" y="0"/>
                  </a:lnTo>
                  <a:lnTo>
                    <a:pt x="527304" y="527304"/>
                  </a:lnTo>
                  <a:lnTo>
                    <a:pt x="1054608" y="0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2256" y="5626405"/>
            <a:ext cx="4584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F5F5F"/>
                </a:solidFill>
                <a:latin typeface="Noto Sans CJK HK"/>
                <a:cs typeface="Noto Sans CJK HK"/>
              </a:rPr>
              <a:t>郵寄</a:t>
            </a:r>
            <a:endParaRPr sz="1700">
              <a:latin typeface="Noto Sans CJK HK"/>
              <a:cs typeface="Noto Sans CJK H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76172" y="5201411"/>
            <a:ext cx="6667500" cy="600710"/>
            <a:chOff x="1376172" y="5201411"/>
            <a:chExt cx="6667500" cy="600710"/>
          </a:xfrm>
        </p:grpSpPr>
        <p:sp>
          <p:nvSpPr>
            <p:cNvPr id="27" name="object 27"/>
            <p:cNvSpPr/>
            <p:nvPr/>
          </p:nvSpPr>
          <p:spPr>
            <a:xfrm>
              <a:off x="1389126" y="5214365"/>
              <a:ext cx="6642100" cy="575310"/>
            </a:xfrm>
            <a:custGeom>
              <a:avLst/>
              <a:gdLst/>
              <a:ahLst/>
              <a:cxnLst/>
              <a:rect l="l" t="t" r="r" b="b"/>
              <a:pathLst>
                <a:path w="6642100" h="575310">
                  <a:moveTo>
                    <a:pt x="6545833" y="0"/>
                  </a:moveTo>
                  <a:lnTo>
                    <a:pt x="0" y="0"/>
                  </a:lnTo>
                  <a:lnTo>
                    <a:pt x="0" y="574751"/>
                  </a:lnTo>
                  <a:lnTo>
                    <a:pt x="6545833" y="574751"/>
                  </a:lnTo>
                  <a:lnTo>
                    <a:pt x="6583084" y="567223"/>
                  </a:lnTo>
                  <a:lnTo>
                    <a:pt x="6613525" y="546693"/>
                  </a:lnTo>
                  <a:lnTo>
                    <a:pt x="6634059" y="516243"/>
                  </a:lnTo>
                  <a:lnTo>
                    <a:pt x="6641592" y="478955"/>
                  </a:lnTo>
                  <a:lnTo>
                    <a:pt x="6641592" y="95757"/>
                  </a:lnTo>
                  <a:lnTo>
                    <a:pt x="6634059" y="58507"/>
                  </a:lnTo>
                  <a:lnTo>
                    <a:pt x="6613525" y="28066"/>
                  </a:lnTo>
                  <a:lnTo>
                    <a:pt x="6583084" y="7532"/>
                  </a:lnTo>
                  <a:lnTo>
                    <a:pt x="654583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89126" y="5214365"/>
              <a:ext cx="6642100" cy="575310"/>
            </a:xfrm>
            <a:custGeom>
              <a:avLst/>
              <a:gdLst/>
              <a:ahLst/>
              <a:cxnLst/>
              <a:rect l="l" t="t" r="r" b="b"/>
              <a:pathLst>
                <a:path w="6642100" h="575310">
                  <a:moveTo>
                    <a:pt x="6641592" y="95757"/>
                  </a:moveTo>
                  <a:lnTo>
                    <a:pt x="6641592" y="478955"/>
                  </a:lnTo>
                  <a:lnTo>
                    <a:pt x="6634059" y="516243"/>
                  </a:lnTo>
                  <a:lnTo>
                    <a:pt x="6613525" y="546693"/>
                  </a:lnTo>
                  <a:lnTo>
                    <a:pt x="6583084" y="567223"/>
                  </a:lnTo>
                  <a:lnTo>
                    <a:pt x="6545833" y="574751"/>
                  </a:lnTo>
                  <a:lnTo>
                    <a:pt x="0" y="574751"/>
                  </a:lnTo>
                  <a:lnTo>
                    <a:pt x="0" y="0"/>
                  </a:lnTo>
                  <a:lnTo>
                    <a:pt x="6545833" y="0"/>
                  </a:lnTo>
                  <a:lnTo>
                    <a:pt x="6583084" y="7532"/>
                  </a:lnTo>
                  <a:lnTo>
                    <a:pt x="6613525" y="28066"/>
                  </a:lnTo>
                  <a:lnTo>
                    <a:pt x="6634059" y="58507"/>
                  </a:lnTo>
                  <a:lnTo>
                    <a:pt x="6641592" y="95757"/>
                  </a:lnTo>
                  <a:close/>
                </a:path>
              </a:pathLst>
            </a:custGeom>
            <a:ln w="25908">
              <a:solidFill>
                <a:srgbClr val="E1E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454658" y="5397500"/>
            <a:ext cx="63226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0"/>
              </a:spcBef>
              <a:buSzPct val="90909"/>
              <a:buFont typeface="Trebuchet MS"/>
              <a:buChar char="•"/>
              <a:tabLst>
                <a:tab pos="83185" algn="l"/>
              </a:tabLst>
            </a:pPr>
            <a:r>
              <a:rPr sz="1100" dirty="0">
                <a:latin typeface="Noto Sans CJK HK"/>
                <a:cs typeface="Noto Sans CJK HK"/>
              </a:rPr>
              <a:t>函文至</a:t>
            </a:r>
            <a:r>
              <a:rPr sz="1100" spc="25" dirty="0">
                <a:latin typeface="Noto Sans CJK HK"/>
                <a:cs typeface="Noto Sans CJK HK"/>
              </a:rPr>
              <a:t>10699</a:t>
            </a:r>
            <a:r>
              <a:rPr sz="1100" spc="65" dirty="0">
                <a:latin typeface="Noto Sans CJK HK"/>
                <a:cs typeface="Noto Sans CJK HK"/>
              </a:rPr>
              <a:t> </a:t>
            </a:r>
            <a:r>
              <a:rPr sz="1100" dirty="0">
                <a:latin typeface="Noto Sans CJK HK"/>
                <a:cs typeface="Noto Sans CJK HK"/>
              </a:rPr>
              <a:t>臺灣科大郵局第</a:t>
            </a:r>
            <a:r>
              <a:rPr sz="1100" spc="20" dirty="0">
                <a:latin typeface="Noto Sans CJK HK"/>
                <a:cs typeface="Noto Sans CJK HK"/>
              </a:rPr>
              <a:t>116</a:t>
            </a:r>
            <a:r>
              <a:rPr sz="1100" dirty="0">
                <a:latin typeface="Noto Sans CJK HK"/>
                <a:cs typeface="Noto Sans CJK HK"/>
              </a:rPr>
              <a:t>號信箱</a:t>
            </a:r>
            <a:r>
              <a:rPr sz="1100" spc="-15" dirty="0">
                <a:latin typeface="Noto Sans CJK HK"/>
                <a:cs typeface="Noto Sans CJK HK"/>
              </a:rPr>
              <a:t>「</a:t>
            </a:r>
            <a:r>
              <a:rPr sz="1100" dirty="0">
                <a:latin typeface="Noto Sans CJK HK"/>
                <a:cs typeface="Noto Sans CJK HK"/>
              </a:rPr>
              <a:t>臺科</a:t>
            </a:r>
            <a:r>
              <a:rPr sz="1100" spc="-15" dirty="0">
                <a:latin typeface="Noto Sans CJK HK"/>
                <a:cs typeface="Noto Sans CJK HK"/>
              </a:rPr>
              <a:t>大</a:t>
            </a:r>
            <a:r>
              <a:rPr sz="1100" dirty="0">
                <a:latin typeface="Noto Sans CJK HK"/>
                <a:cs typeface="Noto Sans CJK HK"/>
              </a:rPr>
              <a:t>人力</a:t>
            </a:r>
            <a:r>
              <a:rPr sz="1100" spc="-15" dirty="0">
                <a:latin typeface="Noto Sans CJK HK"/>
                <a:cs typeface="Noto Sans CJK HK"/>
              </a:rPr>
              <a:t>資</a:t>
            </a:r>
            <a:r>
              <a:rPr sz="1100" dirty="0">
                <a:latin typeface="Noto Sans CJK HK"/>
                <a:cs typeface="Noto Sans CJK HK"/>
              </a:rPr>
              <a:t>源辦</a:t>
            </a:r>
            <a:r>
              <a:rPr sz="1100" spc="-15" dirty="0">
                <a:latin typeface="Noto Sans CJK HK"/>
                <a:cs typeface="Noto Sans CJK HK"/>
              </a:rPr>
              <a:t>公</a:t>
            </a:r>
            <a:r>
              <a:rPr sz="1100" dirty="0">
                <a:latin typeface="Noto Sans CJK HK"/>
                <a:cs typeface="Noto Sans CJK HK"/>
              </a:rPr>
              <a:t>室</a:t>
            </a:r>
            <a:r>
              <a:rPr sz="1100" spc="-30" dirty="0">
                <a:latin typeface="Noto Sans CJK HK"/>
                <a:cs typeface="Noto Sans CJK HK"/>
              </a:rPr>
              <a:t>(</a:t>
            </a:r>
            <a:r>
              <a:rPr sz="1100" dirty="0">
                <a:latin typeface="Noto Sans CJK HK"/>
                <a:cs typeface="Noto Sans CJK HK"/>
              </a:rPr>
              <a:t>學海</a:t>
            </a:r>
            <a:r>
              <a:rPr sz="1100" spc="-15" dirty="0">
                <a:latin typeface="Noto Sans CJK HK"/>
                <a:cs typeface="Noto Sans CJK HK"/>
              </a:rPr>
              <a:t>計</a:t>
            </a:r>
            <a:r>
              <a:rPr sz="1100" dirty="0">
                <a:latin typeface="Noto Sans CJK HK"/>
                <a:cs typeface="Noto Sans CJK HK"/>
              </a:rPr>
              <a:t>畫專</a:t>
            </a:r>
            <a:r>
              <a:rPr sz="1100" spc="-15" dirty="0">
                <a:latin typeface="Noto Sans CJK HK"/>
                <a:cs typeface="Noto Sans CJK HK"/>
              </a:rPr>
              <a:t>案</a:t>
            </a:r>
            <a:r>
              <a:rPr sz="1100" dirty="0">
                <a:latin typeface="Noto Sans CJK HK"/>
                <a:cs typeface="Noto Sans CJK HK"/>
              </a:rPr>
              <a:t>辦公</a:t>
            </a:r>
            <a:r>
              <a:rPr sz="1100" spc="-15" dirty="0">
                <a:latin typeface="Noto Sans CJK HK"/>
                <a:cs typeface="Noto Sans CJK HK"/>
              </a:rPr>
              <a:t>室)</a:t>
            </a:r>
            <a:r>
              <a:rPr sz="1100" spc="-10" dirty="0">
                <a:latin typeface="Noto Sans CJK HK"/>
                <a:cs typeface="Noto Sans CJK HK"/>
              </a:rPr>
              <a:t>」</a:t>
            </a:r>
            <a:r>
              <a:rPr sz="1100" dirty="0">
                <a:latin typeface="Noto Sans CJK HK"/>
                <a:cs typeface="Noto Sans CJK HK"/>
              </a:rPr>
              <a:t>進行</a:t>
            </a:r>
            <a:r>
              <a:rPr sz="1100" spc="-10" dirty="0">
                <a:latin typeface="Noto Sans CJK HK"/>
                <a:cs typeface="Noto Sans CJK HK"/>
              </a:rPr>
              <a:t>結</a:t>
            </a:r>
            <a:r>
              <a:rPr sz="1100" dirty="0">
                <a:latin typeface="Noto Sans CJK HK"/>
                <a:cs typeface="Noto Sans CJK HK"/>
              </a:rPr>
              <a:t>案。</a:t>
            </a:r>
            <a:endParaRPr sz="1100">
              <a:latin typeface="Noto Sans CJK HK"/>
              <a:cs typeface="Noto Sans CJK H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31" name="object 31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994906" y="1339341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CCC00"/>
                </a:solidFill>
                <a:latin typeface="Noto Sans CJK HK"/>
                <a:cs typeface="Noto Sans CJK HK"/>
              </a:rPr>
              <a:t>結案說明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3</a:t>
            </a:r>
            <a:r>
              <a:rPr lang="en-US" altLang="zh-TW" spc="-5" dirty="0" smtClean="0"/>
              <a:t>0</a:t>
            </a:r>
            <a:endParaRPr spc="-5" dirty="0"/>
          </a:p>
        </p:txBody>
      </p:sp>
      <p:sp>
        <p:nvSpPr>
          <p:cNvPr id="35" name="object 35"/>
          <p:cNvSpPr txBox="1"/>
          <p:nvPr/>
        </p:nvSpPr>
        <p:spPr>
          <a:xfrm>
            <a:off x="1529207" y="5996127"/>
            <a:ext cx="4064635" cy="3911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000" spc="-5" dirty="0">
                <a:latin typeface="Noto Sans CJK HK"/>
                <a:cs typeface="Noto Sans CJK HK"/>
              </a:rPr>
              <a:t>教育部補助經費收支結算表</a:t>
            </a:r>
            <a:r>
              <a:rPr sz="1500" spc="-15" baseline="8333" dirty="0">
                <a:latin typeface="Arial"/>
                <a:cs typeface="Arial"/>
              </a:rPr>
              <a:t>_</a:t>
            </a:r>
            <a:r>
              <a:rPr sz="1000" spc="-5" dirty="0">
                <a:latin typeface="Noto Sans CJK HK"/>
                <a:cs typeface="Noto Sans CJK HK"/>
              </a:rPr>
              <a:t>教育部</a:t>
            </a:r>
            <a:r>
              <a:rPr sz="1000" spc="5" dirty="0">
                <a:latin typeface="Noto Sans CJK HK"/>
                <a:cs typeface="Noto Sans CJK HK"/>
              </a:rPr>
              <a:t>下</a:t>
            </a:r>
            <a:r>
              <a:rPr sz="1000" spc="-5" dirty="0">
                <a:latin typeface="Noto Sans CJK HK"/>
                <a:cs typeface="Noto Sans CJK HK"/>
              </a:rPr>
              <a:t>載</a:t>
            </a:r>
            <a:r>
              <a:rPr sz="1000" spc="95" dirty="0">
                <a:latin typeface="Noto Sans CJK HK"/>
                <a:cs typeface="Noto Sans CJK HK"/>
              </a:rPr>
              <a:t> </a:t>
            </a:r>
            <a:r>
              <a:rPr sz="1500" spc="-7" baseline="8333" dirty="0">
                <a:latin typeface="Arial"/>
                <a:cs typeface="Arial"/>
              </a:rPr>
              <a:t>:</a:t>
            </a:r>
            <a:endParaRPr sz="1500" baseline="83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教育部</a:t>
            </a:r>
            <a:r>
              <a:rPr sz="1500" u="sng" spc="-15" baseline="8333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Arial"/>
                <a:cs typeface="Arial"/>
                <a:hlinkClick r:id="rId3"/>
              </a:rPr>
              <a:t>&gt;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會計處</a:t>
            </a:r>
            <a:r>
              <a:rPr sz="1500" u="sng" spc="-22" baseline="8333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Arial"/>
                <a:cs typeface="Arial"/>
                <a:hlinkClick r:id="rId3"/>
              </a:rPr>
              <a:t>&gt;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資料下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載</a:t>
            </a:r>
            <a:r>
              <a:rPr sz="1500" u="sng" baseline="8333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Arial"/>
                <a:cs typeface="Arial"/>
                <a:hlinkClick r:id="rId3"/>
              </a:rPr>
              <a:t>&gt;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教育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部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補</a:t>
            </a:r>
            <a:r>
              <a:rPr sz="1500" u="sng" spc="-7" baseline="8333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Arial"/>
                <a:cs typeface="Arial"/>
                <a:hlinkClick r:id="rId3"/>
              </a:rPr>
              <a:t>(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捐</a:t>
            </a:r>
            <a:r>
              <a:rPr sz="1500" u="sng" spc="-7" baseline="8333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Arial"/>
                <a:cs typeface="Arial"/>
                <a:hlinkClick r:id="rId3"/>
              </a:rPr>
              <a:t>)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助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及委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辦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經費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核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撥結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報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作業</a:t>
            </a:r>
            <a:r>
              <a:rPr sz="1000" u="sng" spc="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要</a:t>
            </a: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3"/>
              </a:rPr>
              <a:t>點</a:t>
            </a:r>
            <a:endParaRPr sz="1000">
              <a:latin typeface="Noto Sans CJK HK"/>
              <a:cs typeface="Noto Sans CJK H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50382" y="5996127"/>
            <a:ext cx="2122170" cy="3911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000" spc="-5" dirty="0">
                <a:latin typeface="Noto Sans CJK HK"/>
                <a:cs typeface="Noto Sans CJK HK"/>
              </a:rPr>
              <a:t>執行情形檢核表</a:t>
            </a:r>
            <a:r>
              <a:rPr sz="1500" spc="-15" baseline="8333" dirty="0">
                <a:latin typeface="Arial"/>
                <a:cs typeface="Arial"/>
              </a:rPr>
              <a:t>_</a:t>
            </a:r>
            <a:r>
              <a:rPr sz="1000" spc="-5" dirty="0">
                <a:latin typeface="Noto Sans CJK HK"/>
                <a:cs typeface="Noto Sans CJK HK"/>
              </a:rPr>
              <a:t>學海計畫網站下載</a:t>
            </a:r>
            <a:r>
              <a:rPr sz="1000" spc="65" dirty="0">
                <a:latin typeface="Noto Sans CJK HK"/>
                <a:cs typeface="Noto Sans CJK HK"/>
              </a:rPr>
              <a:t> </a:t>
            </a:r>
            <a:r>
              <a:rPr sz="1500" spc="-7" baseline="8333" dirty="0">
                <a:latin typeface="Arial"/>
                <a:cs typeface="Arial"/>
              </a:rPr>
              <a:t>:</a:t>
            </a:r>
            <a:endParaRPr sz="1500" baseline="83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000" u="sng" spc="-5" dirty="0">
                <a:solidFill>
                  <a:srgbClr val="669999"/>
                </a:solidFill>
                <a:uFill>
                  <a:solidFill>
                    <a:srgbClr val="669999"/>
                  </a:solidFill>
                </a:uFill>
                <a:latin typeface="Noto Sans CJK HK"/>
                <a:cs typeface="Noto Sans CJK HK"/>
                <a:hlinkClick r:id="rId4"/>
              </a:rPr>
              <a:t>結案檢核表</a:t>
            </a:r>
            <a:endParaRPr sz="10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93748"/>
            <a:ext cx="9144000" cy="4297680"/>
            <a:chOff x="0" y="1793748"/>
            <a:chExt cx="9144000" cy="4297680"/>
          </a:xfrm>
        </p:grpSpPr>
        <p:sp>
          <p:nvSpPr>
            <p:cNvPr id="3" name="object 3"/>
            <p:cNvSpPr/>
            <p:nvPr/>
          </p:nvSpPr>
          <p:spPr>
            <a:xfrm>
              <a:off x="0" y="1793748"/>
              <a:ext cx="9143999" cy="4238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93592" y="2959608"/>
              <a:ext cx="5113020" cy="3127375"/>
            </a:xfrm>
            <a:custGeom>
              <a:avLst/>
              <a:gdLst/>
              <a:ahLst/>
              <a:cxnLst/>
              <a:rect l="l" t="t" r="r" b="b"/>
              <a:pathLst>
                <a:path w="5113020" h="3127375">
                  <a:moveTo>
                    <a:pt x="5113020" y="0"/>
                  </a:moveTo>
                  <a:lnTo>
                    <a:pt x="0" y="0"/>
                  </a:lnTo>
                  <a:lnTo>
                    <a:pt x="0" y="3127248"/>
                  </a:lnTo>
                  <a:lnTo>
                    <a:pt x="5113020" y="3127248"/>
                  </a:lnTo>
                  <a:lnTo>
                    <a:pt x="5113020" y="0"/>
                  </a:lnTo>
                  <a:close/>
                </a:path>
              </a:pathLst>
            </a:custGeom>
            <a:solidFill>
              <a:srgbClr val="DD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93592" y="2959608"/>
              <a:ext cx="5113020" cy="3127375"/>
            </a:xfrm>
            <a:custGeom>
              <a:avLst/>
              <a:gdLst/>
              <a:ahLst/>
              <a:cxnLst/>
              <a:rect l="l" t="t" r="r" b="b"/>
              <a:pathLst>
                <a:path w="5113020" h="3127375">
                  <a:moveTo>
                    <a:pt x="0" y="3127248"/>
                  </a:moveTo>
                  <a:lnTo>
                    <a:pt x="5113020" y="3127248"/>
                  </a:lnTo>
                  <a:lnTo>
                    <a:pt x="5113020" y="0"/>
                  </a:lnTo>
                  <a:lnTo>
                    <a:pt x="0" y="0"/>
                  </a:lnTo>
                  <a:lnTo>
                    <a:pt x="0" y="3127248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3745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CC00"/>
                </a:solidFill>
              </a:rPr>
              <a:t>系統維護</a:t>
            </a:r>
            <a:r>
              <a:rPr sz="2000" spc="114" dirty="0">
                <a:solidFill>
                  <a:srgbClr val="CCCC00"/>
                </a:solidFill>
              </a:rPr>
              <a:t>-</a:t>
            </a:r>
            <a:r>
              <a:rPr sz="2000" dirty="0">
                <a:solidFill>
                  <a:srgbClr val="CCCC00"/>
                </a:solidFill>
              </a:rPr>
              <a:t>新南向學海築夢</a:t>
            </a:r>
            <a:endParaRPr sz="2000"/>
          </a:p>
        </p:txBody>
      </p:sp>
      <p:grpSp>
        <p:nvGrpSpPr>
          <p:cNvPr id="7" name="object 7"/>
          <p:cNvGrpSpPr/>
          <p:nvPr/>
        </p:nvGrpSpPr>
        <p:grpSpPr>
          <a:xfrm>
            <a:off x="7924800" y="117347"/>
            <a:ext cx="105410" cy="1574800"/>
            <a:chOff x="7924800" y="117347"/>
            <a:chExt cx="105410" cy="1574800"/>
          </a:xfrm>
        </p:grpSpPr>
        <p:sp>
          <p:nvSpPr>
            <p:cNvPr id="8" name="object 8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24800" y="1190244"/>
              <a:ext cx="105410" cy="501650"/>
            </a:xfrm>
            <a:custGeom>
              <a:avLst/>
              <a:gdLst/>
              <a:ahLst/>
              <a:cxnLst/>
              <a:rect l="l" t="t" r="r" b="b"/>
              <a:pathLst>
                <a:path w="105409" h="501650">
                  <a:moveTo>
                    <a:pt x="105155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05155" y="501396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994906" y="1339341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CCC00"/>
                </a:solidFill>
                <a:latin typeface="Noto Sans CJK HK"/>
                <a:cs typeface="Noto Sans CJK HK"/>
              </a:rPr>
              <a:t>結案說明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501126" y="6352464"/>
            <a:ext cx="302259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3</a:t>
            </a:r>
            <a:r>
              <a:rPr lang="en-US" altLang="zh-TW" spc="-5" dirty="0" smtClean="0"/>
              <a:t>1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31565" marR="190500" indent="-287020">
              <a:lnSpc>
                <a:spcPct val="100000"/>
              </a:lnSpc>
              <a:spcBef>
                <a:spcPts val="105"/>
              </a:spcBef>
              <a:tabLst>
                <a:tab pos="3631565" algn="l"/>
              </a:tabLst>
            </a:pPr>
            <a:r>
              <a:rPr sz="950" spc="106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950" spc="1060" dirty="0">
                <a:solidFill>
                  <a:srgbClr val="669999"/>
                </a:solidFill>
                <a:latin typeface="Times New Roman"/>
                <a:cs typeface="Times New Roman"/>
              </a:rPr>
              <a:t>	</a:t>
            </a:r>
            <a:r>
              <a:rPr dirty="0"/>
              <a:t>步驟</a:t>
            </a:r>
            <a:r>
              <a:rPr spc="-15" dirty="0"/>
              <a:t>1.</a:t>
            </a:r>
            <a:r>
              <a:rPr spc="20" dirty="0"/>
              <a:t> </a:t>
            </a:r>
            <a:r>
              <a:rPr b="1" dirty="0">
                <a:latin typeface="Noto Sans CJK HK"/>
                <a:cs typeface="Noto Sans CJK HK"/>
              </a:rPr>
              <a:t>計畫主持人</a:t>
            </a:r>
            <a:r>
              <a:rPr dirty="0"/>
              <a:t>登入</a:t>
            </a:r>
            <a:r>
              <a:rPr spc="250" dirty="0"/>
              <a:t>&gt;&gt;</a:t>
            </a:r>
            <a:r>
              <a:rPr dirty="0"/>
              <a:t>新南向學海築夢</a:t>
            </a:r>
            <a:r>
              <a:rPr spc="-15" dirty="0"/>
              <a:t>資</a:t>
            </a:r>
            <a:r>
              <a:rPr dirty="0"/>
              <a:t>料維</a:t>
            </a:r>
            <a:r>
              <a:rPr spc="-10" dirty="0"/>
              <a:t>護</a:t>
            </a:r>
            <a:r>
              <a:rPr spc="250" dirty="0"/>
              <a:t>&gt;&gt;</a:t>
            </a:r>
            <a:r>
              <a:rPr dirty="0"/>
              <a:t>計畫 團員資料維護</a:t>
            </a:r>
            <a:endParaRPr sz="950">
              <a:latin typeface="Noto Sans CJK HK"/>
              <a:cs typeface="Noto Sans CJK HK"/>
            </a:endParaRPr>
          </a:p>
          <a:p>
            <a:pPr marL="3517265" indent="-172720">
              <a:lnSpc>
                <a:spcPct val="100000"/>
              </a:lnSpc>
              <a:spcBef>
                <a:spcPts val="775"/>
              </a:spcBef>
              <a:buSzPct val="67857"/>
              <a:buFont typeface="Trebuchet MS"/>
              <a:buChar char="‐"/>
              <a:tabLst>
                <a:tab pos="3517265" algn="l"/>
                <a:tab pos="3517900" algn="l"/>
              </a:tabLst>
            </a:pPr>
            <a:r>
              <a:rPr dirty="0">
                <a:solidFill>
                  <a:srgbClr val="669999"/>
                </a:solidFill>
              </a:rPr>
              <a:t>學生資料依據要點規定</a:t>
            </a:r>
            <a:r>
              <a:rPr spc="-15" dirty="0">
                <a:solidFill>
                  <a:srgbClr val="669999"/>
                </a:solidFill>
              </a:rPr>
              <a:t>維</a:t>
            </a:r>
            <a:r>
              <a:rPr dirty="0">
                <a:solidFill>
                  <a:srgbClr val="669999"/>
                </a:solidFill>
              </a:rPr>
              <a:t>護，</a:t>
            </a:r>
            <a:r>
              <a:rPr spc="-15" dirty="0">
                <a:solidFill>
                  <a:srgbClr val="669999"/>
                </a:solidFill>
              </a:rPr>
              <a:t>若</a:t>
            </a:r>
            <a:r>
              <a:rPr dirty="0">
                <a:solidFill>
                  <a:srgbClr val="669999"/>
                </a:solidFill>
              </a:rPr>
              <a:t>有</a:t>
            </a:r>
            <a:r>
              <a:rPr b="1" dirty="0">
                <a:solidFill>
                  <a:srgbClr val="669999"/>
                </a:solidFill>
                <a:latin typeface="Noto Sans CJK HK"/>
                <a:cs typeface="Noto Sans CJK HK"/>
              </a:rPr>
              <a:t>機</a:t>
            </a:r>
            <a:r>
              <a:rPr b="1" spc="-10" dirty="0">
                <a:solidFill>
                  <a:srgbClr val="669999"/>
                </a:solidFill>
                <a:latin typeface="Noto Sans CJK HK"/>
                <a:cs typeface="Noto Sans CJK HK"/>
              </a:rPr>
              <a:t>構</a:t>
            </a:r>
            <a:r>
              <a:rPr b="1" dirty="0">
                <a:solidFill>
                  <a:srgbClr val="669999"/>
                </a:solidFill>
                <a:latin typeface="Noto Sans CJK HK"/>
                <a:cs typeface="Noto Sans CJK HK"/>
              </a:rPr>
              <a:t>變更</a:t>
            </a:r>
            <a:r>
              <a:rPr b="1" spc="-20" dirty="0">
                <a:solidFill>
                  <a:srgbClr val="669999"/>
                </a:solidFill>
                <a:latin typeface="Noto Sans CJK HK"/>
                <a:cs typeface="Noto Sans CJK HK"/>
              </a:rPr>
              <a:t>者</a:t>
            </a:r>
            <a:r>
              <a:rPr dirty="0">
                <a:solidFill>
                  <a:srgbClr val="669999"/>
                </a:solidFill>
              </a:rPr>
              <a:t>或</a:t>
            </a:r>
            <a:r>
              <a:rPr b="1" dirty="0">
                <a:solidFill>
                  <a:srgbClr val="669999"/>
                </a:solidFill>
                <a:latin typeface="Noto Sans CJK HK"/>
                <a:cs typeface="Noto Sans CJK HK"/>
              </a:rPr>
              <a:t>需</a:t>
            </a:r>
            <a:r>
              <a:rPr b="1" spc="-15" dirty="0">
                <a:solidFill>
                  <a:srgbClr val="669999"/>
                </a:solidFill>
                <a:latin typeface="Noto Sans CJK HK"/>
                <a:cs typeface="Noto Sans CJK HK"/>
              </a:rPr>
              <a:t>變</a:t>
            </a:r>
            <a:r>
              <a:rPr b="1" dirty="0">
                <a:solidFill>
                  <a:srgbClr val="669999"/>
                </a:solidFill>
                <a:latin typeface="Noto Sans CJK HK"/>
                <a:cs typeface="Noto Sans CJK HK"/>
              </a:rPr>
              <a:t>更最低</a:t>
            </a:r>
          </a:p>
          <a:p>
            <a:pPr marL="3517265">
              <a:lnSpc>
                <a:spcPct val="100000"/>
              </a:lnSpc>
              <a:spcBef>
                <a:spcPts val="720"/>
              </a:spcBef>
            </a:pPr>
            <a:r>
              <a:rPr b="1" dirty="0">
                <a:solidFill>
                  <a:srgbClr val="669999"/>
                </a:solidFill>
                <a:latin typeface="Noto Sans CJK HK"/>
                <a:cs typeface="Noto Sans CJK HK"/>
              </a:rPr>
              <a:t>選送人數</a:t>
            </a:r>
            <a:r>
              <a:rPr dirty="0">
                <a:solidFill>
                  <a:srgbClr val="669999"/>
                </a:solidFill>
              </a:rPr>
              <a:t>需完成變更。</a:t>
            </a:r>
          </a:p>
          <a:p>
            <a:pPr marL="3517265" marR="5080" indent="-172720">
              <a:lnSpc>
                <a:spcPct val="142900"/>
              </a:lnSpc>
              <a:spcBef>
                <a:spcPts val="340"/>
              </a:spcBef>
              <a:buSzPct val="67857"/>
              <a:buFont typeface="Trebuchet MS"/>
              <a:buChar char="‐"/>
              <a:tabLst>
                <a:tab pos="3517265" algn="l"/>
                <a:tab pos="3517900" algn="l"/>
              </a:tabLst>
            </a:pPr>
            <a:r>
              <a:rPr dirty="0">
                <a:solidFill>
                  <a:srgbClr val="669999"/>
                </a:solidFill>
              </a:rPr>
              <a:t>學校配</a:t>
            </a:r>
            <a:r>
              <a:rPr spc="-15" dirty="0">
                <a:solidFill>
                  <a:srgbClr val="669999"/>
                </a:solidFill>
              </a:rPr>
              <a:t>合</a:t>
            </a:r>
            <a:r>
              <a:rPr dirty="0">
                <a:solidFill>
                  <a:srgbClr val="669999"/>
                </a:solidFill>
              </a:rPr>
              <a:t>款達</a:t>
            </a:r>
            <a:r>
              <a:rPr spc="-10" dirty="0">
                <a:solidFill>
                  <a:srgbClr val="669999"/>
                </a:solidFill>
              </a:rPr>
              <a:t>教育</a:t>
            </a:r>
            <a:r>
              <a:rPr dirty="0">
                <a:solidFill>
                  <a:srgbClr val="669999"/>
                </a:solidFill>
              </a:rPr>
              <a:t>部補助</a:t>
            </a:r>
            <a:r>
              <a:rPr spc="-10" dirty="0">
                <a:solidFill>
                  <a:srgbClr val="669999"/>
                </a:solidFill>
              </a:rPr>
              <a:t>款</a:t>
            </a:r>
            <a:r>
              <a:rPr dirty="0">
                <a:solidFill>
                  <a:srgbClr val="669999"/>
                </a:solidFill>
              </a:rPr>
              <a:t>總</a:t>
            </a:r>
            <a:r>
              <a:rPr spc="-15" dirty="0">
                <a:solidFill>
                  <a:srgbClr val="669999"/>
                </a:solidFill>
              </a:rPr>
              <a:t>額</a:t>
            </a:r>
            <a:r>
              <a:rPr spc="25" dirty="0">
                <a:solidFill>
                  <a:srgbClr val="669999"/>
                </a:solidFill>
                <a:latin typeface="Trebuchet MS"/>
                <a:cs typeface="Trebuchet MS"/>
              </a:rPr>
              <a:t>20%</a:t>
            </a:r>
            <a:r>
              <a:rPr b="1" spc="25" dirty="0">
                <a:solidFill>
                  <a:srgbClr val="669999"/>
                </a:solidFill>
                <a:latin typeface="Noto Sans CJK HK"/>
                <a:cs typeface="Noto Sans CJK HK"/>
              </a:rPr>
              <a:t>，</a:t>
            </a:r>
            <a:r>
              <a:rPr dirty="0">
                <a:solidFill>
                  <a:srgbClr val="669999"/>
                </a:solidFill>
              </a:rPr>
              <a:t>若有變</a:t>
            </a:r>
            <a:r>
              <a:rPr spc="-15" dirty="0">
                <a:solidFill>
                  <a:srgbClr val="669999"/>
                </a:solidFill>
              </a:rPr>
              <a:t>更</a:t>
            </a:r>
            <a:r>
              <a:rPr dirty="0">
                <a:solidFill>
                  <a:srgbClr val="669999"/>
                </a:solidFill>
              </a:rPr>
              <a:t>最低</a:t>
            </a:r>
            <a:r>
              <a:rPr spc="-15" dirty="0">
                <a:solidFill>
                  <a:srgbClr val="669999"/>
                </a:solidFill>
              </a:rPr>
              <a:t>選送</a:t>
            </a:r>
            <a:r>
              <a:rPr dirty="0">
                <a:solidFill>
                  <a:srgbClr val="669999"/>
                </a:solidFill>
              </a:rPr>
              <a:t>人數，  則須將計畫配合款調增</a:t>
            </a:r>
            <a:r>
              <a:rPr spc="-10" dirty="0">
                <a:solidFill>
                  <a:srgbClr val="669999"/>
                </a:solidFill>
              </a:rPr>
              <a:t>至</a:t>
            </a:r>
            <a:r>
              <a:rPr spc="35" dirty="0">
                <a:solidFill>
                  <a:srgbClr val="669999"/>
                </a:solidFill>
                <a:latin typeface="Trebuchet MS"/>
                <a:cs typeface="Trebuchet MS"/>
              </a:rPr>
              <a:t>30%</a:t>
            </a:r>
            <a:r>
              <a:rPr b="1" dirty="0">
                <a:solidFill>
                  <a:srgbClr val="669999"/>
                </a:solidFill>
                <a:latin typeface="Noto Sans CJK HK"/>
                <a:cs typeface="Noto Sans CJK HK"/>
              </a:rPr>
              <a:t>。</a:t>
            </a:r>
          </a:p>
          <a:p>
            <a:pPr marL="3517265" marR="217804" indent="-172720">
              <a:lnSpc>
                <a:spcPct val="142900"/>
              </a:lnSpc>
              <a:spcBef>
                <a:spcPts val="335"/>
              </a:spcBef>
              <a:buSzPct val="67857"/>
              <a:buFont typeface="Trebuchet MS"/>
              <a:buChar char="‐"/>
              <a:tabLst>
                <a:tab pos="3517265" algn="l"/>
                <a:tab pos="3517900" algn="l"/>
              </a:tabLst>
            </a:pP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計畫主持人或共同主持</a:t>
            </a:r>
            <a:r>
              <a:rPr spc="-15" dirty="0">
                <a:solidFill>
                  <a:srgbClr val="669999"/>
                </a:solidFill>
                <a:latin typeface="Droid Sans Fallback"/>
                <a:cs typeface="Droid Sans Fallback"/>
              </a:rPr>
              <a:t>人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之補</a:t>
            </a:r>
            <a:r>
              <a:rPr spc="-10" dirty="0">
                <a:solidFill>
                  <a:srgbClr val="669999"/>
                </a:solidFill>
                <a:latin typeface="Droid Sans Fallback"/>
                <a:cs typeface="Droid Sans Fallback"/>
              </a:rPr>
              <a:t>助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，以</a:t>
            </a:r>
            <a:r>
              <a:rPr spc="-10" dirty="0">
                <a:solidFill>
                  <a:srgbClr val="669999"/>
                </a:solidFill>
                <a:latin typeface="Droid Sans Fallback"/>
                <a:cs typeface="Droid Sans Fallback"/>
              </a:rPr>
              <a:t>一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人為</a:t>
            </a:r>
            <a:r>
              <a:rPr spc="-20" dirty="0">
                <a:solidFill>
                  <a:srgbClr val="669999"/>
                </a:solidFill>
                <a:latin typeface="Droid Sans Fallback"/>
                <a:cs typeface="Droid Sans Fallback"/>
              </a:rPr>
              <a:t>限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，生</a:t>
            </a:r>
            <a:r>
              <a:rPr spc="-15" dirty="0">
                <a:solidFill>
                  <a:srgbClr val="669999"/>
                </a:solidFill>
                <a:latin typeface="Droid Sans Fallback"/>
                <a:cs typeface="Droid Sans Fallback"/>
              </a:rPr>
              <a:t>活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費最多 不超過十四</a:t>
            </a:r>
            <a:r>
              <a:rPr spc="5" dirty="0">
                <a:solidFill>
                  <a:srgbClr val="669999"/>
                </a:solidFill>
                <a:latin typeface="Droid Sans Fallback"/>
                <a:cs typeface="Droid Sans Fallback"/>
              </a:rPr>
              <a:t>日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，</a:t>
            </a:r>
            <a:r>
              <a:rPr spc="5" dirty="0">
                <a:solidFill>
                  <a:srgbClr val="669999"/>
                </a:solidFill>
                <a:latin typeface="Droid Sans Fallback"/>
                <a:cs typeface="Droid Sans Fallback"/>
              </a:rPr>
              <a:t>並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以</a:t>
            </a:r>
            <a:r>
              <a:rPr spc="5" dirty="0">
                <a:solidFill>
                  <a:srgbClr val="669999"/>
                </a:solidFill>
                <a:latin typeface="Droid Sans Fallback"/>
                <a:cs typeface="Droid Sans Fallback"/>
              </a:rPr>
              <a:t>計</a:t>
            </a:r>
            <a:r>
              <a:rPr spc="-15" dirty="0">
                <a:solidFill>
                  <a:srgbClr val="669999"/>
                </a:solidFill>
                <a:latin typeface="Droid Sans Fallback"/>
                <a:cs typeface="Droid Sans Fallback"/>
              </a:rPr>
              <a:t>畫</a:t>
            </a:r>
            <a:r>
              <a:rPr spc="5" dirty="0">
                <a:solidFill>
                  <a:srgbClr val="669999"/>
                </a:solidFill>
                <a:latin typeface="Droid Sans Fallback"/>
                <a:cs typeface="Droid Sans Fallback"/>
              </a:rPr>
              <a:t>期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程</a:t>
            </a:r>
            <a:r>
              <a:rPr spc="-10" dirty="0">
                <a:solidFill>
                  <a:srgbClr val="669999"/>
                </a:solidFill>
                <a:latin typeface="Droid Sans Fallback"/>
                <a:cs typeface="Droid Sans Fallback"/>
              </a:rPr>
              <a:t>結</a:t>
            </a:r>
            <a:r>
              <a:rPr spc="5" dirty="0">
                <a:solidFill>
                  <a:srgbClr val="669999"/>
                </a:solidFill>
                <a:latin typeface="Droid Sans Fallback"/>
                <a:cs typeface="Droid Sans Fallback"/>
              </a:rPr>
              <a:t>束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前</a:t>
            </a:r>
            <a:r>
              <a:rPr spc="-10" dirty="0">
                <a:solidFill>
                  <a:srgbClr val="669999"/>
                </a:solidFill>
                <a:latin typeface="Droid Sans Fallback"/>
                <a:cs typeface="Droid Sans Fallback"/>
              </a:rPr>
              <a:t>為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限；</a:t>
            </a:r>
            <a:r>
              <a:rPr spc="-10" dirty="0">
                <a:solidFill>
                  <a:srgbClr val="669999"/>
                </a:solidFill>
                <a:latin typeface="Droid Sans Fallback"/>
                <a:cs typeface="Droid Sans Fallback"/>
              </a:rPr>
              <a:t>若</a:t>
            </a:r>
            <a:r>
              <a:rPr spc="5" dirty="0">
                <a:solidFill>
                  <a:srgbClr val="669999"/>
                </a:solidFill>
                <a:latin typeface="Droid Sans Fallback"/>
                <a:cs typeface="Droid Sans Fallback"/>
              </a:rPr>
              <a:t>選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送</a:t>
            </a:r>
            <a:r>
              <a:rPr spc="-10" dirty="0">
                <a:solidFill>
                  <a:srgbClr val="669999"/>
                </a:solidFill>
                <a:latin typeface="Droid Sans Fallback"/>
                <a:cs typeface="Droid Sans Fallback"/>
              </a:rPr>
              <a:t>低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於</a:t>
            </a:r>
            <a:r>
              <a:rPr spc="-30" dirty="0">
                <a:solidFill>
                  <a:srgbClr val="669999"/>
                </a:solidFill>
                <a:latin typeface="Trebuchet MS"/>
                <a:cs typeface="Trebuchet MS"/>
              </a:rPr>
              <a:t>3</a:t>
            </a:r>
            <a:r>
              <a:rPr spc="-5" dirty="0">
                <a:solidFill>
                  <a:srgbClr val="669999"/>
                </a:solidFill>
                <a:latin typeface="Droid Sans Fallback"/>
                <a:cs typeface="Droid Sans Fallback"/>
              </a:rPr>
              <a:t>名以 </a:t>
            </a:r>
            <a:r>
              <a:rPr dirty="0">
                <a:solidFill>
                  <a:srgbClr val="669999"/>
                </a:solidFill>
                <a:latin typeface="Droid Sans Fallback"/>
                <a:cs typeface="Droid Sans Fallback"/>
              </a:rPr>
              <a:t>下學生，則不予補助。</a:t>
            </a:r>
          </a:p>
          <a:p>
            <a:pPr marL="3517265" indent="-172720">
              <a:lnSpc>
                <a:spcPct val="100000"/>
              </a:lnSpc>
              <a:spcBef>
                <a:spcPts val="1055"/>
              </a:spcBef>
              <a:buSzPct val="67857"/>
              <a:buFont typeface="Trebuchet MS"/>
              <a:buChar char="‐"/>
              <a:tabLst>
                <a:tab pos="3517265" algn="l"/>
                <a:tab pos="3517900" algn="l"/>
              </a:tabLst>
            </a:pPr>
            <a:r>
              <a:rPr dirty="0">
                <a:solidFill>
                  <a:srgbClr val="669999"/>
                </a:solidFill>
              </a:rPr>
              <a:t>學生心得</a:t>
            </a:r>
            <a:r>
              <a:rPr spc="-200" dirty="0">
                <a:solidFill>
                  <a:srgbClr val="669999"/>
                </a:solidFill>
                <a:latin typeface="Trebuchet MS"/>
                <a:cs typeface="Trebuchet MS"/>
              </a:rPr>
              <a:t>/</a:t>
            </a:r>
            <a:r>
              <a:rPr dirty="0">
                <a:solidFill>
                  <a:srgbClr val="669999"/>
                </a:solidFill>
              </a:rPr>
              <a:t>計畫主持人</a:t>
            </a:r>
            <a:r>
              <a:rPr spc="-10" dirty="0">
                <a:solidFill>
                  <a:srgbClr val="669999"/>
                </a:solidFill>
              </a:rPr>
              <a:t>成</a:t>
            </a:r>
            <a:r>
              <a:rPr dirty="0">
                <a:solidFill>
                  <a:srgbClr val="669999"/>
                </a:solidFill>
              </a:rPr>
              <a:t>果報</a:t>
            </a:r>
            <a:r>
              <a:rPr spc="-25" dirty="0">
                <a:solidFill>
                  <a:srgbClr val="669999"/>
                </a:solidFill>
              </a:rPr>
              <a:t>告</a:t>
            </a:r>
            <a:r>
              <a:rPr dirty="0">
                <a:solidFill>
                  <a:srgbClr val="669999"/>
                </a:solidFill>
              </a:rPr>
              <a:t>上傳</a:t>
            </a:r>
            <a:r>
              <a:rPr spc="-15" dirty="0">
                <a:solidFill>
                  <a:srgbClr val="669999"/>
                </a:solidFill>
              </a:rPr>
              <a:t>完</a:t>
            </a:r>
            <a:r>
              <a:rPr dirty="0">
                <a:solidFill>
                  <a:srgbClr val="669999"/>
                </a:solidFill>
              </a:rPr>
              <a:t>畢。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71116"/>
            <a:ext cx="9143999" cy="307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3745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CC00"/>
                </a:solidFill>
              </a:rPr>
              <a:t>系統維護</a:t>
            </a:r>
            <a:r>
              <a:rPr sz="2000" spc="114" dirty="0">
                <a:solidFill>
                  <a:srgbClr val="CCCC00"/>
                </a:solidFill>
              </a:rPr>
              <a:t>-</a:t>
            </a:r>
            <a:r>
              <a:rPr sz="2000" dirty="0">
                <a:solidFill>
                  <a:srgbClr val="CCCC00"/>
                </a:solidFill>
              </a:rPr>
              <a:t>新南向學海築夢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7924800" y="117347"/>
            <a:ext cx="105410" cy="1574800"/>
            <a:chOff x="7924800" y="117347"/>
            <a:chExt cx="105410" cy="1574800"/>
          </a:xfrm>
        </p:grpSpPr>
        <p:sp>
          <p:nvSpPr>
            <p:cNvPr id="5" name="object 5"/>
            <p:cNvSpPr/>
            <p:nvPr/>
          </p:nvSpPr>
          <p:spPr>
            <a:xfrm>
              <a:off x="7924800" y="117347"/>
              <a:ext cx="105410" cy="513715"/>
            </a:xfrm>
            <a:custGeom>
              <a:avLst/>
              <a:gdLst/>
              <a:ahLst/>
              <a:cxnLst/>
              <a:rect l="l" t="t" r="r" b="b"/>
              <a:pathLst>
                <a:path w="105409" h="513715">
                  <a:moveTo>
                    <a:pt x="0" y="513588"/>
                  </a:moveTo>
                  <a:lnTo>
                    <a:pt x="105155" y="513588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solidFill>
              <a:srgbClr val="C1B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0" y="630935"/>
              <a:ext cx="105410" cy="559435"/>
            </a:xfrm>
            <a:custGeom>
              <a:avLst/>
              <a:gdLst/>
              <a:ahLst/>
              <a:cxnLst/>
              <a:rect l="l" t="t" r="r" b="b"/>
              <a:pathLst>
                <a:path w="105409" h="559435">
                  <a:moveTo>
                    <a:pt x="105155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05155" y="559308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1190244"/>
              <a:ext cx="105410" cy="501650"/>
            </a:xfrm>
            <a:custGeom>
              <a:avLst/>
              <a:gdLst/>
              <a:ahLst/>
              <a:cxnLst/>
              <a:rect l="l" t="t" r="r" b="b"/>
              <a:pathLst>
                <a:path w="105409" h="501650">
                  <a:moveTo>
                    <a:pt x="105155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05155" y="501396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94906" y="1339341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CCC00"/>
                </a:solidFill>
                <a:latin typeface="Noto Sans CJK HK"/>
                <a:cs typeface="Noto Sans CJK HK"/>
              </a:rPr>
              <a:t>結案說明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spc="-5" dirty="0" smtClean="0"/>
              <a:t>3</a:t>
            </a:r>
            <a:r>
              <a:rPr lang="en-US" altLang="zh-TW" spc="-5" dirty="0" smtClean="0"/>
              <a:t>2</a:t>
            </a:r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2196083" y="5082540"/>
            <a:ext cx="4968240" cy="1213485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30"/>
              </a:spcBef>
              <a:buClr>
                <a:srgbClr val="669999"/>
              </a:buClr>
              <a:buSzPct val="67857"/>
              <a:buFont typeface="Wingdings"/>
              <a:buChar char="⚫"/>
              <a:tabLst>
                <a:tab pos="377825" algn="l"/>
                <a:tab pos="378460" algn="l"/>
              </a:tabLst>
            </a:pPr>
            <a:r>
              <a:rPr sz="1400" dirty="0">
                <a:latin typeface="Noto Sans CJK HK"/>
                <a:cs typeface="Noto Sans CJK HK"/>
              </a:rPr>
              <a:t>步驟</a:t>
            </a:r>
            <a:r>
              <a:rPr sz="1400" spc="-15" dirty="0">
                <a:latin typeface="Noto Sans CJK HK"/>
                <a:cs typeface="Noto Sans CJK HK"/>
              </a:rPr>
              <a:t>2.</a:t>
            </a:r>
            <a:r>
              <a:rPr sz="1400" spc="5" dirty="0">
                <a:latin typeface="Noto Sans CJK HK"/>
                <a:cs typeface="Noto Sans CJK HK"/>
              </a:rPr>
              <a:t> </a:t>
            </a:r>
            <a:r>
              <a:rPr sz="1400" b="1" dirty="0">
                <a:latin typeface="Noto Sans CJK HK"/>
                <a:cs typeface="Noto Sans CJK HK"/>
              </a:rPr>
              <a:t>承辦人</a:t>
            </a:r>
            <a:r>
              <a:rPr sz="1400" dirty="0">
                <a:latin typeface="Noto Sans CJK HK"/>
                <a:cs typeface="Noto Sans CJK HK"/>
              </a:rPr>
              <a:t>登入</a:t>
            </a:r>
            <a:r>
              <a:rPr sz="1400" spc="250" dirty="0">
                <a:latin typeface="Noto Sans CJK HK"/>
                <a:cs typeface="Noto Sans CJK HK"/>
              </a:rPr>
              <a:t>&gt;&gt;</a:t>
            </a:r>
            <a:r>
              <a:rPr sz="1400" dirty="0">
                <a:latin typeface="Noto Sans CJK HK"/>
                <a:cs typeface="Noto Sans CJK HK"/>
              </a:rPr>
              <a:t>新南向學海築夢資料</a:t>
            </a:r>
            <a:r>
              <a:rPr sz="1400" spc="-15" dirty="0">
                <a:latin typeface="Noto Sans CJK HK"/>
                <a:cs typeface="Noto Sans CJK HK"/>
              </a:rPr>
              <a:t>維</a:t>
            </a:r>
            <a:r>
              <a:rPr sz="1400" spc="5" dirty="0">
                <a:latin typeface="Noto Sans CJK HK"/>
                <a:cs typeface="Noto Sans CJK HK"/>
              </a:rPr>
              <a:t>護</a:t>
            </a:r>
            <a:r>
              <a:rPr sz="1400" spc="250" dirty="0">
                <a:latin typeface="Noto Sans CJK HK"/>
                <a:cs typeface="Noto Sans CJK HK"/>
              </a:rPr>
              <a:t>&gt;&gt;</a:t>
            </a:r>
            <a:r>
              <a:rPr sz="1400" dirty="0">
                <a:latin typeface="Noto Sans CJK HK"/>
                <a:cs typeface="Noto Sans CJK HK"/>
              </a:rPr>
              <a:t>列印結</a:t>
            </a:r>
            <a:endParaRPr sz="1400">
              <a:latin typeface="Noto Sans CJK HK"/>
              <a:cs typeface="Noto Sans CJK HK"/>
            </a:endParaRPr>
          </a:p>
          <a:p>
            <a:pPr marL="377825">
              <a:lnSpc>
                <a:spcPct val="100000"/>
              </a:lnSpc>
            </a:pPr>
            <a:r>
              <a:rPr sz="1400" dirty="0">
                <a:latin typeface="Noto Sans CJK HK"/>
                <a:cs typeface="Noto Sans CJK HK"/>
              </a:rPr>
              <a:t>案資料</a:t>
            </a:r>
            <a:r>
              <a:rPr sz="1400" spc="250" dirty="0">
                <a:latin typeface="Noto Sans CJK HK"/>
                <a:cs typeface="Noto Sans CJK HK"/>
              </a:rPr>
              <a:t>&gt;&gt;</a:t>
            </a:r>
            <a:r>
              <a:rPr sz="1400" dirty="0">
                <a:latin typeface="Noto Sans CJK HK"/>
                <a:cs typeface="Noto Sans CJK HK"/>
              </a:rPr>
              <a:t>以</a:t>
            </a:r>
            <a:r>
              <a:rPr sz="1400" b="1" dirty="0">
                <a:latin typeface="Noto Sans CJK HK"/>
                <a:cs typeface="Noto Sans CJK HK"/>
              </a:rPr>
              <a:t>計畫</a:t>
            </a:r>
            <a:r>
              <a:rPr sz="1400" dirty="0">
                <a:latin typeface="Noto Sans CJK HK"/>
                <a:cs typeface="Noto Sans CJK HK"/>
              </a:rPr>
              <a:t>為單位，印信用印</a:t>
            </a:r>
            <a:endParaRPr sz="1400">
              <a:latin typeface="Noto Sans CJK HK"/>
              <a:cs typeface="Noto Sans CJK HK"/>
            </a:endParaRPr>
          </a:p>
          <a:p>
            <a:pPr marL="377825" marR="184785" indent="-287020" algn="just">
              <a:lnSpc>
                <a:spcPct val="100000"/>
              </a:lnSpc>
              <a:spcBef>
                <a:spcPts val="335"/>
              </a:spcBef>
              <a:buClr>
                <a:srgbClr val="669999"/>
              </a:buClr>
              <a:buSzPct val="67857"/>
              <a:buFont typeface="Wingdings"/>
              <a:buChar char="⚫"/>
              <a:tabLst>
                <a:tab pos="378460" algn="l"/>
              </a:tabLst>
            </a:pPr>
            <a:r>
              <a:rPr sz="1400" dirty="0">
                <a:latin typeface="Noto Sans CJK HK"/>
                <a:cs typeface="Noto Sans CJK HK"/>
              </a:rPr>
              <a:t>步驟</a:t>
            </a:r>
            <a:r>
              <a:rPr sz="1400" spc="-35" dirty="0">
                <a:latin typeface="Noto Sans CJK HK"/>
                <a:cs typeface="Noto Sans CJK HK"/>
              </a:rPr>
              <a:t>３.</a:t>
            </a:r>
            <a:r>
              <a:rPr sz="1400" spc="20" dirty="0">
                <a:latin typeface="Noto Sans CJK HK"/>
                <a:cs typeface="Noto Sans CJK HK"/>
              </a:rPr>
              <a:t> </a:t>
            </a:r>
            <a:r>
              <a:rPr sz="1400" dirty="0">
                <a:latin typeface="Noto Sans CJK HK"/>
                <a:cs typeface="Noto Sans CJK HK"/>
              </a:rPr>
              <a:t>檢附公文，函文至</a:t>
            </a:r>
            <a:r>
              <a:rPr sz="1400" b="1" spc="10" dirty="0">
                <a:latin typeface="Noto Sans CJK HK"/>
                <a:cs typeface="Noto Sans CJK HK"/>
              </a:rPr>
              <a:t>10699</a:t>
            </a:r>
            <a:r>
              <a:rPr sz="1400" b="1" spc="-5" dirty="0">
                <a:latin typeface="Noto Sans CJK HK"/>
                <a:cs typeface="Noto Sans CJK HK"/>
              </a:rPr>
              <a:t> </a:t>
            </a:r>
            <a:r>
              <a:rPr sz="1400" b="1" dirty="0">
                <a:latin typeface="Noto Sans CJK HK"/>
                <a:cs typeface="Noto Sans CJK HK"/>
              </a:rPr>
              <a:t>臺灣科大郵局第</a:t>
            </a:r>
            <a:r>
              <a:rPr sz="1400" b="1" spc="10" dirty="0">
                <a:latin typeface="Noto Sans CJK HK"/>
                <a:cs typeface="Noto Sans CJK HK"/>
              </a:rPr>
              <a:t>116</a:t>
            </a:r>
            <a:r>
              <a:rPr sz="1400" b="1" spc="-1025" dirty="0">
                <a:latin typeface="Noto Sans CJK HK"/>
                <a:cs typeface="Noto Sans CJK HK"/>
              </a:rPr>
              <a:t>號 </a:t>
            </a:r>
            <a:r>
              <a:rPr sz="1400" b="1" dirty="0">
                <a:latin typeface="Noto Sans CJK HK"/>
                <a:cs typeface="Noto Sans CJK HK"/>
              </a:rPr>
              <a:t>信箱「臺科大人力資源</a:t>
            </a:r>
            <a:r>
              <a:rPr sz="1400" b="1" spc="-15" dirty="0">
                <a:latin typeface="Noto Sans CJK HK"/>
                <a:cs typeface="Noto Sans CJK HK"/>
              </a:rPr>
              <a:t>辦</a:t>
            </a:r>
            <a:r>
              <a:rPr sz="1400" b="1" dirty="0">
                <a:latin typeface="Noto Sans CJK HK"/>
                <a:cs typeface="Noto Sans CJK HK"/>
              </a:rPr>
              <a:t>公</a:t>
            </a:r>
            <a:r>
              <a:rPr sz="1400" b="1" spc="5" dirty="0">
                <a:latin typeface="Noto Sans CJK HK"/>
                <a:cs typeface="Noto Sans CJK HK"/>
              </a:rPr>
              <a:t>室</a:t>
            </a:r>
            <a:r>
              <a:rPr sz="1400" b="1" spc="-55" dirty="0">
                <a:latin typeface="Noto Sans CJK HK"/>
                <a:cs typeface="Noto Sans CJK HK"/>
              </a:rPr>
              <a:t>(</a:t>
            </a:r>
            <a:r>
              <a:rPr sz="1400" b="1" dirty="0">
                <a:latin typeface="Noto Sans CJK HK"/>
                <a:cs typeface="Noto Sans CJK HK"/>
              </a:rPr>
              <a:t>學海</a:t>
            </a:r>
            <a:r>
              <a:rPr sz="1400" b="1" spc="-15" dirty="0">
                <a:latin typeface="Noto Sans CJK HK"/>
                <a:cs typeface="Noto Sans CJK HK"/>
              </a:rPr>
              <a:t>計</a:t>
            </a:r>
            <a:r>
              <a:rPr sz="1400" b="1" dirty="0">
                <a:latin typeface="Noto Sans CJK HK"/>
                <a:cs typeface="Noto Sans CJK HK"/>
              </a:rPr>
              <a:t>畫專</a:t>
            </a:r>
            <a:r>
              <a:rPr sz="1400" b="1" spc="-15" dirty="0">
                <a:latin typeface="Noto Sans CJK HK"/>
                <a:cs typeface="Noto Sans CJK HK"/>
              </a:rPr>
              <a:t>案</a:t>
            </a:r>
            <a:r>
              <a:rPr sz="1400" b="1" dirty="0">
                <a:latin typeface="Noto Sans CJK HK"/>
                <a:cs typeface="Noto Sans CJK HK"/>
              </a:rPr>
              <a:t>辦公</a:t>
            </a:r>
            <a:r>
              <a:rPr sz="1400" b="1" spc="-15" dirty="0">
                <a:latin typeface="Noto Sans CJK HK"/>
                <a:cs typeface="Noto Sans CJK HK"/>
              </a:rPr>
              <a:t>室</a:t>
            </a:r>
            <a:r>
              <a:rPr sz="1400" b="1" spc="-45" dirty="0">
                <a:latin typeface="Noto Sans CJK HK"/>
                <a:cs typeface="Noto Sans CJK HK"/>
              </a:rPr>
              <a:t>)</a:t>
            </a:r>
            <a:r>
              <a:rPr sz="1400" b="1" dirty="0">
                <a:latin typeface="Noto Sans CJK HK"/>
                <a:cs typeface="Noto Sans CJK HK"/>
              </a:rPr>
              <a:t>」</a:t>
            </a:r>
            <a:r>
              <a:rPr sz="1400" dirty="0">
                <a:latin typeface="Noto Sans CJK HK"/>
                <a:cs typeface="Noto Sans CJK HK"/>
              </a:rPr>
              <a:t>進 行結案。</a:t>
            </a:r>
            <a:endParaRPr sz="14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309" y="649351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預設帳戶資訊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41959" y="2516123"/>
            <a:ext cx="8260080" cy="395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5715" y="2625851"/>
            <a:ext cx="3898900" cy="92964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31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1.</a:t>
            </a:r>
            <a:r>
              <a:rPr sz="1600" spc="-5" dirty="0">
                <a:latin typeface="Noto Sans CJK HK"/>
                <a:cs typeface="Noto Sans CJK HK"/>
              </a:rPr>
              <a:t>登入承辦人系統</a:t>
            </a:r>
            <a:endParaRPr sz="1600">
              <a:latin typeface="Noto Sans CJK HK"/>
              <a:cs typeface="Noto Sans CJK HK"/>
            </a:endParaRPr>
          </a:p>
          <a:p>
            <a:pPr marL="378460" indent="-287020">
              <a:lnSpc>
                <a:spcPct val="100000"/>
              </a:lnSpc>
              <a:spcBef>
                <a:spcPts val="384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2.</a:t>
            </a:r>
            <a:r>
              <a:rPr sz="1600" spc="-5" dirty="0">
                <a:latin typeface="Noto Sans CJK HK"/>
                <a:cs typeface="Noto Sans CJK HK"/>
              </a:rPr>
              <a:t>選擇帳號資訊維護</a:t>
            </a:r>
            <a:endParaRPr sz="1600">
              <a:latin typeface="Noto Sans CJK HK"/>
              <a:cs typeface="Noto Sans CJK HK"/>
            </a:endParaRPr>
          </a:p>
          <a:p>
            <a:pPr marL="378460" indent="-287020">
              <a:lnSpc>
                <a:spcPct val="100000"/>
              </a:lnSpc>
              <a:spcBef>
                <a:spcPts val="380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3.</a:t>
            </a:r>
            <a:r>
              <a:rPr sz="1600" spc="-5" dirty="0">
                <a:latin typeface="Noto Sans CJK HK"/>
                <a:cs typeface="Noto Sans CJK HK"/>
              </a:rPr>
              <a:t>於學校帳戶資訊填寫帳戶資料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5715" y="3834384"/>
            <a:ext cx="3717290" cy="132334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78460" marR="240665" indent="-287020" algn="just">
              <a:lnSpc>
                <a:spcPct val="100000"/>
              </a:lnSpc>
              <a:spcBef>
                <a:spcPts val="310"/>
              </a:spcBef>
            </a:pPr>
            <a:r>
              <a:rPr sz="1100" spc="1180" dirty="0">
                <a:solidFill>
                  <a:srgbClr val="669999"/>
                </a:solidFill>
                <a:latin typeface="Wingdings"/>
                <a:cs typeface="Wingdings"/>
              </a:rPr>
              <a:t>⚫</a:t>
            </a:r>
            <a:r>
              <a:rPr sz="1100" spc="1095" dirty="0">
                <a:solidFill>
                  <a:srgbClr val="6699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若飛颺</a:t>
            </a:r>
            <a:r>
              <a:rPr sz="1600" spc="275" dirty="0">
                <a:latin typeface="Noto Sans CJK HK"/>
                <a:cs typeface="Noto Sans CJK HK"/>
              </a:rPr>
              <a:t>&amp;</a:t>
            </a:r>
            <a:r>
              <a:rPr sz="1600" spc="-5" dirty="0">
                <a:latin typeface="Noto Sans CJK HK"/>
                <a:cs typeface="Noto Sans CJK HK"/>
              </a:rPr>
              <a:t>惜珠</a:t>
            </a:r>
            <a:r>
              <a:rPr sz="1600" spc="55" dirty="0">
                <a:latin typeface="Noto Sans CJK HK"/>
                <a:cs typeface="Noto Sans CJK HK"/>
              </a:rPr>
              <a:t> </a:t>
            </a:r>
            <a:r>
              <a:rPr sz="1600" spc="5" dirty="0">
                <a:latin typeface="Noto Sans CJK HK"/>
                <a:cs typeface="Noto Sans CJK HK"/>
              </a:rPr>
              <a:t>or</a:t>
            </a:r>
            <a:r>
              <a:rPr sz="1600" spc="25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築夢</a:t>
            </a:r>
            <a:r>
              <a:rPr sz="1600" spc="275" dirty="0">
                <a:latin typeface="Noto Sans CJK HK"/>
                <a:cs typeface="Noto Sans CJK HK"/>
              </a:rPr>
              <a:t>&amp;</a:t>
            </a:r>
            <a:r>
              <a:rPr sz="1600" spc="-5" dirty="0">
                <a:latin typeface="Noto Sans CJK HK"/>
                <a:cs typeface="Noto Sans CJK HK"/>
              </a:rPr>
              <a:t>新南向要</a:t>
            </a:r>
            <a:r>
              <a:rPr sz="1600" spc="-1465" dirty="0">
                <a:latin typeface="Noto Sans CJK HK"/>
                <a:cs typeface="Noto Sans CJK HK"/>
              </a:rPr>
              <a:t>匯 </a:t>
            </a:r>
            <a:r>
              <a:rPr sz="1600" spc="-10" dirty="0">
                <a:latin typeface="Noto Sans CJK HK"/>
                <a:cs typeface="Noto Sans CJK HK"/>
              </a:rPr>
              <a:t>入同一個帳戶適用此方法，若要分 </a:t>
            </a:r>
            <a:r>
              <a:rPr sz="1600" spc="-5" dirty="0">
                <a:latin typeface="Noto Sans CJK HK"/>
                <a:cs typeface="Noto Sans CJK HK"/>
              </a:rPr>
              <a:t>別匯入兩個不同的帳號則須進入分 別的計畫填寫帳戶資訊，方法於後 幾頁各子計畫說明內有，請參閱。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1959" y="117347"/>
            <a:ext cx="7656830" cy="2247900"/>
            <a:chOff x="441959" y="117347"/>
            <a:chExt cx="7656830" cy="2247900"/>
          </a:xfrm>
        </p:grpSpPr>
        <p:sp>
          <p:nvSpPr>
            <p:cNvPr id="7" name="object 7"/>
            <p:cNvSpPr/>
            <p:nvPr/>
          </p:nvSpPr>
          <p:spPr>
            <a:xfrm>
              <a:off x="7924800" y="675131"/>
              <a:ext cx="105410" cy="515620"/>
            </a:xfrm>
            <a:custGeom>
              <a:avLst/>
              <a:gdLst/>
              <a:ahLst/>
              <a:cxnLst/>
              <a:rect l="l" t="t" r="r" b="b"/>
              <a:pathLst>
                <a:path w="105409" h="515619">
                  <a:moveTo>
                    <a:pt x="0" y="515112"/>
                  </a:moveTo>
                  <a:lnTo>
                    <a:pt x="105155" y="515112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24800" y="117347"/>
              <a:ext cx="105410" cy="558165"/>
            </a:xfrm>
            <a:custGeom>
              <a:avLst/>
              <a:gdLst/>
              <a:ahLst/>
              <a:cxnLst/>
              <a:rect l="l" t="t" r="r" b="b"/>
              <a:pathLst>
                <a:path w="105409" h="558165">
                  <a:moveTo>
                    <a:pt x="105155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05155" y="557784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33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959" y="1376172"/>
              <a:ext cx="7656576" cy="9890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720331" y="268986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30066"/>
                </a:solidFill>
                <a:latin typeface="Noto Sans CJK HK"/>
                <a:cs typeface="Noto Sans CJK HK"/>
              </a:rPr>
              <a:t>經費請領說明</a:t>
            </a:r>
            <a:endParaRPr sz="1400">
              <a:latin typeface="Noto Sans CJK HK"/>
              <a:cs typeface="Noto Sans CJK H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76564" y="6350331"/>
            <a:ext cx="25146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808080"/>
                </a:solidFill>
                <a:latin typeface="Arial"/>
                <a:cs typeface="Arial"/>
              </a:rPr>
              <a:t>01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學海飛颺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323088" y="1629155"/>
            <a:ext cx="7417434" cy="4680585"/>
            <a:chOff x="323088" y="1629155"/>
            <a:chExt cx="7417434" cy="4680585"/>
          </a:xfrm>
        </p:grpSpPr>
        <p:sp>
          <p:nvSpPr>
            <p:cNvPr id="4" name="object 4"/>
            <p:cNvSpPr/>
            <p:nvPr/>
          </p:nvSpPr>
          <p:spPr>
            <a:xfrm>
              <a:off x="323088" y="1629155"/>
              <a:ext cx="7417308" cy="46802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258" y="3646170"/>
              <a:ext cx="3168650" cy="215265"/>
            </a:xfrm>
            <a:custGeom>
              <a:avLst/>
              <a:gdLst/>
              <a:ahLst/>
              <a:cxnLst/>
              <a:rect l="l" t="t" r="r" b="b"/>
              <a:pathLst>
                <a:path w="3168650" h="215264">
                  <a:moveTo>
                    <a:pt x="0" y="214883"/>
                  </a:moveTo>
                  <a:lnTo>
                    <a:pt x="3168396" y="214883"/>
                  </a:lnTo>
                  <a:lnTo>
                    <a:pt x="3168396" y="0"/>
                  </a:lnTo>
                  <a:lnTo>
                    <a:pt x="0" y="0"/>
                  </a:lnTo>
                  <a:lnTo>
                    <a:pt x="0" y="214883"/>
                  </a:lnTo>
                  <a:close/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34355" y="3078479"/>
            <a:ext cx="2895600" cy="634365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10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7825" algn="l"/>
                <a:tab pos="37846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1.</a:t>
            </a:r>
            <a:r>
              <a:rPr sz="1600" spc="-5" dirty="0">
                <a:latin typeface="Noto Sans CJK HK"/>
                <a:cs typeface="Noto Sans CJK HK"/>
              </a:rPr>
              <a:t>登入承辦人系統</a:t>
            </a:r>
            <a:endParaRPr sz="1600">
              <a:latin typeface="Noto Sans CJK HK"/>
              <a:cs typeface="Noto Sans CJK HK"/>
            </a:endParaRPr>
          </a:p>
          <a:p>
            <a:pPr marL="377825" indent="-287020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7825" algn="l"/>
                <a:tab pos="37846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2.</a:t>
            </a:r>
            <a:r>
              <a:rPr sz="1600" spc="-5" dirty="0">
                <a:latin typeface="Noto Sans CJK HK"/>
                <a:cs typeface="Noto Sans CJK HK"/>
              </a:rPr>
              <a:t>選擇欲申請年度計畫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0331" y="268986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30066"/>
                </a:solidFill>
                <a:latin typeface="Noto Sans CJK HK"/>
                <a:cs typeface="Noto Sans CJK HK"/>
              </a:rPr>
              <a:t>經費請領說明</a:t>
            </a:r>
            <a:endParaRPr sz="1400">
              <a:latin typeface="Noto Sans CJK HK"/>
              <a:cs typeface="Noto Sans CJK H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9" name="object 9"/>
            <p:cNvSpPr/>
            <p:nvPr/>
          </p:nvSpPr>
          <p:spPr>
            <a:xfrm>
              <a:off x="7924800" y="675131"/>
              <a:ext cx="105410" cy="515620"/>
            </a:xfrm>
            <a:custGeom>
              <a:avLst/>
              <a:gdLst/>
              <a:ahLst/>
              <a:cxnLst/>
              <a:rect l="l" t="t" r="r" b="b"/>
              <a:pathLst>
                <a:path w="105409" h="515619">
                  <a:moveTo>
                    <a:pt x="0" y="515112"/>
                  </a:moveTo>
                  <a:lnTo>
                    <a:pt x="105155" y="515112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24800" y="117347"/>
              <a:ext cx="105410" cy="558165"/>
            </a:xfrm>
            <a:custGeom>
              <a:avLst/>
              <a:gdLst/>
              <a:ahLst/>
              <a:cxnLst/>
              <a:rect l="l" t="t" r="r" b="b"/>
              <a:pathLst>
                <a:path w="105409" h="558165">
                  <a:moveTo>
                    <a:pt x="105155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05155" y="557784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33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76564" y="6350331"/>
            <a:ext cx="25146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808080"/>
                </a:solidFill>
                <a:latin typeface="Arial"/>
                <a:cs typeface="Arial"/>
              </a:rPr>
              <a:t>02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學海築夢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28600" y="1700783"/>
            <a:ext cx="7650480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4355" y="3078479"/>
            <a:ext cx="2895600" cy="634365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10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7825" algn="l"/>
                <a:tab pos="37846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1.</a:t>
            </a:r>
            <a:r>
              <a:rPr sz="1600" spc="-5" dirty="0">
                <a:latin typeface="Noto Sans CJK HK"/>
                <a:cs typeface="Noto Sans CJK HK"/>
              </a:rPr>
              <a:t>登入承辦人系統</a:t>
            </a:r>
            <a:endParaRPr sz="1600">
              <a:latin typeface="Noto Sans CJK HK"/>
              <a:cs typeface="Noto Sans CJK HK"/>
            </a:endParaRPr>
          </a:p>
          <a:p>
            <a:pPr marL="377825" indent="-287020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7825" algn="l"/>
                <a:tab pos="37846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2.</a:t>
            </a:r>
            <a:r>
              <a:rPr sz="1600" spc="-5" dirty="0">
                <a:latin typeface="Noto Sans CJK HK"/>
                <a:cs typeface="Noto Sans CJK HK"/>
              </a:rPr>
              <a:t>選擇欲申請年度計畫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0258" y="2998470"/>
            <a:ext cx="3961129" cy="215265"/>
          </a:xfrm>
          <a:custGeom>
            <a:avLst/>
            <a:gdLst/>
            <a:ahLst/>
            <a:cxnLst/>
            <a:rect l="l" t="t" r="r" b="b"/>
            <a:pathLst>
              <a:path w="3961129" h="215264">
                <a:moveTo>
                  <a:pt x="0" y="214884"/>
                </a:moveTo>
                <a:lnTo>
                  <a:pt x="3960876" y="214884"/>
                </a:lnTo>
                <a:lnTo>
                  <a:pt x="3960876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20331" y="268986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30066"/>
                </a:solidFill>
                <a:latin typeface="Noto Sans CJK HK"/>
                <a:cs typeface="Noto Sans CJK HK"/>
              </a:rPr>
              <a:t>經費請領說明</a:t>
            </a:r>
            <a:endParaRPr sz="1400">
              <a:latin typeface="Noto Sans CJK HK"/>
              <a:cs typeface="Noto Sans CJK H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8" name="object 8"/>
            <p:cNvSpPr/>
            <p:nvPr/>
          </p:nvSpPr>
          <p:spPr>
            <a:xfrm>
              <a:off x="7924800" y="675131"/>
              <a:ext cx="105410" cy="515620"/>
            </a:xfrm>
            <a:custGeom>
              <a:avLst/>
              <a:gdLst/>
              <a:ahLst/>
              <a:cxnLst/>
              <a:rect l="l" t="t" r="r" b="b"/>
              <a:pathLst>
                <a:path w="105409" h="515619">
                  <a:moveTo>
                    <a:pt x="0" y="515112"/>
                  </a:moveTo>
                  <a:lnTo>
                    <a:pt x="105155" y="515112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24800" y="117347"/>
              <a:ext cx="105410" cy="558165"/>
            </a:xfrm>
            <a:custGeom>
              <a:avLst/>
              <a:gdLst/>
              <a:ahLst/>
              <a:cxnLst/>
              <a:rect l="l" t="t" r="r" b="b"/>
              <a:pathLst>
                <a:path w="105409" h="558165">
                  <a:moveTo>
                    <a:pt x="105155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05155" y="557784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33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576564" y="6350331"/>
            <a:ext cx="25146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 smtClean="0">
                <a:solidFill>
                  <a:srgbClr val="808080"/>
                </a:solidFill>
                <a:latin typeface="Arial"/>
                <a:cs typeface="Arial"/>
              </a:rPr>
              <a:t>0</a:t>
            </a:r>
            <a:r>
              <a:rPr lang="en-US" altLang="zh-TW" sz="1600" spc="-10" dirty="0" smtClean="0">
                <a:solidFill>
                  <a:srgbClr val="808080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1524000"/>
            <a:ext cx="7513320" cy="4640580"/>
            <a:chOff x="323088" y="1524000"/>
            <a:chExt cx="7513320" cy="4640580"/>
          </a:xfrm>
        </p:grpSpPr>
        <p:sp>
          <p:nvSpPr>
            <p:cNvPr id="3" name="object 3"/>
            <p:cNvSpPr/>
            <p:nvPr/>
          </p:nvSpPr>
          <p:spPr>
            <a:xfrm>
              <a:off x="323088" y="1524000"/>
              <a:ext cx="7513320" cy="4640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56353" y="4243577"/>
              <a:ext cx="3240405" cy="1850389"/>
            </a:xfrm>
            <a:custGeom>
              <a:avLst/>
              <a:gdLst/>
              <a:ahLst/>
              <a:cxnLst/>
              <a:rect l="l" t="t" r="r" b="b"/>
              <a:pathLst>
                <a:path w="3240404" h="1850389">
                  <a:moveTo>
                    <a:pt x="0" y="1850136"/>
                  </a:moveTo>
                  <a:lnTo>
                    <a:pt x="3240024" y="1850136"/>
                  </a:lnTo>
                  <a:lnTo>
                    <a:pt x="3240024" y="0"/>
                  </a:lnTo>
                  <a:lnTo>
                    <a:pt x="0" y="0"/>
                  </a:lnTo>
                  <a:lnTo>
                    <a:pt x="0" y="1850136"/>
                  </a:lnTo>
                  <a:close/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學海築夢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58723" y="4221479"/>
            <a:ext cx="3718560" cy="92964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310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10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1.</a:t>
            </a:r>
            <a:r>
              <a:rPr sz="1600" spc="-10" dirty="0">
                <a:latin typeface="Noto Sans CJK HK"/>
                <a:cs typeface="Noto Sans CJK HK"/>
              </a:rPr>
              <a:t>填寫帳戶資訊</a:t>
            </a:r>
            <a:endParaRPr sz="1600">
              <a:latin typeface="Noto Sans CJK HK"/>
              <a:cs typeface="Noto Sans CJK HK"/>
            </a:endParaRPr>
          </a:p>
          <a:p>
            <a:pPr marL="378460" indent="-287020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2.</a:t>
            </a:r>
            <a:r>
              <a:rPr sz="1600" spc="-5" dirty="0">
                <a:latin typeface="Noto Sans CJK HK"/>
                <a:cs typeface="Noto Sans CJK HK"/>
              </a:rPr>
              <a:t>由學校自訂分配各子計畫經費</a:t>
            </a:r>
            <a:endParaRPr sz="1600">
              <a:latin typeface="Noto Sans CJK HK"/>
              <a:cs typeface="Noto Sans CJK HK"/>
            </a:endParaRPr>
          </a:p>
          <a:p>
            <a:pPr marL="378460" indent="-287020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3.</a:t>
            </a:r>
            <a:r>
              <a:rPr sz="1600" spc="-5" dirty="0">
                <a:latin typeface="Noto Sans CJK HK"/>
                <a:cs typeface="Noto Sans CJK HK"/>
              </a:rPr>
              <a:t>列印經費請領表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0331" y="268986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30066"/>
                </a:solidFill>
                <a:latin typeface="Noto Sans CJK HK"/>
                <a:cs typeface="Noto Sans CJK HK"/>
              </a:rPr>
              <a:t>經費請領說明</a:t>
            </a:r>
            <a:endParaRPr sz="1400">
              <a:latin typeface="Noto Sans CJK HK"/>
              <a:cs typeface="Noto Sans CJK H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9" name="object 9"/>
            <p:cNvSpPr/>
            <p:nvPr/>
          </p:nvSpPr>
          <p:spPr>
            <a:xfrm>
              <a:off x="7924800" y="675131"/>
              <a:ext cx="105410" cy="515620"/>
            </a:xfrm>
            <a:custGeom>
              <a:avLst/>
              <a:gdLst/>
              <a:ahLst/>
              <a:cxnLst/>
              <a:rect l="l" t="t" r="r" b="b"/>
              <a:pathLst>
                <a:path w="105409" h="515619">
                  <a:moveTo>
                    <a:pt x="0" y="515112"/>
                  </a:moveTo>
                  <a:lnTo>
                    <a:pt x="105155" y="515112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24800" y="117347"/>
              <a:ext cx="105410" cy="558165"/>
            </a:xfrm>
            <a:custGeom>
              <a:avLst/>
              <a:gdLst/>
              <a:ahLst/>
              <a:cxnLst/>
              <a:rect l="l" t="t" r="r" b="b"/>
              <a:pathLst>
                <a:path w="105409" h="558165">
                  <a:moveTo>
                    <a:pt x="105155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05155" y="557784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33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76564" y="6350331"/>
            <a:ext cx="25146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 smtClean="0">
                <a:solidFill>
                  <a:srgbClr val="808080"/>
                </a:solidFill>
                <a:latin typeface="Arial"/>
                <a:cs typeface="Arial"/>
              </a:rPr>
              <a:t>0</a:t>
            </a:r>
            <a:r>
              <a:rPr lang="en-US" altLang="zh-TW" sz="1600" spc="-10" dirty="0" smtClean="0">
                <a:solidFill>
                  <a:srgbClr val="808080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學海築夢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99160" y="4724400"/>
            <a:ext cx="5206365" cy="1225550"/>
          </a:xfrm>
          <a:prstGeom prst="rect">
            <a:avLst/>
          </a:prstGeom>
          <a:solidFill>
            <a:srgbClr val="DDE9E9"/>
          </a:solidFill>
          <a:ln w="9144">
            <a:solidFill>
              <a:srgbClr val="00AF5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78460" indent="-287655">
              <a:lnSpc>
                <a:spcPct val="100000"/>
              </a:lnSpc>
              <a:spcBef>
                <a:spcPts val="320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10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1.</a:t>
            </a:r>
            <a:r>
              <a:rPr sz="1600" spc="45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填寫計畫預計人數、確定請款、</a:t>
            </a:r>
            <a:r>
              <a:rPr sz="1600" spc="5" dirty="0">
                <a:latin typeface="Noto Sans CJK HK"/>
                <a:cs typeface="Noto Sans CJK HK"/>
              </a:rPr>
              <a:t>填</a:t>
            </a:r>
            <a:r>
              <a:rPr sz="1600" spc="-5" dirty="0">
                <a:latin typeface="Noto Sans CJK HK"/>
                <a:cs typeface="Noto Sans CJK HK"/>
              </a:rPr>
              <a:t>寫分</a:t>
            </a:r>
            <a:r>
              <a:rPr sz="1600" spc="5" dirty="0">
                <a:latin typeface="Noto Sans CJK HK"/>
                <a:cs typeface="Noto Sans CJK HK"/>
              </a:rPr>
              <a:t>配</a:t>
            </a:r>
            <a:r>
              <a:rPr sz="1600" spc="-5" dirty="0">
                <a:latin typeface="Noto Sans CJK HK"/>
                <a:cs typeface="Noto Sans CJK HK"/>
              </a:rPr>
              <a:t>金額</a:t>
            </a:r>
            <a:endParaRPr sz="1600">
              <a:latin typeface="Noto Sans CJK HK"/>
              <a:cs typeface="Noto Sans CJK HK"/>
            </a:endParaRPr>
          </a:p>
          <a:p>
            <a:pPr marL="378460" indent="-287655">
              <a:lnSpc>
                <a:spcPct val="100000"/>
              </a:lnSpc>
              <a:spcBef>
                <a:spcPts val="390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2.</a:t>
            </a:r>
            <a:r>
              <a:rPr sz="1600" spc="45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儲存分配結果並送出請款名單</a:t>
            </a:r>
            <a:endParaRPr sz="1600">
              <a:latin typeface="Noto Sans CJK HK"/>
              <a:cs typeface="Noto Sans CJK HK"/>
            </a:endParaRPr>
          </a:p>
          <a:p>
            <a:pPr marL="378460" indent="-287655">
              <a:lnSpc>
                <a:spcPct val="100000"/>
              </a:lnSpc>
              <a:spcBef>
                <a:spcPts val="380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步驟</a:t>
            </a:r>
            <a:r>
              <a:rPr sz="1600" spc="-25" dirty="0">
                <a:latin typeface="Noto Sans CJK HK"/>
                <a:cs typeface="Noto Sans CJK HK"/>
              </a:rPr>
              <a:t>3.</a:t>
            </a:r>
            <a:r>
              <a:rPr sz="1600" spc="45" dirty="0">
                <a:latin typeface="Noto Sans CJK HK"/>
                <a:cs typeface="Noto Sans CJK HK"/>
              </a:rPr>
              <a:t> </a:t>
            </a:r>
            <a:r>
              <a:rPr sz="1600" spc="-5" dirty="0">
                <a:latin typeface="Noto Sans CJK HK"/>
                <a:cs typeface="Noto Sans CJK HK"/>
              </a:rPr>
              <a:t>列印經費請領表</a:t>
            </a:r>
            <a:endParaRPr sz="1600">
              <a:latin typeface="Noto Sans CJK HK"/>
              <a:cs typeface="Noto Sans CJK HK"/>
            </a:endParaRPr>
          </a:p>
          <a:p>
            <a:pPr marL="378460" indent="-287655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8460" algn="l"/>
                <a:tab pos="379095" algn="l"/>
              </a:tabLst>
            </a:pPr>
            <a:r>
              <a:rPr sz="1600" spc="-5" dirty="0">
                <a:latin typeface="Noto Sans CJK HK"/>
                <a:cs typeface="Noto Sans CJK HK"/>
              </a:rPr>
              <a:t>注意</a:t>
            </a:r>
            <a:r>
              <a:rPr sz="1600" spc="-80" dirty="0">
                <a:latin typeface="Noto Sans CJK HK"/>
                <a:cs typeface="Noto Sans CJK HK"/>
              </a:rPr>
              <a:t>:</a:t>
            </a:r>
            <a:r>
              <a:rPr sz="1600" spc="-5" dirty="0">
                <a:latin typeface="Noto Sans CJK HK"/>
                <a:cs typeface="Noto Sans CJK HK"/>
              </a:rPr>
              <a:t>須整筆請款，若未執行須整</a:t>
            </a:r>
            <a:r>
              <a:rPr sz="1600" spc="5" dirty="0">
                <a:latin typeface="Noto Sans CJK HK"/>
                <a:cs typeface="Noto Sans CJK HK"/>
              </a:rPr>
              <a:t>筆</a:t>
            </a:r>
            <a:r>
              <a:rPr sz="1600" spc="-5" dirty="0">
                <a:latin typeface="Noto Sans CJK HK"/>
                <a:cs typeface="Noto Sans CJK HK"/>
              </a:rPr>
              <a:t>放棄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" y="2781300"/>
            <a:ext cx="9081516" cy="165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20331" y="268986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30066"/>
                </a:solidFill>
                <a:latin typeface="Noto Sans CJK HK"/>
                <a:cs typeface="Noto Sans CJK HK"/>
              </a:rPr>
              <a:t>經費請領說明</a:t>
            </a:r>
            <a:endParaRPr sz="1400">
              <a:latin typeface="Noto Sans CJK HK"/>
              <a:cs typeface="Noto Sans CJK H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7" name="object 7"/>
            <p:cNvSpPr/>
            <p:nvPr/>
          </p:nvSpPr>
          <p:spPr>
            <a:xfrm>
              <a:off x="7924800" y="675131"/>
              <a:ext cx="105410" cy="515620"/>
            </a:xfrm>
            <a:custGeom>
              <a:avLst/>
              <a:gdLst/>
              <a:ahLst/>
              <a:cxnLst/>
              <a:rect l="l" t="t" r="r" b="b"/>
              <a:pathLst>
                <a:path w="105409" h="515619">
                  <a:moveTo>
                    <a:pt x="0" y="515112"/>
                  </a:moveTo>
                  <a:lnTo>
                    <a:pt x="105155" y="515112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24800" y="117347"/>
              <a:ext cx="105410" cy="558165"/>
            </a:xfrm>
            <a:custGeom>
              <a:avLst/>
              <a:gdLst/>
              <a:ahLst/>
              <a:cxnLst/>
              <a:rect l="l" t="t" r="r" b="b"/>
              <a:pathLst>
                <a:path w="105409" h="558165">
                  <a:moveTo>
                    <a:pt x="105155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05155" y="557784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33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76564" y="6350331"/>
            <a:ext cx="25146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 smtClean="0">
                <a:solidFill>
                  <a:srgbClr val="808080"/>
                </a:solidFill>
                <a:latin typeface="Arial"/>
                <a:cs typeface="Arial"/>
              </a:rPr>
              <a:t>0</a:t>
            </a:r>
            <a:r>
              <a:rPr lang="en-US" altLang="zh-TW" sz="1600" spc="-10" dirty="0" smtClean="0">
                <a:solidFill>
                  <a:srgbClr val="808080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704" y="1484375"/>
            <a:ext cx="6941820" cy="4869180"/>
            <a:chOff x="679704" y="1484375"/>
            <a:chExt cx="6941820" cy="4869180"/>
          </a:xfrm>
        </p:grpSpPr>
        <p:sp>
          <p:nvSpPr>
            <p:cNvPr id="3" name="object 3"/>
            <p:cNvSpPr/>
            <p:nvPr/>
          </p:nvSpPr>
          <p:spPr>
            <a:xfrm>
              <a:off x="1228344" y="1484375"/>
              <a:ext cx="6393180" cy="4847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56354" y="4459986"/>
              <a:ext cx="3240405" cy="1850389"/>
            </a:xfrm>
            <a:custGeom>
              <a:avLst/>
              <a:gdLst/>
              <a:ahLst/>
              <a:cxnLst/>
              <a:rect l="l" t="t" r="r" b="b"/>
              <a:pathLst>
                <a:path w="3240404" h="1850389">
                  <a:moveTo>
                    <a:pt x="0" y="1850136"/>
                  </a:moveTo>
                  <a:lnTo>
                    <a:pt x="3240024" y="1850136"/>
                  </a:lnTo>
                  <a:lnTo>
                    <a:pt x="3240024" y="0"/>
                  </a:lnTo>
                  <a:lnTo>
                    <a:pt x="0" y="0"/>
                  </a:lnTo>
                  <a:lnTo>
                    <a:pt x="0" y="1850136"/>
                  </a:lnTo>
                  <a:close/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276" y="5419343"/>
              <a:ext cx="3717290" cy="929640"/>
            </a:xfrm>
            <a:custGeom>
              <a:avLst/>
              <a:gdLst/>
              <a:ahLst/>
              <a:cxnLst/>
              <a:rect l="l" t="t" r="r" b="b"/>
              <a:pathLst>
                <a:path w="3717290" h="929639">
                  <a:moveTo>
                    <a:pt x="3717036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3717036" y="929639"/>
                  </a:lnTo>
                  <a:lnTo>
                    <a:pt x="3717036" y="0"/>
                  </a:lnTo>
                  <a:close/>
                </a:path>
              </a:pathLst>
            </a:custGeom>
            <a:solidFill>
              <a:srgbClr val="DD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4276" y="5419343"/>
              <a:ext cx="3717290" cy="929640"/>
            </a:xfrm>
            <a:custGeom>
              <a:avLst/>
              <a:gdLst/>
              <a:ahLst/>
              <a:cxnLst/>
              <a:rect l="l" t="t" r="r" b="b"/>
              <a:pathLst>
                <a:path w="3717290" h="929639">
                  <a:moveTo>
                    <a:pt x="0" y="929639"/>
                  </a:moveTo>
                  <a:lnTo>
                    <a:pt x="3717036" y="929639"/>
                  </a:lnTo>
                  <a:lnTo>
                    <a:pt x="3717036" y="0"/>
                  </a:lnTo>
                  <a:lnTo>
                    <a:pt x="0" y="0"/>
                  </a:lnTo>
                  <a:lnTo>
                    <a:pt x="0" y="929639"/>
                  </a:lnTo>
                  <a:close/>
                </a:path>
              </a:pathLst>
            </a:custGeom>
            <a:ln w="9143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898601"/>
            <a:ext cx="3225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新南向學海築夢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688848" y="5397791"/>
            <a:ext cx="3653154" cy="90424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72745" indent="-287655">
              <a:lnSpc>
                <a:spcPct val="100000"/>
              </a:lnSpc>
              <a:spcBef>
                <a:spcPts val="489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2110" algn="l"/>
                <a:tab pos="373380" algn="l"/>
              </a:tabLst>
            </a:pPr>
            <a:r>
              <a:rPr sz="1600" spc="-10" dirty="0">
                <a:latin typeface="Noto Sans CJK HK"/>
                <a:cs typeface="Noto Sans CJK HK"/>
              </a:rPr>
              <a:t>步驟</a:t>
            </a:r>
            <a:r>
              <a:rPr sz="1600" spc="-20" dirty="0">
                <a:latin typeface="Noto Sans CJK HK"/>
                <a:cs typeface="Noto Sans CJK HK"/>
              </a:rPr>
              <a:t>1.</a:t>
            </a:r>
            <a:r>
              <a:rPr sz="1600" spc="-10" dirty="0">
                <a:latin typeface="Noto Sans CJK HK"/>
                <a:cs typeface="Noto Sans CJK HK"/>
              </a:rPr>
              <a:t>填寫帳戶資訊</a:t>
            </a:r>
            <a:endParaRPr sz="1600">
              <a:latin typeface="Noto Sans CJK HK"/>
              <a:cs typeface="Noto Sans CJK HK"/>
            </a:endParaRPr>
          </a:p>
          <a:p>
            <a:pPr marL="372745" indent="-287655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2110" algn="l"/>
                <a:tab pos="37338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</a:t>
            </a:r>
            <a:r>
              <a:rPr sz="1600" spc="-10" dirty="0">
                <a:latin typeface="Noto Sans CJK HK"/>
                <a:cs typeface="Noto Sans CJK HK"/>
              </a:rPr>
              <a:t>驟</a:t>
            </a:r>
            <a:r>
              <a:rPr sz="1600" spc="-20" dirty="0">
                <a:latin typeface="Noto Sans CJK HK"/>
                <a:cs typeface="Noto Sans CJK HK"/>
              </a:rPr>
              <a:t>2.</a:t>
            </a:r>
            <a:r>
              <a:rPr sz="1600" spc="-5" dirty="0">
                <a:latin typeface="Noto Sans CJK HK"/>
                <a:cs typeface="Noto Sans CJK HK"/>
              </a:rPr>
              <a:t>由學校自訂分配各子計畫經費</a:t>
            </a:r>
            <a:endParaRPr sz="1600">
              <a:latin typeface="Noto Sans CJK HK"/>
              <a:cs typeface="Noto Sans CJK HK"/>
            </a:endParaRPr>
          </a:p>
          <a:p>
            <a:pPr marL="372745" indent="-287655">
              <a:lnSpc>
                <a:spcPct val="100000"/>
              </a:lnSpc>
              <a:spcBef>
                <a:spcPts val="385"/>
              </a:spcBef>
              <a:buClr>
                <a:srgbClr val="669999"/>
              </a:buClr>
              <a:buSzPct val="68750"/>
              <a:buFont typeface="Wingdings"/>
              <a:buChar char="⚫"/>
              <a:tabLst>
                <a:tab pos="372110" algn="l"/>
                <a:tab pos="373380" algn="l"/>
              </a:tabLst>
            </a:pPr>
            <a:r>
              <a:rPr sz="1600" spc="-5" dirty="0">
                <a:latin typeface="Noto Sans CJK HK"/>
                <a:cs typeface="Noto Sans CJK HK"/>
              </a:rPr>
              <a:t>步</a:t>
            </a:r>
            <a:r>
              <a:rPr sz="1600" spc="-10" dirty="0">
                <a:latin typeface="Noto Sans CJK HK"/>
                <a:cs typeface="Noto Sans CJK HK"/>
              </a:rPr>
              <a:t>驟</a:t>
            </a:r>
            <a:r>
              <a:rPr sz="1600" spc="-20" dirty="0">
                <a:latin typeface="Noto Sans CJK HK"/>
                <a:cs typeface="Noto Sans CJK HK"/>
              </a:rPr>
              <a:t>3.</a:t>
            </a:r>
            <a:r>
              <a:rPr sz="1600" spc="-5" dirty="0">
                <a:latin typeface="Noto Sans CJK HK"/>
                <a:cs typeface="Noto Sans CJK HK"/>
              </a:rPr>
              <a:t>列印經費請領表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0331" y="268986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30066"/>
                </a:solidFill>
                <a:latin typeface="Noto Sans CJK HK"/>
                <a:cs typeface="Noto Sans CJK HK"/>
              </a:rPr>
              <a:t>經費請領說明</a:t>
            </a:r>
            <a:endParaRPr sz="1400">
              <a:latin typeface="Noto Sans CJK HK"/>
              <a:cs typeface="Noto Sans CJK H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24800" y="117347"/>
            <a:ext cx="108585" cy="1559560"/>
            <a:chOff x="7924800" y="117347"/>
            <a:chExt cx="108585" cy="1559560"/>
          </a:xfrm>
        </p:grpSpPr>
        <p:sp>
          <p:nvSpPr>
            <p:cNvPr id="11" name="object 11"/>
            <p:cNvSpPr/>
            <p:nvPr/>
          </p:nvSpPr>
          <p:spPr>
            <a:xfrm>
              <a:off x="7924800" y="675131"/>
              <a:ext cx="105410" cy="515620"/>
            </a:xfrm>
            <a:custGeom>
              <a:avLst/>
              <a:gdLst/>
              <a:ahLst/>
              <a:cxnLst/>
              <a:rect l="l" t="t" r="r" b="b"/>
              <a:pathLst>
                <a:path w="105409" h="515619">
                  <a:moveTo>
                    <a:pt x="0" y="515112"/>
                  </a:moveTo>
                  <a:lnTo>
                    <a:pt x="105155" y="515112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solidFill>
              <a:srgbClr val="D1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00" y="1190244"/>
              <a:ext cx="108585" cy="486409"/>
            </a:xfrm>
            <a:custGeom>
              <a:avLst/>
              <a:gdLst/>
              <a:ahLst/>
              <a:cxnLst/>
              <a:rect l="l" t="t" r="r" b="b"/>
              <a:pathLst>
                <a:path w="108584" h="486410">
                  <a:moveTo>
                    <a:pt x="108203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8203" y="4861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EF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24800" y="117347"/>
              <a:ext cx="105410" cy="558165"/>
            </a:xfrm>
            <a:custGeom>
              <a:avLst/>
              <a:gdLst/>
              <a:ahLst/>
              <a:cxnLst/>
              <a:rect l="l" t="t" r="r" b="b"/>
              <a:pathLst>
                <a:path w="105409" h="558165">
                  <a:moveTo>
                    <a:pt x="105155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05155" y="557784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33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r>
              <a:rPr lang="en-US" altLang="zh-TW" spc="-5" dirty="0" smtClean="0"/>
              <a:t>06</a:t>
            </a:r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1197</Words>
  <Application>Microsoft Office PowerPoint</Application>
  <PresentationFormat>如螢幕大小 (4:3)</PresentationFormat>
  <Paragraphs>285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6" baseType="lpstr">
      <vt:lpstr>Droid Sans Fallback</vt:lpstr>
      <vt:lpstr>Noto Sans CJK HK</vt:lpstr>
      <vt:lpstr>新細明體</vt:lpstr>
      <vt:lpstr>Arial</vt:lpstr>
      <vt:lpstr>Calibri</vt:lpstr>
      <vt:lpstr>Times New Roman</vt:lpstr>
      <vt:lpstr>Trebuchet MS</vt:lpstr>
      <vt:lpstr>Wingdings</vt:lpstr>
      <vt:lpstr>Office Theme</vt:lpstr>
      <vt:lpstr>教育部 學海築夢/新南向學海築夢                        行政作業說明</vt:lpstr>
      <vt:lpstr>一、經費請領 ------- p.01-p.08</vt:lpstr>
      <vt:lpstr>PowerPoint 簡報</vt:lpstr>
      <vt:lpstr>預設帳戶資訊</vt:lpstr>
      <vt:lpstr>學海飛颺</vt:lpstr>
      <vt:lpstr>學海築夢</vt:lpstr>
      <vt:lpstr>學海築夢</vt:lpstr>
      <vt:lpstr>學海築夢</vt:lpstr>
      <vt:lpstr>新南向學海築夢</vt:lpstr>
      <vt:lpstr>新南向學海築夢</vt:lpstr>
      <vt:lpstr>請領資訊</vt:lpstr>
      <vt:lpstr>PowerPoint 簡報</vt:lpstr>
      <vt:lpstr>實習機構變更資訊</vt:lpstr>
      <vt:lpstr>實習機構變更-系統填寫</vt:lpstr>
      <vt:lpstr>實習機構變更-系統填寫</vt:lpstr>
      <vt:lpstr>實習機構變更-系統填寫</vt:lpstr>
      <vt:lpstr>實習機構變更-回函確認</vt:lpstr>
      <vt:lpstr>計畫主持人變更資訊</vt:lpstr>
      <vt:lpstr>計畫主持人變更-系統填寫</vt:lpstr>
      <vt:lpstr>計畫主持人變更-系統填寫</vt:lpstr>
      <vt:lpstr>計畫主持人變更-回函確認</vt:lpstr>
      <vt:lpstr>經費流用資訊</vt:lpstr>
      <vt:lpstr>經費流用-系統填寫</vt:lpstr>
      <vt:lpstr>經費流用-系統填寫</vt:lpstr>
      <vt:lpstr>經費流用-回函確認</vt:lpstr>
      <vt:lpstr>實習人數變更資訊</vt:lpstr>
      <vt:lpstr>實習人數變更-系統填寫</vt:lpstr>
      <vt:lpstr>實習人數變更-系統填寫</vt:lpstr>
      <vt:lpstr>實習人數變更-系統填寫</vt:lpstr>
      <vt:lpstr>實習人數變更-回函確認</vt:lpstr>
      <vt:lpstr>PowerPoint 簡報</vt:lpstr>
      <vt:lpstr>結案資訊-學海築夢</vt:lpstr>
      <vt:lpstr>系統維護-學海築夢</vt:lpstr>
      <vt:lpstr>系統維護-學海築夢</vt:lpstr>
      <vt:lpstr>結案資訊-新南向學海築夢</vt:lpstr>
      <vt:lpstr>系統維護-新南向學海築夢</vt:lpstr>
      <vt:lpstr>系統維護-新南向學海築夢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教育部學海計畫 經費請領說明</dc:title>
  <dc:creator>User</dc:creator>
  <cp:lastModifiedBy>許孟瑜</cp:lastModifiedBy>
  <cp:revision>6</cp:revision>
  <dcterms:created xsi:type="dcterms:W3CDTF">2023-02-08T05:53:10Z</dcterms:created>
  <dcterms:modified xsi:type="dcterms:W3CDTF">2023-02-08T07:31:51Z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2023-02-08T00:00:00Z</vt:filetime>
  </property>
</Properties>
</file>